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andra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294" autoAdjust="0"/>
  </p:normalViewPr>
  <p:slideViewPr>
    <p:cSldViewPr>
      <p:cViewPr varScale="1">
        <p:scale>
          <a:sx n="102" d="100"/>
          <a:sy n="102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4061-3F0B-4192-A48F-9D1A02C59BAA}" type="datetimeFigureOut">
              <a:rPr lang="el-GR" smtClean="0"/>
              <a:pPr/>
              <a:t>1/6/2011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B20B4-C44E-4919-9113-15FEFF8A3F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5B6A-F8DF-49EA-B06E-60037255FD96}" type="datetimeFigureOut">
              <a:rPr lang="el-GR" smtClean="0"/>
              <a:pPr/>
              <a:t>1/6/2011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A307-589F-4D6D-8C90-A7E6B4E28CA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</a:t>
            </a:r>
            <a:r>
              <a:rPr lang="el-GR" baseline="0" dirty="0" smtClean="0"/>
              <a:t> όρος</a:t>
            </a:r>
            <a:r>
              <a:rPr lang="el-GR" dirty="0" smtClean="0"/>
              <a:t> </a:t>
            </a:r>
            <a:r>
              <a:rPr lang="el-GR" b="1" dirty="0" err="1" smtClean="0"/>
              <a:t>νουκλεόνιο</a:t>
            </a:r>
            <a:r>
              <a:rPr lang="el-GR" dirty="0" smtClean="0"/>
              <a:t> είναι</a:t>
            </a:r>
            <a:r>
              <a:rPr lang="el-GR" baseline="0" dirty="0" smtClean="0"/>
              <a:t> μια συλλογική ονομασία για τα δύο στοιχειώδη σωματίδια που δομούν τον πυρήνα του ατόμου: το πρωτόνιο και το νετρόνιο.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A307-589F-4D6D-8C90-A7E6B4E28CAC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A307-589F-4D6D-8C90-A7E6B4E28CAC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Ανεξαρτησία ραδιενέργειας ύπαρξης ισοτόπων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Εκπομπή σωματιδίων από άτομα το </a:t>
            </a:r>
            <a:r>
              <a:rPr lang="en-US" dirty="0" smtClean="0"/>
              <a:t>Be </a:t>
            </a:r>
            <a:r>
              <a:rPr lang="el-GR" dirty="0" smtClean="0"/>
              <a:t>και του </a:t>
            </a:r>
            <a:r>
              <a:rPr lang="en-US" dirty="0" smtClean="0"/>
              <a:t>B, </a:t>
            </a:r>
            <a:r>
              <a:rPr lang="el-GR" dirty="0" smtClean="0"/>
              <a:t>όταν αυτά βομβαρδίζονται με σωματίδια α (πυρήνες </a:t>
            </a:r>
            <a:r>
              <a:rPr lang="en-US" dirty="0" smtClean="0"/>
              <a:t>He</a:t>
            </a:r>
            <a:r>
              <a:rPr lang="el-GR" dirty="0" smtClean="0"/>
              <a:t>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A307-589F-4D6D-8C90-A7E6B4E28CA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A307-589F-4D6D-8C90-A7E6B4E28CAC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8A307-589F-4D6D-8C90-A7E6B4E28CA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65DD-1BC1-49DB-9140-E98AEA43E3BA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C031-E64D-4003-A683-5F44C45392E0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FBAB-491A-441B-8829-1D3EF92E7D63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A06-1B41-4C08-8F51-F3416A1D152B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BD71-AC84-40EA-9427-6155989EF362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390B-E95E-48FF-8D50-A443333E70D0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42AB-A1FE-4EBB-BE7F-652B74E07EB3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FB17-ADC0-4142-8E04-937340EF1D1C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4EBF-8319-40AB-A7DD-A4631F08B632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FAE8-B878-4688-81FB-84683134E8F5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9B1C-C7EC-4348-A560-996B7029BFF2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05AF-F55A-4D86-9C6E-F516538B187F}" type="datetime1">
              <a:rPr lang="el-GR" smtClean="0"/>
              <a:pPr/>
              <a:t>1/6/2011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2D7A-BC53-4311-A5FB-BF2AA17EBA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Η Ανακάλυψη των Ισοτόπων και ο Σύγχρονος Πίνακας των </a:t>
            </a:r>
            <a:r>
              <a:rPr lang="el-GR" dirty="0" err="1" smtClean="0"/>
              <a:t>Νουκλιδίων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015716" y="5301208"/>
            <a:ext cx="5112568" cy="1224136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  <a:p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646113" cy="10541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217" y="2982728"/>
            <a:ext cx="1997566" cy="203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1151620" y="2276872"/>
            <a:ext cx="684076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l-GR" sz="3200" dirty="0" err="1" smtClean="0">
                <a:solidFill>
                  <a:schemeClr val="bg2">
                    <a:lumMod val="50000"/>
                  </a:schemeClr>
                </a:solidFill>
              </a:rPr>
              <a:t>Πηλίδη</a:t>
            </a:r>
            <a:r>
              <a:rPr lang="el-GR" sz="3200" dirty="0" smtClean="0">
                <a:solidFill>
                  <a:schemeClr val="bg2">
                    <a:lumMod val="50000"/>
                  </a:schemeClr>
                </a:solidFill>
              </a:rPr>
              <a:t> Αλεξάνδρα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Πρόσφατες Ανακαλύψεις  Ισοτόπων </a:t>
            </a:r>
            <a:endParaRPr lang="el-GR" sz="3600" dirty="0">
              <a:solidFill>
                <a:srgbClr val="0070C0"/>
              </a:solidFill>
            </a:endParaRPr>
          </a:p>
        </p:txBody>
      </p:sp>
      <p:graphicFrame>
        <p:nvGraphicFramePr>
          <p:cNvPr id="21" name="20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908719"/>
          <a:ext cx="8229600" cy="547259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36104"/>
                <a:gridCol w="1656184"/>
                <a:gridCol w="1522512"/>
                <a:gridCol w="1371600"/>
                <a:gridCol w="1371600"/>
                <a:gridCol w="1371600"/>
              </a:tblGrid>
              <a:tr h="307451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ysClr val="windowText" lastClr="000000"/>
                          </a:solidFill>
                        </a:rPr>
                        <a:t>Ισότοπο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ysClr val="windowText" lastClr="000000"/>
                          </a:solidFill>
                        </a:rPr>
                        <a:t>Συγγραφέας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ysClr val="windowText" lastClr="000000"/>
                          </a:solidFill>
                        </a:rPr>
                        <a:t>Περιοδικό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ysClr val="windowText" lastClr="000000"/>
                          </a:solidFill>
                        </a:rPr>
                        <a:t>Εργαστήριο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ysClr val="windowText" lastClr="000000"/>
                          </a:solidFill>
                        </a:rPr>
                        <a:t>Χώρα 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ysClr val="windowText" lastClr="000000"/>
                          </a:solidFill>
                        </a:rPr>
                        <a:t>Έτος</a:t>
                      </a:r>
                      <a:endParaRPr lang="el-G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A.A. </a:t>
                      </a:r>
                      <a:r>
                        <a:rPr lang="en-US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Korsheninnikov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RIKEN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Japan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Aksyutina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B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 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Aksyutina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B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Germany 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el-GR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16</a:t>
                      </a:r>
                      <a:r>
                        <a:rPr lang="en-US" dirty="0" smtClean="0"/>
                        <a:t>B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R. </a:t>
                      </a:r>
                      <a:r>
                        <a:rPr lang="en-US" sz="1800" dirty="0" err="1" smtClean="0"/>
                        <a:t>Kalpakchieva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Eur. Phys. J. 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Berlin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Spyrou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Phys. </a:t>
                      </a:r>
                      <a:r>
                        <a:rPr lang="en-US" dirty="0" err="1" smtClean="0"/>
                        <a:t>Lett</a:t>
                      </a:r>
                      <a:r>
                        <a:rPr lang="en-US" dirty="0" smtClean="0"/>
                        <a:t>. B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Michigan St.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Lepine-Szily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 C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GANIL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C.R. Hoffman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l-GR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Michigan St.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V.Z. Goldberg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B 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Texas A&amp;M 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l-GR" dirty="0"/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fi-FI" baseline="30000" dirty="0" smtClean="0"/>
                        <a:t>34</a:t>
                      </a:r>
                      <a:r>
                        <a:rPr lang="fi-FI" dirty="0" smtClean="0"/>
                        <a:t>Ne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M. Notani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Phys. Lett. B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RIKEN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Japan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O.B.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Tarasov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Michigan St.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O.B.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Tarasov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Michigan St.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Dillmann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Eur. Phys. J. A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CERN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Switzerland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2002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S.T. Steer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6893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S.T. Steer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Phys. Rev.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 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l-G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9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Προέλευση των Ισοτόπων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H, He &amp; Li</a:t>
            </a:r>
            <a:r>
              <a:rPr lang="en-US" dirty="0" smtClean="0"/>
              <a:t> </a:t>
            </a:r>
            <a:r>
              <a:rPr lang="el-GR" dirty="0" smtClean="0"/>
              <a:t>παράχθηκαν στο σύμπαν μέσα στα πρώτα </a:t>
            </a:r>
            <a:r>
              <a:rPr lang="el-GR" b="1" dirty="0" smtClean="0"/>
              <a:t>τρία λεπτά</a:t>
            </a:r>
            <a:r>
              <a:rPr lang="el-GR" dirty="0" smtClean="0"/>
              <a:t> μετά το </a:t>
            </a:r>
            <a:r>
              <a:rPr lang="en-US" b="1" dirty="0" smtClean="0"/>
              <a:t>Bing Bang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Be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b="1" dirty="0" smtClean="0"/>
              <a:t>B</a:t>
            </a:r>
            <a:r>
              <a:rPr lang="el-GR" b="1" dirty="0" smtClean="0"/>
              <a:t> </a:t>
            </a:r>
            <a:r>
              <a:rPr lang="el-GR" dirty="0" smtClean="0"/>
              <a:t>εν μέρει</a:t>
            </a:r>
            <a:r>
              <a:rPr lang="en-US" dirty="0" smtClean="0"/>
              <a:t> </a:t>
            </a:r>
            <a:r>
              <a:rPr lang="el-GR" dirty="0" smtClean="0"/>
              <a:t>συντίθενται στο διαστρικό χώρο κατά τις αλληλεπιδράσεις κοσμικής ακτινοβολίας με νουκλίδια.</a:t>
            </a:r>
          </a:p>
          <a:p>
            <a:r>
              <a:rPr lang="el-GR" dirty="0" smtClean="0"/>
              <a:t>Όλα τα </a:t>
            </a:r>
            <a:r>
              <a:rPr lang="el-GR" dirty="0" smtClean="0">
                <a:solidFill>
                  <a:srgbClr val="0070C0"/>
                </a:solidFill>
              </a:rPr>
              <a:t>υπόλοιπα στοιχεία</a:t>
            </a:r>
            <a:r>
              <a:rPr lang="en-US" dirty="0" smtClean="0"/>
              <a:t>,</a:t>
            </a:r>
            <a:r>
              <a:rPr lang="el-GR" dirty="0" smtClean="0"/>
              <a:t> μέχρι και τον </a:t>
            </a:r>
            <a:r>
              <a:rPr lang="en-US" b="1" baseline="30000" dirty="0" smtClean="0"/>
              <a:t>56</a:t>
            </a:r>
            <a:r>
              <a:rPr lang="en-US" b="1" dirty="0" smtClean="0"/>
              <a:t>Fe</a:t>
            </a:r>
            <a:r>
              <a:rPr lang="en-US" dirty="0" smtClean="0"/>
              <a:t>, </a:t>
            </a:r>
            <a:r>
              <a:rPr lang="el-GR" dirty="0" smtClean="0"/>
              <a:t>σχηματίζονται με πυρηνικές αντιδράσεις σύντηξεως εντός των αστέρων (εξώθερμες διεργασίες).</a:t>
            </a:r>
          </a:p>
          <a:p>
            <a:r>
              <a:rPr lang="el-GR" dirty="0" smtClean="0"/>
              <a:t>Η παραγωγή πυρήνων πέραν του </a:t>
            </a:r>
            <a:r>
              <a:rPr lang="en-US" baseline="30000" dirty="0" smtClean="0"/>
              <a:t>56</a:t>
            </a:r>
            <a:r>
              <a:rPr lang="en-US" dirty="0" smtClean="0"/>
              <a:t>Fe</a:t>
            </a:r>
            <a:r>
              <a:rPr lang="el-GR" dirty="0" smtClean="0"/>
              <a:t> δεν ευνοιείται σε αντιδράσεις συντήξεως (ενδόθερμη διεργασία).</a:t>
            </a:r>
          </a:p>
          <a:p>
            <a:r>
              <a:rPr lang="el-GR" dirty="0" smtClean="0"/>
              <a:t>Τα ισότοπα αυτά σχηματίζονται αποκλειστικά από </a:t>
            </a:r>
            <a:r>
              <a:rPr lang="el-GR" dirty="0" smtClean="0">
                <a:solidFill>
                  <a:srgbClr val="0070C0"/>
                </a:solidFill>
              </a:rPr>
              <a:t>διεργασίες σύλληψης νετρονίων</a:t>
            </a:r>
            <a:r>
              <a:rPr lang="el-GR" dirty="0" smtClean="0"/>
              <a:t> (</a:t>
            </a:r>
            <a:r>
              <a:rPr lang="en-US" i="1" dirty="0" smtClean="0"/>
              <a:t>neutron-capture processes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6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Προέλευση Ισοτόπων Βαρύτερων του </a:t>
            </a:r>
            <a:r>
              <a:rPr lang="el-GR" sz="3600" baseline="30000" dirty="0" smtClean="0">
                <a:solidFill>
                  <a:srgbClr val="0070C0"/>
                </a:solidFill>
              </a:rPr>
              <a:t>56</a:t>
            </a:r>
            <a:r>
              <a:rPr lang="en-US" sz="3600" dirty="0" smtClean="0">
                <a:solidFill>
                  <a:srgbClr val="0070C0"/>
                </a:solidFill>
              </a:rPr>
              <a:t>Fe</a:t>
            </a:r>
            <a:endParaRPr lang="el-GR" sz="3600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n-capture</a:t>
            </a:r>
            <a:r>
              <a:rPr lang="el-GR" dirty="0" smtClean="0"/>
              <a:t>: συνίσταται στην προσθήκη νετρονίου στα </a:t>
            </a:r>
            <a:r>
              <a:rPr lang="el-GR" dirty="0" err="1" smtClean="0"/>
              <a:t>νουκλίδια</a:t>
            </a:r>
            <a:r>
              <a:rPr lang="el-GR" dirty="0" smtClean="0"/>
              <a:t> έως ότου αυτά γίνουν ασταθή και υποστούν </a:t>
            </a:r>
            <a:r>
              <a:rPr lang="el-GR" i="1" dirty="0" smtClean="0"/>
              <a:t>β</a:t>
            </a:r>
            <a:r>
              <a:rPr lang="el-GR" i="1" baseline="30000" dirty="0" smtClean="0"/>
              <a:t> –  </a:t>
            </a:r>
            <a:r>
              <a:rPr lang="el-GR" i="1" dirty="0" smtClean="0"/>
              <a:t>διάσπαση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Υπάρχουν δύο κατηγορίες </a:t>
            </a:r>
            <a:r>
              <a:rPr lang="en-US" b="1" dirty="0" smtClean="0"/>
              <a:t>n-capture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s-process (</a:t>
            </a:r>
            <a:r>
              <a:rPr lang="en-US" i="1" dirty="0" smtClean="0">
                <a:solidFill>
                  <a:srgbClr val="0070C0"/>
                </a:solidFill>
              </a:rPr>
              <a:t>slow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>
                <a:solidFill>
                  <a:srgbClr val="0070C0"/>
                </a:solidFill>
              </a:rPr>
              <a:t>r-process (</a:t>
            </a:r>
            <a:r>
              <a:rPr lang="en-US" i="1" dirty="0" smtClean="0">
                <a:solidFill>
                  <a:srgbClr val="0070C0"/>
                </a:solidFill>
              </a:rPr>
              <a:t>rapid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r>
              <a:rPr lang="el-GR" dirty="0" smtClean="0"/>
              <a:t>Η διεργασία </a:t>
            </a:r>
            <a:r>
              <a:rPr lang="en-US" b="1" dirty="0" smtClean="0"/>
              <a:t>r-process</a:t>
            </a:r>
            <a:r>
              <a:rPr lang="en-US" dirty="0" smtClean="0"/>
              <a:t> </a:t>
            </a:r>
            <a:r>
              <a:rPr lang="el-GR" dirty="0" smtClean="0"/>
              <a:t>πραγματοποιείται υπό κατακλυσμικές  συνθήκες όπως εκρήξεις </a:t>
            </a:r>
            <a:r>
              <a:rPr lang="en-US" dirty="0" smtClean="0"/>
              <a:t>supernova.</a:t>
            </a:r>
            <a:endParaRPr lang="el-GR" dirty="0" smtClean="0"/>
          </a:p>
          <a:p>
            <a:r>
              <a:rPr lang="el-GR" dirty="0" smtClean="0"/>
              <a:t>Οι δύο αυτές διεργασίες συνεισφερούν εξ’ ίσου στη σύνθεση των νουκλιδίων πέραν του </a:t>
            </a:r>
            <a:r>
              <a:rPr lang="en-US" baseline="30000" dirty="0" smtClean="0"/>
              <a:t>56</a:t>
            </a:r>
            <a:r>
              <a:rPr lang="en-US" dirty="0" smtClean="0"/>
              <a:t>Fe.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6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70C0"/>
                </a:solidFill>
              </a:rPr>
              <a:t>Συμπεράσματα</a:t>
            </a:r>
            <a:endParaRPr lang="el-GR" sz="4000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650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Ο όρος </a:t>
            </a:r>
            <a:r>
              <a:rPr lang="el-GR" i="1" dirty="0" smtClean="0"/>
              <a:t>ισότοπο</a:t>
            </a:r>
            <a:r>
              <a:rPr lang="el-GR" dirty="0" smtClean="0"/>
              <a:t> εισάγεται στις αρχές του 20</a:t>
            </a:r>
            <a:r>
              <a:rPr lang="el-GR" baseline="30000" dirty="0" smtClean="0"/>
              <a:t>ο</a:t>
            </a:r>
            <a:r>
              <a:rPr lang="el-GR" dirty="0" smtClean="0"/>
              <a:t> αιώνα.</a:t>
            </a:r>
          </a:p>
          <a:p>
            <a:r>
              <a:rPr lang="el-GR" dirty="0" smtClean="0"/>
              <a:t>Η ερευνητική δραστηριότητα τον περασμένο αιώνα συνέβαλε στην εύρεση </a:t>
            </a:r>
            <a:r>
              <a:rPr lang="el-GR" b="1" baseline="-6000" dirty="0" smtClean="0"/>
              <a:t>~</a:t>
            </a:r>
            <a:r>
              <a:rPr lang="el-GR" b="1" dirty="0" smtClean="0"/>
              <a:t>3000</a:t>
            </a:r>
            <a:r>
              <a:rPr lang="el-GR" dirty="0" smtClean="0"/>
              <a:t> ισοτόπων.</a:t>
            </a:r>
          </a:p>
          <a:p>
            <a:r>
              <a:rPr lang="el-GR" dirty="0" smtClean="0"/>
              <a:t>Η έρευνα συνεχίζεται ακόμα,καθώς μεγάλος αριθμός ισοτόπων (</a:t>
            </a:r>
            <a:r>
              <a:rPr lang="el-GR" b="1" baseline="-6000" dirty="0" smtClean="0"/>
              <a:t>~</a:t>
            </a:r>
            <a:r>
              <a:rPr lang="el-GR" b="1" dirty="0" smtClean="0"/>
              <a:t>4000</a:t>
            </a:r>
            <a:r>
              <a:rPr lang="el-GR" dirty="0" smtClean="0"/>
              <a:t>) δεν έχουν βρεθεί ακόμη. </a:t>
            </a:r>
          </a:p>
          <a:p>
            <a:r>
              <a:rPr lang="el-GR" dirty="0" smtClean="0"/>
              <a:t>Παράλληλα, ερευνάται έντονα η προέλευση των ισότοπων σχετικά με τη σύνθεση τους στους αστέρες και το σύμπαν.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5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1044724" y="2492896"/>
            <a:ext cx="7054552" cy="1440160"/>
          </a:xfrm>
        </p:spPr>
        <p:txBody>
          <a:bodyPr>
            <a:normAutofit/>
          </a:bodyPr>
          <a:lstStyle/>
          <a:p>
            <a:r>
              <a:rPr lang="en-US" sz="3600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“The periodic table is the product of stardust !”</a:t>
            </a:r>
            <a:endParaRPr lang="el-GR" sz="3600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70C0"/>
                </a:solidFill>
              </a:rPr>
              <a:t>Δομή της Ύλης: Άτομο και Πυρήνας</a:t>
            </a:r>
            <a:endParaRPr lang="el-GR" sz="4000" dirty="0">
              <a:solidFill>
                <a:srgbClr val="0070C0"/>
              </a:solidFill>
            </a:endParaRPr>
          </a:p>
        </p:txBody>
      </p:sp>
      <p:sp>
        <p:nvSpPr>
          <p:cNvPr id="40" name="39 - Θέση περιεχομένου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70000" lnSpcReduction="20000"/>
          </a:bodyPr>
          <a:lstStyle/>
          <a:p>
            <a:r>
              <a:rPr lang="el-GR" sz="3100" dirty="0" smtClean="0"/>
              <a:t>Το 99.9% της μάζας του ατόμου οφείλεται στη μάζα του πυρήνα</a:t>
            </a:r>
          </a:p>
          <a:p>
            <a:r>
              <a:rPr lang="el-GR" dirty="0" smtClean="0"/>
              <a:t>μάζα πρωτονίου: 1.673×10</a:t>
            </a:r>
            <a:r>
              <a:rPr lang="el-GR" baseline="30000" dirty="0" smtClean="0"/>
              <a:t>–27</a:t>
            </a:r>
            <a:r>
              <a:rPr lang="el-GR" dirty="0" smtClean="0"/>
              <a:t> </a:t>
            </a:r>
            <a:r>
              <a:rPr lang="en-US" dirty="0" smtClean="0"/>
              <a:t>kg</a:t>
            </a:r>
          </a:p>
          <a:p>
            <a:r>
              <a:rPr lang="el-GR" dirty="0" smtClean="0"/>
              <a:t>μάζα νετρονίου: 1.675×10</a:t>
            </a:r>
            <a:r>
              <a:rPr lang="el-GR" baseline="30000" dirty="0" smtClean="0"/>
              <a:t>–27</a:t>
            </a:r>
            <a:r>
              <a:rPr lang="el-GR" dirty="0" smtClean="0"/>
              <a:t> </a:t>
            </a:r>
            <a:r>
              <a:rPr lang="en-US" dirty="0" smtClean="0"/>
              <a:t>kg</a:t>
            </a:r>
            <a:endParaRPr lang="el-GR" dirty="0" smtClean="0"/>
          </a:p>
          <a:p>
            <a:r>
              <a:rPr lang="el-GR" dirty="0" smtClean="0"/>
              <a:t>μάζα ηλεκτρονίου: 9.109×10</a:t>
            </a:r>
            <a:r>
              <a:rPr lang="el-GR" baseline="30000" dirty="0" smtClean="0"/>
              <a:t>–31</a:t>
            </a:r>
            <a:r>
              <a:rPr lang="el-GR" dirty="0" smtClean="0"/>
              <a:t> </a:t>
            </a:r>
            <a:r>
              <a:rPr lang="en-US" dirty="0" smtClean="0"/>
              <a:t>kg</a:t>
            </a:r>
            <a:endParaRPr lang="el-GR" dirty="0" smtClean="0"/>
          </a:p>
          <a:p>
            <a:r>
              <a:rPr lang="en-US" dirty="0" smtClean="0"/>
              <a:t>m</a:t>
            </a:r>
            <a:r>
              <a:rPr lang="el-GR" baseline="-25000" dirty="0" smtClean="0"/>
              <a:t>Ν</a:t>
            </a:r>
            <a:r>
              <a:rPr lang="en-US" dirty="0" smtClean="0"/>
              <a:t>/m</a:t>
            </a:r>
            <a:r>
              <a:rPr lang="en-US" baseline="-25000" dirty="0" smtClean="0"/>
              <a:t>e</a:t>
            </a:r>
            <a:r>
              <a:rPr lang="en-US" dirty="0" smtClean="0"/>
              <a:t>=1836</a:t>
            </a:r>
            <a:endParaRPr lang="el-GR" dirty="0" smtClean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grpSp>
        <p:nvGrpSpPr>
          <p:cNvPr id="37" name="36 - Ομάδα"/>
          <p:cNvGrpSpPr/>
          <p:nvPr/>
        </p:nvGrpSpPr>
        <p:grpSpPr>
          <a:xfrm>
            <a:off x="634963" y="1700808"/>
            <a:ext cx="7874075" cy="2376264"/>
            <a:chOff x="539552" y="2996952"/>
            <a:chExt cx="7874075" cy="2376264"/>
          </a:xfrm>
        </p:grpSpPr>
        <p:pic>
          <p:nvPicPr>
            <p:cNvPr id="33" name="32 - Εικόνα" descr="matter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2996952"/>
              <a:ext cx="7802067" cy="2376264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  <p:sp>
          <p:nvSpPr>
            <p:cNvPr id="10" name="9 - TextBox"/>
            <p:cNvSpPr txBox="1"/>
            <p:nvPr/>
          </p:nvSpPr>
          <p:spPr>
            <a:xfrm>
              <a:off x="6732240" y="3068960"/>
              <a:ext cx="144016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err="1" smtClean="0"/>
                <a:t>Νουκλεόνιο</a:t>
              </a:r>
              <a:r>
                <a:rPr lang="el-GR" sz="1300" dirty="0" smtClean="0"/>
                <a:t> </a:t>
              </a:r>
              <a:endParaRPr lang="el-GR" sz="1300" baseline="-6000" dirty="0"/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1691680" y="4869160"/>
              <a:ext cx="13681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10</a:t>
              </a:r>
              <a:r>
                <a:rPr lang="el-GR" sz="1300" baseline="30000" dirty="0" smtClean="0"/>
                <a:t>–9</a:t>
              </a:r>
              <a:r>
                <a:rPr lang="el-GR" sz="1300" dirty="0" smtClean="0"/>
                <a:t> </a:t>
              </a:r>
              <a:r>
                <a:rPr lang="en-US" sz="1300" dirty="0" smtClean="0"/>
                <a:t>m</a:t>
              </a:r>
              <a:r>
                <a:rPr lang="el-GR" sz="1300" dirty="0" smtClean="0"/>
                <a:t> (1 </a:t>
              </a:r>
              <a:r>
                <a:rPr lang="en-US" sz="1300" dirty="0" smtClean="0">
                  <a:latin typeface="Times New Roman"/>
                  <a:cs typeface="Times New Roman"/>
                </a:rPr>
                <a:t>nm</a:t>
              </a:r>
              <a:r>
                <a:rPr lang="el-GR" sz="1300" dirty="0" smtClean="0">
                  <a:latin typeface="Times New Roman"/>
                  <a:cs typeface="Times New Roman"/>
                </a:rPr>
                <a:t>)</a:t>
              </a:r>
              <a:r>
                <a:rPr lang="el-GR" sz="1300" dirty="0" smtClean="0"/>
                <a:t> </a:t>
              </a:r>
              <a:endParaRPr lang="el-GR" sz="1300" baseline="-6000" dirty="0"/>
            </a:p>
          </p:txBody>
        </p:sp>
        <p:sp>
          <p:nvSpPr>
            <p:cNvPr id="16" name="15 - TextBox"/>
            <p:cNvSpPr txBox="1"/>
            <p:nvPr/>
          </p:nvSpPr>
          <p:spPr>
            <a:xfrm>
              <a:off x="5292080" y="4941168"/>
              <a:ext cx="144016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10</a:t>
              </a:r>
              <a:r>
                <a:rPr lang="el-GR" sz="1300" baseline="30000" dirty="0" smtClean="0"/>
                <a:t>–14</a:t>
              </a:r>
              <a:r>
                <a:rPr lang="el-GR" sz="1300" dirty="0" smtClean="0"/>
                <a:t> </a:t>
              </a:r>
              <a:r>
                <a:rPr lang="en-US" sz="1300" dirty="0" smtClean="0"/>
                <a:t>m</a:t>
              </a:r>
              <a:r>
                <a:rPr lang="el-GR" sz="1300" dirty="0" smtClean="0"/>
                <a:t> </a:t>
              </a:r>
              <a:endParaRPr lang="el-GR" sz="1300" baseline="-6000" dirty="0"/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6804248" y="4869160"/>
              <a:ext cx="14401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10</a:t>
              </a:r>
              <a:r>
                <a:rPr lang="el-GR" sz="1300" baseline="30000" dirty="0" smtClean="0"/>
                <a:t>–15</a:t>
              </a:r>
              <a:r>
                <a:rPr lang="el-GR" sz="1300" dirty="0" smtClean="0"/>
                <a:t> </a:t>
              </a:r>
              <a:r>
                <a:rPr lang="en-US" sz="1300" dirty="0" smtClean="0"/>
                <a:t>m</a:t>
              </a:r>
              <a:endParaRPr lang="el-GR" sz="1300" dirty="0" smtClean="0"/>
            </a:p>
            <a:p>
              <a:pPr algn="ctr"/>
              <a:r>
                <a:rPr lang="el-GR" sz="1300" dirty="0" smtClean="0"/>
                <a:t>(1 </a:t>
              </a:r>
              <a:r>
                <a:rPr lang="en-US" sz="1300" dirty="0" smtClean="0"/>
                <a:t>fm = 1 Fermi</a:t>
              </a:r>
              <a:r>
                <a:rPr lang="el-GR" sz="1300" dirty="0" smtClean="0"/>
                <a:t>) </a:t>
              </a:r>
              <a:endParaRPr lang="el-GR" sz="1300" baseline="-6000" dirty="0"/>
            </a:p>
          </p:txBody>
        </p:sp>
        <p:sp>
          <p:nvSpPr>
            <p:cNvPr id="24" name="23 - TextBox"/>
            <p:cNvSpPr txBox="1"/>
            <p:nvPr/>
          </p:nvSpPr>
          <p:spPr>
            <a:xfrm>
              <a:off x="3059832" y="3068960"/>
              <a:ext cx="15841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/>
                <a:t>Ά</a:t>
              </a:r>
              <a:r>
                <a:rPr lang="el-GR" sz="1300" dirty="0" smtClean="0"/>
                <a:t>τομο</a:t>
              </a:r>
              <a:endParaRPr lang="el-GR" sz="1300" baseline="-6000" dirty="0"/>
            </a:p>
          </p:txBody>
        </p:sp>
        <p:sp>
          <p:nvSpPr>
            <p:cNvPr id="25" name="24 - TextBox"/>
            <p:cNvSpPr txBox="1"/>
            <p:nvPr/>
          </p:nvSpPr>
          <p:spPr>
            <a:xfrm>
              <a:off x="5148064" y="3068960"/>
              <a:ext cx="15841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Πυρήνας </a:t>
              </a:r>
              <a:endParaRPr lang="el-GR" sz="1300" baseline="-6000" dirty="0"/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1547664" y="3140968"/>
              <a:ext cx="158417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Ουσία </a:t>
              </a:r>
              <a:endParaRPr lang="el-GR" sz="1300" baseline="-6000" dirty="0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3347864" y="4869160"/>
              <a:ext cx="136815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10</a:t>
              </a:r>
              <a:r>
                <a:rPr lang="el-GR" sz="1300" baseline="30000" dirty="0" smtClean="0"/>
                <a:t>–10</a:t>
              </a:r>
              <a:r>
                <a:rPr lang="el-GR" sz="1300" dirty="0" smtClean="0"/>
                <a:t> </a:t>
              </a:r>
              <a:r>
                <a:rPr lang="en-US" sz="1300" dirty="0" smtClean="0"/>
                <a:t>m</a:t>
              </a:r>
              <a:r>
                <a:rPr lang="el-GR" sz="1300" dirty="0" smtClean="0"/>
                <a:t> (1 </a:t>
              </a:r>
              <a:r>
                <a:rPr lang="en-US" sz="1300" dirty="0" smtClean="0">
                  <a:latin typeface="Times New Roman"/>
                  <a:cs typeface="Times New Roman"/>
                </a:rPr>
                <a:t>Å</a:t>
              </a:r>
              <a:r>
                <a:rPr lang="el-GR" sz="1300" dirty="0" smtClean="0">
                  <a:latin typeface="Times New Roman"/>
                  <a:cs typeface="Times New Roman"/>
                </a:rPr>
                <a:t>)</a:t>
              </a:r>
              <a:r>
                <a:rPr lang="el-GR" sz="1300" dirty="0" smtClean="0"/>
                <a:t> </a:t>
              </a:r>
              <a:endParaRPr lang="el-GR" sz="1300" baseline="-6000" dirty="0"/>
            </a:p>
          </p:txBody>
        </p:sp>
        <p:sp>
          <p:nvSpPr>
            <p:cNvPr id="29" name="28 - TextBox"/>
            <p:cNvSpPr txBox="1"/>
            <p:nvPr/>
          </p:nvSpPr>
          <p:spPr>
            <a:xfrm flipH="1">
              <a:off x="539552" y="4437112"/>
              <a:ext cx="64807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300" dirty="0" smtClean="0"/>
                <a:t>1 </a:t>
              </a:r>
              <a:r>
                <a:rPr lang="en-US" sz="1300" dirty="0" smtClean="0">
                  <a:latin typeface="Times New Roman"/>
                  <a:cs typeface="Times New Roman"/>
                </a:rPr>
                <a:t>cm</a:t>
              </a:r>
              <a:endParaRPr lang="el-GR" sz="1300" baseline="-6000" dirty="0"/>
            </a:p>
          </p:txBody>
        </p:sp>
      </p:grpSp>
      <p:pic>
        <p:nvPicPr>
          <p:cNvPr id="18" name="Picture 2" descr="Athina2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Ισότοπα και Περιοδικός Πίνακας</a:t>
            </a:r>
            <a:endParaRPr lang="el-GR" sz="3600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648071"/>
          </a:xfrm>
        </p:spPr>
        <p:txBody>
          <a:bodyPr>
            <a:normAutofit fontScale="92500" lnSpcReduction="20000"/>
          </a:bodyPr>
          <a:lstStyle/>
          <a:p>
            <a:pPr>
              <a:buSzPct val="110000"/>
            </a:pPr>
            <a:r>
              <a:rPr lang="el-GR" sz="2400" dirty="0" smtClean="0"/>
              <a:t>Ισότοπα: είναι </a:t>
            </a:r>
            <a:r>
              <a:rPr lang="el-GR" sz="2400" b="1" dirty="0" smtClean="0"/>
              <a:t>χημικώς ισοδύναμα</a:t>
            </a:r>
            <a:r>
              <a:rPr lang="el-GR" sz="2400" dirty="0" smtClean="0"/>
              <a:t>, διαφέρουν μόνο στον αριθμό των νετρονίων  </a:t>
            </a:r>
            <a:endParaRPr lang="el-GR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844824"/>
            <a:ext cx="5870448" cy="435254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6" name="15 - TextBox"/>
          <p:cNvSpPr txBox="1"/>
          <p:nvPr/>
        </p:nvSpPr>
        <p:spPr>
          <a:xfrm>
            <a:off x="6516216" y="1916832"/>
            <a:ext cx="2088232" cy="156966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0070C0"/>
                </a:solidFill>
              </a:rPr>
              <a:t>Ισότοπο      Φυσική</a:t>
            </a:r>
          </a:p>
          <a:p>
            <a:r>
              <a:rPr lang="el-GR" sz="1600" dirty="0" smtClean="0">
                <a:solidFill>
                  <a:srgbClr val="0070C0"/>
                </a:solidFill>
              </a:rPr>
              <a:t>	Αφθονία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aseline="30000" dirty="0" smtClean="0"/>
              <a:t>12</a:t>
            </a:r>
            <a:r>
              <a:rPr lang="en-US" sz="1600" dirty="0" smtClean="0"/>
              <a:t>C	98.89</a:t>
            </a:r>
            <a:r>
              <a:rPr lang="el-GR" sz="1600" dirty="0" smtClean="0"/>
              <a:t> %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baseline="30000" dirty="0" smtClean="0"/>
              <a:t>13</a:t>
            </a:r>
            <a:r>
              <a:rPr lang="en-US" sz="1600" dirty="0" smtClean="0"/>
              <a:t>C	1.11</a:t>
            </a:r>
            <a:r>
              <a:rPr lang="el-GR" sz="1600" dirty="0" smtClean="0"/>
              <a:t> %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baseline="30000" dirty="0" smtClean="0"/>
              <a:t>14</a:t>
            </a:r>
            <a:r>
              <a:rPr lang="en-US" sz="1600" dirty="0" smtClean="0"/>
              <a:t>C	1</a:t>
            </a:r>
            <a:r>
              <a:rPr lang="el-GR" sz="1600" dirty="0" smtClean="0"/>
              <a:t>:10</a:t>
            </a:r>
            <a:r>
              <a:rPr lang="el-GR" sz="1600" baseline="30000" dirty="0" smtClean="0"/>
              <a:t>12</a:t>
            </a:r>
            <a:r>
              <a:rPr lang="el-GR" sz="1600" dirty="0" smtClean="0"/>
              <a:t> </a:t>
            </a:r>
            <a:r>
              <a:rPr lang="en-US" sz="1600" dirty="0" err="1" smtClean="0"/>
              <a:t>C</a:t>
            </a:r>
            <a:r>
              <a:rPr lang="en-US" sz="1600" baseline="-25000" dirty="0" err="1" smtClean="0"/>
              <a:t>total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1/2</a:t>
            </a:r>
            <a:r>
              <a:rPr lang="en-US" sz="1600" dirty="0" smtClean="0"/>
              <a:t>=</a:t>
            </a:r>
            <a:r>
              <a:rPr lang="el-GR" sz="1600" dirty="0" smtClean="0"/>
              <a:t>5730 </a:t>
            </a:r>
            <a:r>
              <a:rPr lang="en-US" sz="1600" dirty="0" smtClean="0"/>
              <a:t>y</a:t>
            </a:r>
            <a:endParaRPr lang="el-GR" sz="16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4860032" y="2420888"/>
            <a:ext cx="1656184" cy="36004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Athina2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Ο Πίνακας των </a:t>
            </a:r>
            <a:r>
              <a:rPr lang="el-GR" sz="3600" dirty="0" err="1" smtClean="0">
                <a:solidFill>
                  <a:srgbClr val="0070C0"/>
                </a:solidFill>
              </a:rPr>
              <a:t>Νουκλιδίων</a:t>
            </a:r>
            <a:endParaRPr lang="el-GR" sz="3600" dirty="0">
              <a:solidFill>
                <a:srgbClr val="0070C0"/>
              </a:solidFill>
            </a:endParaRPr>
          </a:p>
        </p:txBody>
      </p:sp>
      <p:grpSp>
        <p:nvGrpSpPr>
          <p:cNvPr id="29" name="28 - Ομάδα"/>
          <p:cNvGrpSpPr/>
          <p:nvPr/>
        </p:nvGrpSpPr>
        <p:grpSpPr>
          <a:xfrm>
            <a:off x="503548" y="1268760"/>
            <a:ext cx="8136904" cy="4925702"/>
            <a:chOff x="611560" y="1268760"/>
            <a:chExt cx="8136904" cy="4925702"/>
          </a:xfrm>
        </p:grpSpPr>
        <p:grpSp>
          <p:nvGrpSpPr>
            <p:cNvPr id="27" name="26 - Ομάδα"/>
            <p:cNvGrpSpPr/>
            <p:nvPr/>
          </p:nvGrpSpPr>
          <p:grpSpPr>
            <a:xfrm>
              <a:off x="611560" y="1268760"/>
              <a:ext cx="7485459" cy="4925702"/>
              <a:chOff x="755576" y="1268762"/>
              <a:chExt cx="7485459" cy="4925702"/>
            </a:xfrm>
          </p:grpSpPr>
          <p:pic>
            <p:nvPicPr>
              <p:cNvPr id="3075" name="Picture 3" descr="C:\Users\alexandra\Desktop\IYoC\nuclides - Αντίγραφο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82221" y="1268762"/>
                <a:ext cx="6858814" cy="4563576"/>
              </a:xfrm>
              <a:prstGeom prst="rect">
                <a:avLst/>
              </a:prstGeom>
              <a:noFill/>
            </p:spPr>
          </p:pic>
          <p:sp>
            <p:nvSpPr>
              <p:cNvPr id="12" name="11 - TextBox"/>
              <p:cNvSpPr txBox="1"/>
              <p:nvPr/>
            </p:nvSpPr>
            <p:spPr>
              <a:xfrm>
                <a:off x="1382220" y="5855910"/>
                <a:ext cx="650416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Ν          20          40           60           80         100         120        140         160</a:t>
                </a:r>
                <a:endParaRPr lang="el-G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12 - TextBox"/>
              <p:cNvSpPr txBox="1"/>
              <p:nvPr/>
            </p:nvSpPr>
            <p:spPr>
              <a:xfrm>
                <a:off x="971431" y="2532826"/>
                <a:ext cx="410790" cy="3521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  <a:spcBef>
                    <a:spcPts val="100"/>
                  </a:spcBef>
                </a:pPr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80</a:t>
                </a:r>
              </a:p>
              <a:p>
                <a:pPr algn="r">
                  <a:lnSpc>
                    <a:spcPct val="150000"/>
                  </a:lnSpc>
                  <a:spcBef>
                    <a:spcPts val="100"/>
                  </a:spcBef>
                </a:pPr>
                <a:endParaRPr lang="el-GR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60</a:t>
                </a:r>
              </a:p>
              <a:p>
                <a:pPr algn="r">
                  <a:lnSpc>
                    <a:spcPct val="150000"/>
                  </a:lnSpc>
                  <a:spcBef>
                    <a:spcPts val="300"/>
                  </a:spcBef>
                </a:pPr>
                <a:endParaRPr lang="el-GR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r">
                  <a:lnSpc>
                    <a:spcPct val="150000"/>
                  </a:lnSpc>
                  <a:spcAft>
                    <a:spcPts val="3000"/>
                  </a:spcAft>
                </a:pPr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40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20</a:t>
                </a:r>
                <a:endParaRPr lang="el-GR" sz="1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r">
                  <a:spcBef>
                    <a:spcPts val="100"/>
                  </a:spcBef>
                </a:pPr>
                <a:endParaRPr lang="el-GR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r">
                  <a:spcBef>
                    <a:spcPts val="100"/>
                  </a:spcBef>
                </a:pPr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Ζ</a:t>
                </a:r>
              </a:p>
              <a:p>
                <a:pPr algn="r">
                  <a:spcBef>
                    <a:spcPts val="100"/>
                  </a:spcBef>
                </a:pPr>
                <a:endParaRPr lang="el-G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13 - TextBox"/>
              <p:cNvSpPr txBox="1"/>
              <p:nvPr/>
            </p:nvSpPr>
            <p:spPr>
              <a:xfrm>
                <a:off x="755576" y="1679551"/>
                <a:ext cx="626644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endParaRPr lang="el-GR" sz="16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r"/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100</a:t>
                </a:r>
              </a:p>
              <a:p>
                <a:pPr algn="r"/>
                <a:endParaRPr lang="el-GR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20 - Ορθογώνιο"/>
              <p:cNvSpPr/>
              <p:nvPr/>
            </p:nvSpPr>
            <p:spPr>
              <a:xfrm>
                <a:off x="4531607" y="2049005"/>
                <a:ext cx="179128" cy="2467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18 - TextBox"/>
              <p:cNvSpPr txBox="1"/>
              <p:nvPr/>
            </p:nvSpPr>
            <p:spPr>
              <a:xfrm>
                <a:off x="4120817" y="2158805"/>
                <a:ext cx="605851" cy="3218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1600" dirty="0" smtClean="0">
                    <a:latin typeface="Times New Roman" pitchFamily="18" charset="0"/>
                    <a:cs typeface="Times New Roman" pitchFamily="18" charset="0"/>
                  </a:rPr>
                  <a:t>Ν=Ζ</a:t>
                </a:r>
              </a:p>
            </p:txBody>
          </p:sp>
        </p:grpSp>
        <p:pic>
          <p:nvPicPr>
            <p:cNvPr id="28" name="Picture 4" descr="C:\Users\alexandra\Desktop\IYoC\nuclides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28384" y="1268760"/>
              <a:ext cx="720080" cy="4760860"/>
            </a:xfrm>
            <a:prstGeom prst="rect">
              <a:avLst/>
            </a:prstGeom>
            <a:noFill/>
          </p:spPr>
        </p:pic>
      </p:grp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16" name="Picture 2" descr="Athina2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70C0"/>
                </a:solidFill>
              </a:rPr>
              <a:t>Η ανακάλυψη των Ισοτόπων</a:t>
            </a:r>
            <a:endParaRPr lang="el-GR" sz="4000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1886</a:t>
            </a:r>
            <a:r>
              <a:rPr lang="el-GR" dirty="0" smtClean="0"/>
              <a:t>: </a:t>
            </a:r>
            <a:r>
              <a:rPr lang="en-US" u="sng" dirty="0" smtClean="0">
                <a:uFill>
                  <a:solidFill>
                    <a:srgbClr val="0070C0"/>
                  </a:solidFill>
                </a:uFill>
              </a:rPr>
              <a:t>Sir William Crookes</a:t>
            </a:r>
            <a:r>
              <a:rPr lang="el-GR" dirty="0" smtClean="0"/>
              <a:t>: μετρούμενες ατομικές μάζες είναι μέσες τιμές</a:t>
            </a:r>
          </a:p>
          <a:p>
            <a:r>
              <a:rPr lang="el-GR" b="1" dirty="0" smtClean="0"/>
              <a:t>1897</a:t>
            </a:r>
            <a:r>
              <a:rPr lang="el-GR" dirty="0" smtClean="0"/>
              <a:t>: διαφορετική φυσική συμπεριφορά ατόμων του ιδίου στοιχείου</a:t>
            </a:r>
            <a:r>
              <a:rPr lang="en-US" dirty="0" smtClean="0"/>
              <a:t>, </a:t>
            </a:r>
            <a:r>
              <a:rPr lang="el-GR" dirty="0" smtClean="0"/>
              <a:t>κάποια από αυτά εμφανίζουν ραδιενέργεια.</a:t>
            </a:r>
            <a:endParaRPr lang="en-US" dirty="0" smtClean="0"/>
          </a:p>
          <a:p>
            <a:r>
              <a:rPr lang="el-GR" dirty="0" smtClean="0"/>
              <a:t>Γίνεται πλέον αντιληπτό ότι υπάρχουν διαφορετικά άτομα του ιδίου στοιχείου.</a:t>
            </a:r>
          </a:p>
          <a:p>
            <a:r>
              <a:rPr lang="el-GR" dirty="0" smtClean="0"/>
              <a:t>Το </a:t>
            </a:r>
            <a:r>
              <a:rPr lang="el-GR" b="1" dirty="0" smtClean="0"/>
              <a:t>1910</a:t>
            </a:r>
            <a:r>
              <a:rPr lang="el-GR" dirty="0" smtClean="0"/>
              <a:t> ο</a:t>
            </a:r>
            <a:r>
              <a:rPr lang="en-US" dirty="0" smtClean="0"/>
              <a:t> </a:t>
            </a:r>
            <a:r>
              <a:rPr lang="en-US" u="sng" dirty="0" smtClean="0">
                <a:uFill>
                  <a:solidFill>
                    <a:srgbClr val="0070C0"/>
                  </a:solidFill>
                </a:uFill>
              </a:rPr>
              <a:t>Frederick Soddy</a:t>
            </a:r>
            <a:r>
              <a:rPr lang="en-US" dirty="0" smtClean="0"/>
              <a:t> </a:t>
            </a:r>
            <a:r>
              <a:rPr lang="el-GR" dirty="0" smtClean="0"/>
              <a:t>αποκάλεσε τα άτομα αυτά </a:t>
            </a:r>
            <a:r>
              <a:rPr lang="el-GR" i="1" dirty="0" smtClean="0">
                <a:solidFill>
                  <a:srgbClr val="0070C0"/>
                </a:solidFill>
              </a:rPr>
              <a:t>ισότοπα</a:t>
            </a:r>
            <a:r>
              <a:rPr lang="el-GR" i="1" dirty="0" smtClean="0"/>
              <a:t>.</a:t>
            </a:r>
            <a:r>
              <a:rPr lang="el-GR" dirty="0" smtClean="0"/>
              <a:t> </a:t>
            </a: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7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0070C0"/>
                </a:solidFill>
              </a:rPr>
              <a:t>Η ανακάλυψη των Ισοτόπων</a:t>
            </a:r>
            <a:endParaRPr lang="el-GR" sz="4000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3650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1913</a:t>
            </a:r>
            <a:r>
              <a:rPr lang="en-US" dirty="0" smtClean="0"/>
              <a:t>: </a:t>
            </a:r>
            <a:r>
              <a:rPr lang="en-US" u="sng" dirty="0" smtClean="0">
                <a:uFill>
                  <a:solidFill>
                    <a:srgbClr val="0070C0"/>
                  </a:solidFill>
                </a:uFill>
              </a:rPr>
              <a:t>J.J. Thomson</a:t>
            </a:r>
            <a:r>
              <a:rPr lang="el-GR" dirty="0" smtClean="0"/>
              <a:t>: με φασματοσκοπία μαζών σε αέριο </a:t>
            </a:r>
            <a:r>
              <a:rPr lang="en-US" dirty="0" smtClean="0"/>
              <a:t>Ne</a:t>
            </a:r>
            <a:r>
              <a:rPr lang="el-GR" dirty="0" smtClean="0"/>
              <a:t> επιβεβαιώνει την ύπαρξη ισοτόπων για το </a:t>
            </a:r>
            <a:r>
              <a:rPr lang="en-US" dirty="0" smtClean="0"/>
              <a:t>Ne</a:t>
            </a:r>
            <a:r>
              <a:rPr lang="el-GR" dirty="0" smtClean="0"/>
              <a:t> (ατομικό βάρος 20.2,</a:t>
            </a:r>
            <a:r>
              <a:rPr lang="en-US" baseline="30000" dirty="0" smtClean="0"/>
              <a:t> 22</a:t>
            </a:r>
            <a:r>
              <a:rPr lang="en-US" dirty="0" smtClean="0"/>
              <a:t>Ne </a:t>
            </a:r>
            <a:r>
              <a:rPr lang="el-GR" dirty="0" smtClean="0"/>
              <a:t>και </a:t>
            </a:r>
            <a:r>
              <a:rPr lang="el-GR" baseline="30000" dirty="0" smtClean="0"/>
              <a:t>20</a:t>
            </a:r>
            <a:r>
              <a:rPr lang="en-US" dirty="0" smtClean="0"/>
              <a:t>Ne</a:t>
            </a:r>
            <a:r>
              <a:rPr lang="el-GR" dirty="0" smtClean="0"/>
              <a:t>).</a:t>
            </a:r>
          </a:p>
          <a:p>
            <a:r>
              <a:rPr lang="en-US" u="sng" dirty="0" smtClean="0">
                <a:uFill>
                  <a:solidFill>
                    <a:srgbClr val="0070C0"/>
                  </a:solidFill>
                </a:uFill>
              </a:rPr>
              <a:t>Francis William Aston</a:t>
            </a:r>
            <a:r>
              <a:rPr lang="el-GR" dirty="0" smtClean="0"/>
              <a:t>: εργαζόμενος με ανάλογο τρόπο, βρίσκει τα ισότοπα: </a:t>
            </a:r>
            <a:r>
              <a:rPr lang="en-US" baseline="30000" dirty="0" smtClean="0"/>
              <a:t>35</a:t>
            </a:r>
            <a:r>
              <a:rPr lang="en-US" dirty="0" smtClean="0"/>
              <a:t>Cl, </a:t>
            </a:r>
            <a:r>
              <a:rPr lang="en-US" baseline="30000" dirty="0" smtClean="0"/>
              <a:t>37</a:t>
            </a:r>
            <a:r>
              <a:rPr lang="en-US" dirty="0" smtClean="0"/>
              <a:t>Cl, </a:t>
            </a:r>
            <a:r>
              <a:rPr lang="en-US" baseline="30000" dirty="0" smtClean="0"/>
              <a:t>28</a:t>
            </a:r>
            <a:r>
              <a:rPr lang="en-US" dirty="0" smtClean="0"/>
              <a:t>Si, </a:t>
            </a:r>
            <a:r>
              <a:rPr lang="en-US" baseline="30000" dirty="0" smtClean="0"/>
              <a:t>29</a:t>
            </a:r>
            <a:r>
              <a:rPr lang="en-US" dirty="0" smtClean="0"/>
              <a:t>Si, </a:t>
            </a:r>
            <a:r>
              <a:rPr lang="en-US" baseline="30000" dirty="0" smtClean="0"/>
              <a:t>30</a:t>
            </a:r>
            <a:r>
              <a:rPr lang="en-US" dirty="0" smtClean="0"/>
              <a:t>Si, </a:t>
            </a:r>
            <a:r>
              <a:rPr lang="en-US" baseline="30000" dirty="0" smtClean="0"/>
              <a:t>32</a:t>
            </a:r>
            <a:r>
              <a:rPr lang="en-US" dirty="0" smtClean="0"/>
              <a:t>S, </a:t>
            </a:r>
            <a:r>
              <a:rPr lang="en-US" baseline="30000" dirty="0" smtClean="0"/>
              <a:t>33</a:t>
            </a:r>
            <a:r>
              <a:rPr lang="en-US" dirty="0" smtClean="0"/>
              <a:t>S,</a:t>
            </a:r>
            <a:r>
              <a:rPr lang="el-GR" dirty="0" smtClean="0"/>
              <a:t> </a:t>
            </a:r>
            <a:r>
              <a:rPr lang="en-US" baseline="30000" dirty="0" smtClean="0"/>
              <a:t>34</a:t>
            </a:r>
            <a:r>
              <a:rPr lang="en-US" dirty="0" smtClean="0"/>
              <a:t>S </a:t>
            </a:r>
            <a:r>
              <a:rPr lang="el-GR" dirty="0" smtClean="0"/>
              <a:t>και </a:t>
            </a:r>
            <a:r>
              <a:rPr lang="en-US" baseline="30000" dirty="0" smtClean="0"/>
              <a:t>21</a:t>
            </a:r>
            <a:r>
              <a:rPr lang="en-US" dirty="0" smtClean="0"/>
              <a:t>Ne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b="1" dirty="0" smtClean="0"/>
              <a:t>1919</a:t>
            </a:r>
            <a:r>
              <a:rPr lang="el-GR" dirty="0" smtClean="0"/>
              <a:t>: με ακριβείς μετρήσεις αποδεικνύει ότι όντως τα ατομικά βάρη των στοιχείων είναι μέσες τιμές των διαφόρων ισοτόπων τους.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7" name="Picture 2" descr="Athina2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Ανακάλυψη Νετρονίου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/>
              <a:t>1932</a:t>
            </a:r>
            <a:r>
              <a:rPr lang="el-GR" dirty="0" smtClean="0"/>
              <a:t>: </a:t>
            </a:r>
            <a:r>
              <a:rPr lang="en-US" u="sng" dirty="0" smtClean="0">
                <a:uFill>
                  <a:solidFill>
                    <a:srgbClr val="0070C0"/>
                  </a:solidFill>
                </a:uFill>
              </a:rPr>
              <a:t>James Chadwick</a:t>
            </a:r>
            <a:r>
              <a:rPr lang="en-US" i="1" baseline="30000" dirty="0" smtClean="0">
                <a:solidFill>
                  <a:srgbClr val="0070C0"/>
                </a:solidFill>
              </a:rPr>
              <a:t>*</a:t>
            </a:r>
            <a:r>
              <a:rPr lang="el-GR" dirty="0" smtClean="0"/>
              <a:t>: ανακάλυψη του </a:t>
            </a:r>
            <a:r>
              <a:rPr lang="el-GR" i="1" dirty="0" smtClean="0"/>
              <a:t>νετρονίου</a:t>
            </a:r>
            <a:r>
              <a:rPr lang="en-US" i="1" baseline="30000" dirty="0" smtClean="0">
                <a:solidFill>
                  <a:srgbClr val="0070C0"/>
                </a:solidFill>
              </a:rPr>
              <a:t>**</a:t>
            </a:r>
            <a:endParaRPr lang="el-GR" i="1" baseline="30000" dirty="0" smtClean="0">
              <a:solidFill>
                <a:srgbClr val="0070C0"/>
              </a:solidFill>
            </a:endParaRPr>
          </a:p>
          <a:p>
            <a:r>
              <a:rPr lang="el-GR" dirty="0" smtClean="0"/>
              <a:t>Όταν άτομα </a:t>
            </a:r>
            <a:r>
              <a:rPr lang="en-US" dirty="0" smtClean="0"/>
              <a:t>Be </a:t>
            </a:r>
            <a:r>
              <a:rPr lang="el-GR" dirty="0" smtClean="0"/>
              <a:t>βομβαρδίζονταν με σωματίδια α, παραγόταν ακτινοβολία εξαιρετικά διεισδυτική, θεωρήθηκε ηλεκτρομαγνητική.</a:t>
            </a:r>
          </a:p>
          <a:p>
            <a:r>
              <a:rPr lang="el-GR" dirty="0" smtClean="0"/>
              <a:t>Περεταίρω έρευνα έδειξε ότι στην πραγματικότητα ήταν σωματίδια με </a:t>
            </a:r>
            <a:r>
              <a:rPr lang="el-GR" b="1" dirty="0" smtClean="0"/>
              <a:t>μάζα παραπλήσια αυτής του πρωτονίου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αρχική θεώρηση ήταν ενός σύνθετου σωματιδίου αποτελούμενου από πρωτόνιο και ηλεκτρόνιο.</a:t>
            </a:r>
          </a:p>
          <a:p>
            <a:endParaRPr lang="el-GR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5" name="Picture 2" descr="Athina2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827584" y="558924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1" baseline="30000" dirty="0" smtClean="0">
                <a:solidFill>
                  <a:srgbClr val="0070C0"/>
                </a:solidFill>
              </a:rPr>
              <a:t>*</a:t>
            </a:r>
            <a:r>
              <a:rPr lang="el-GR" i="1" dirty="0" smtClean="0"/>
              <a:t>Βραβείο </a:t>
            </a:r>
            <a:r>
              <a:rPr lang="en-US" i="1" dirty="0" smtClean="0"/>
              <a:t>Nobel 1935</a:t>
            </a:r>
          </a:p>
          <a:p>
            <a:pPr>
              <a:buNone/>
            </a:pPr>
            <a:r>
              <a:rPr lang="en-US" baseline="30000" dirty="0" smtClean="0">
                <a:solidFill>
                  <a:srgbClr val="0070C0"/>
                </a:solidFill>
              </a:rPr>
              <a:t>**</a:t>
            </a:r>
            <a:r>
              <a:rPr lang="el-GR" i="1" dirty="0" smtClean="0"/>
              <a:t>Δημοσίευση στο περιοδικό </a:t>
            </a:r>
            <a:r>
              <a:rPr lang="en-US" b="1" i="1" dirty="0" smtClean="0"/>
              <a:t>Nature</a:t>
            </a:r>
            <a:r>
              <a:rPr lang="en-US" i="1" dirty="0" smtClean="0"/>
              <a:t> </a:t>
            </a:r>
            <a:r>
              <a:rPr lang="el-GR" i="1" dirty="0" smtClean="0"/>
              <a:t>27/02/1932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Ραδιενεργές Διασπάσεις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709120"/>
          </a:xfrm>
        </p:spPr>
        <p:txBody>
          <a:bodyPr>
            <a:normAutofit fontScale="85000" lnSpcReduction="20000"/>
          </a:bodyPr>
          <a:lstStyle/>
          <a:p>
            <a:pPr>
              <a:buSzPct val="110000"/>
            </a:pPr>
            <a:r>
              <a:rPr lang="el-GR" b="1" i="1" dirty="0" smtClean="0"/>
              <a:t>α</a:t>
            </a:r>
            <a:r>
              <a:rPr lang="el-GR" dirty="0" smtClean="0"/>
              <a:t> – Ραδιενεργός Διάσπαση:</a:t>
            </a:r>
          </a:p>
          <a:p>
            <a:pPr>
              <a:buClr>
                <a:srgbClr val="0070C0"/>
              </a:buClr>
              <a:buSzPct val="110000"/>
              <a:buNone/>
            </a:pPr>
            <a:r>
              <a:rPr lang="el-GR" dirty="0"/>
              <a:t>	</a:t>
            </a:r>
          </a:p>
          <a:p>
            <a:pPr>
              <a:buSzPct val="110000"/>
            </a:pPr>
            <a:r>
              <a:rPr lang="el-GR" b="1" i="1" dirty="0" smtClean="0"/>
              <a:t>β</a:t>
            </a:r>
            <a:r>
              <a:rPr lang="el-GR" dirty="0" smtClean="0"/>
              <a:t> – Ραδιενεργός Διάσπαση:</a:t>
            </a:r>
          </a:p>
          <a:p>
            <a:pPr indent="11113">
              <a:buClr>
                <a:srgbClr val="0070C0"/>
              </a:buClr>
              <a:buSzPct val="85000"/>
              <a:buFont typeface="+mj-lt"/>
              <a:buAutoNum type="arabicPeriod"/>
            </a:pPr>
            <a:r>
              <a:rPr lang="el-GR" sz="2800" dirty="0" smtClean="0"/>
              <a:t> </a:t>
            </a:r>
            <a:r>
              <a:rPr lang="el-GR" sz="2800" i="1" dirty="0" smtClean="0"/>
              <a:t>β</a:t>
            </a:r>
            <a:r>
              <a:rPr lang="el-GR" sz="2800" i="1" baseline="30000" dirty="0" smtClean="0"/>
              <a:t>–</a:t>
            </a:r>
            <a:r>
              <a:rPr lang="el-GR" sz="2800" i="1" dirty="0" smtClean="0"/>
              <a:t> διάσπαση</a:t>
            </a:r>
            <a:r>
              <a:rPr lang="el-GR" sz="2800" dirty="0" smtClean="0"/>
              <a:t>:</a:t>
            </a:r>
          </a:p>
          <a:p>
            <a:pPr indent="11113">
              <a:buClr>
                <a:srgbClr val="0070C0"/>
              </a:buClr>
              <a:buSzPct val="110000"/>
              <a:buNone/>
            </a:pPr>
            <a:r>
              <a:rPr lang="el-GR" dirty="0" smtClean="0"/>
              <a:t>  </a:t>
            </a:r>
            <a:endParaRPr lang="en-US" dirty="0" smtClean="0"/>
          </a:p>
          <a:p>
            <a:pPr indent="11113">
              <a:buClr>
                <a:srgbClr val="0070C0"/>
              </a:buClr>
              <a:buSzPct val="85000"/>
              <a:buFont typeface="+mj-lt"/>
              <a:buAutoNum type="arabicPeriod" startAt="2"/>
            </a:pPr>
            <a:r>
              <a:rPr lang="el-GR" sz="2800" dirty="0" smtClean="0"/>
              <a:t> </a:t>
            </a:r>
            <a:r>
              <a:rPr lang="el-GR" sz="2800" i="1" dirty="0" smtClean="0"/>
              <a:t>β</a:t>
            </a:r>
            <a:r>
              <a:rPr lang="el-GR" sz="2800" i="1" baseline="30000" dirty="0" smtClean="0"/>
              <a:t>+</a:t>
            </a:r>
            <a:r>
              <a:rPr lang="el-GR" sz="2800" i="1" dirty="0" smtClean="0"/>
              <a:t> διάσπαση</a:t>
            </a:r>
            <a:r>
              <a:rPr lang="el-GR" sz="2800" dirty="0" smtClean="0"/>
              <a:t>: </a:t>
            </a:r>
          </a:p>
          <a:p>
            <a:pPr indent="11113">
              <a:buClr>
                <a:srgbClr val="0070C0"/>
              </a:buClr>
              <a:buSzPct val="110000"/>
              <a:buNone/>
            </a:pPr>
            <a:r>
              <a:rPr lang="el-GR" dirty="0"/>
              <a:t> </a:t>
            </a:r>
            <a:r>
              <a:rPr lang="el-GR" dirty="0" smtClean="0"/>
              <a:t>   </a:t>
            </a:r>
            <a:endParaRPr lang="el-GR" dirty="0"/>
          </a:p>
          <a:p>
            <a:pPr indent="11113">
              <a:buClr>
                <a:srgbClr val="0070C0"/>
              </a:buClr>
              <a:buSzPct val="85000"/>
              <a:buFont typeface="+mj-lt"/>
              <a:buAutoNum type="arabicPeriod" startAt="3"/>
            </a:pPr>
            <a:r>
              <a:rPr lang="el-GR" sz="2800" dirty="0" smtClean="0"/>
              <a:t> </a:t>
            </a:r>
            <a:r>
              <a:rPr lang="el-GR" sz="2800" i="1" dirty="0" smtClean="0"/>
              <a:t>σύλληψη ηλεκτρονίου (</a:t>
            </a:r>
            <a:r>
              <a:rPr lang="en-US" sz="2800" i="1" dirty="0" smtClean="0"/>
              <a:t>EC</a:t>
            </a:r>
            <a:r>
              <a:rPr lang="el-GR" sz="2800" i="1" dirty="0" smtClean="0"/>
              <a:t>)</a:t>
            </a:r>
            <a:r>
              <a:rPr lang="el-GR" sz="2800" dirty="0" smtClean="0"/>
              <a:t>:</a:t>
            </a:r>
          </a:p>
          <a:p>
            <a:pPr indent="11113">
              <a:buClr>
                <a:srgbClr val="0070C0"/>
              </a:buClr>
              <a:buSzPct val="110000"/>
              <a:buNone/>
            </a:pPr>
            <a:r>
              <a:rPr lang="el-GR" dirty="0" smtClean="0"/>
              <a:t>    </a:t>
            </a:r>
            <a:endParaRPr lang="el-GR" dirty="0"/>
          </a:p>
          <a:p>
            <a:pPr marL="352425" indent="-258763">
              <a:buClr>
                <a:schemeClr val="tx1"/>
              </a:buClr>
              <a:buSzPct val="110000"/>
            </a:pPr>
            <a:r>
              <a:rPr lang="el-GR" dirty="0" smtClean="0"/>
              <a:t>Οι β</a:t>
            </a:r>
            <a:r>
              <a:rPr lang="el-GR" dirty="0"/>
              <a:t> </a:t>
            </a:r>
            <a:r>
              <a:rPr lang="el-GR" dirty="0" smtClean="0"/>
              <a:t>ραδιενεργές διασπάσεις είναι </a:t>
            </a:r>
          </a:p>
          <a:p>
            <a:pPr marL="352425" indent="-258763">
              <a:buClr>
                <a:schemeClr val="tx1"/>
              </a:buClr>
              <a:buSzPct val="110000"/>
              <a:buNone/>
            </a:pPr>
            <a:r>
              <a:rPr lang="el-GR" i="1" dirty="0" smtClean="0"/>
              <a:t>	ισοβαρείς</a:t>
            </a:r>
            <a:r>
              <a:rPr lang="el-GR" dirty="0" smtClean="0"/>
              <a:t> διεργασίες</a:t>
            </a:r>
          </a:p>
        </p:txBody>
      </p:sp>
      <p:graphicFrame>
        <p:nvGraphicFramePr>
          <p:cNvPr id="8" name="7 - Αντικείμενο"/>
          <p:cNvGraphicFramePr>
            <a:graphicFrameLocks noChangeAspect="1"/>
          </p:cNvGraphicFramePr>
          <p:nvPr/>
        </p:nvGraphicFramePr>
        <p:xfrm>
          <a:off x="899592" y="1988840"/>
          <a:ext cx="2376263" cy="408300"/>
        </p:xfrm>
        <a:graphic>
          <a:graphicData uri="http://schemas.openxmlformats.org/presentationml/2006/ole">
            <p:oleObj spid="_x0000_s5124" name="Εξίσωση" r:id="rId4" imgW="1193760" imgH="241200" progId="Equation.3">
              <p:embed/>
            </p:oleObj>
          </a:graphicData>
        </a:graphic>
      </p:graphicFrame>
      <p:pic>
        <p:nvPicPr>
          <p:cNvPr id="9" name="8 - Εικόνα" descr="a-dec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268760"/>
            <a:ext cx="1948452" cy="1324948"/>
          </a:xfrm>
          <a:prstGeom prst="rect">
            <a:avLst/>
          </a:prstGeom>
        </p:spPr>
      </p:pic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2843808" y="2830982"/>
          <a:ext cx="1648604" cy="381994"/>
        </p:xfrm>
        <a:graphic>
          <a:graphicData uri="http://schemas.openxmlformats.org/presentationml/2006/ole">
            <p:oleObj spid="_x0000_s5125" name="Εξίσωση" r:id="rId6" imgW="1041120" imgH="241200" progId="Equation.3">
              <p:embed/>
            </p:oleObj>
          </a:graphicData>
        </a:graphic>
      </p:graphicFrame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2843808" y="3573016"/>
          <a:ext cx="1800200" cy="417120"/>
        </p:xfrm>
        <a:graphic>
          <a:graphicData uri="http://schemas.openxmlformats.org/presentationml/2006/ole">
            <p:oleObj spid="_x0000_s5127" name="Εξίσωση" r:id="rId7" imgW="1041120" imgH="241200" progId="Equation.3">
              <p:embed/>
            </p:oleObj>
          </a:graphicData>
        </a:graphic>
      </p:graphicFrame>
      <p:pic>
        <p:nvPicPr>
          <p:cNvPr id="15" name="14 - Εικόνα" descr="2000px-Beta-minus_Decay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2276872"/>
            <a:ext cx="2223776" cy="1512168"/>
          </a:xfrm>
          <a:prstGeom prst="rect">
            <a:avLst/>
          </a:prstGeom>
        </p:spPr>
      </p:pic>
      <p:graphicFrame>
        <p:nvGraphicFramePr>
          <p:cNvPr id="16" name="15 - Αντικείμενο"/>
          <p:cNvGraphicFramePr>
            <a:graphicFrameLocks noChangeAspect="1"/>
          </p:cNvGraphicFramePr>
          <p:nvPr/>
        </p:nvGraphicFramePr>
        <p:xfrm>
          <a:off x="1115616" y="4005064"/>
          <a:ext cx="1952625" cy="417513"/>
        </p:xfrm>
        <a:graphic>
          <a:graphicData uri="http://schemas.openxmlformats.org/presentationml/2006/ole">
            <p:oleObj spid="_x0000_s5128" name="Equation" r:id="rId9" imgW="1130040" imgH="241200" progId="Equation.3">
              <p:embed/>
            </p:oleObj>
          </a:graphicData>
        </a:graphic>
      </p:graphicFrame>
      <p:graphicFrame>
        <p:nvGraphicFramePr>
          <p:cNvPr id="17" name="16 - Αντικείμενο"/>
          <p:cNvGraphicFramePr>
            <a:graphicFrameLocks noChangeAspect="1"/>
          </p:cNvGraphicFramePr>
          <p:nvPr/>
        </p:nvGraphicFramePr>
        <p:xfrm>
          <a:off x="1043608" y="3212976"/>
          <a:ext cx="2001837" cy="385762"/>
        </p:xfrm>
        <a:graphic>
          <a:graphicData uri="http://schemas.openxmlformats.org/presentationml/2006/ole">
            <p:oleObj spid="_x0000_s5129" name="Εξίσωση" r:id="rId10" imgW="1155600" imgH="241200" progId="Equation.3">
              <p:embed/>
            </p:oleObj>
          </a:graphicData>
        </a:graphic>
      </p:graphicFrame>
      <p:graphicFrame>
        <p:nvGraphicFramePr>
          <p:cNvPr id="18" name="17 - Αντικείμενο"/>
          <p:cNvGraphicFramePr>
            <a:graphicFrameLocks noChangeAspect="1"/>
          </p:cNvGraphicFramePr>
          <p:nvPr/>
        </p:nvGraphicFramePr>
        <p:xfrm>
          <a:off x="4572000" y="4365104"/>
          <a:ext cx="1662943" cy="385316"/>
        </p:xfrm>
        <a:graphic>
          <a:graphicData uri="http://schemas.openxmlformats.org/presentationml/2006/ole">
            <p:oleObj spid="_x0000_s5130" name="Εξίσωση" r:id="rId11" imgW="1041120" imgH="241200" progId="Equation.3">
              <p:embed/>
            </p:oleObj>
          </a:graphicData>
        </a:graphic>
      </p:graphicFrame>
      <p:graphicFrame>
        <p:nvGraphicFramePr>
          <p:cNvPr id="19" name="18 - Αντικείμενο"/>
          <p:cNvGraphicFramePr>
            <a:graphicFrameLocks noChangeAspect="1"/>
          </p:cNvGraphicFramePr>
          <p:nvPr/>
        </p:nvGraphicFramePr>
        <p:xfrm>
          <a:off x="1115616" y="4725144"/>
          <a:ext cx="2232248" cy="396380"/>
        </p:xfrm>
        <a:graphic>
          <a:graphicData uri="http://schemas.openxmlformats.org/presentationml/2006/ole">
            <p:oleObj spid="_x0000_s5131" name="Εξίσωση" r:id="rId12" imgW="1358640" imgH="241200" progId="Equation.3">
              <p:embed/>
            </p:oleObj>
          </a:graphicData>
        </a:graphic>
      </p:graphicFrame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pic>
        <p:nvPicPr>
          <p:cNvPr id="22" name="Picture 2" descr="Athina25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  <p:grpSp>
        <p:nvGrpSpPr>
          <p:cNvPr id="34" name="33 - Ομάδα"/>
          <p:cNvGrpSpPr/>
          <p:nvPr/>
        </p:nvGrpSpPr>
        <p:grpSpPr>
          <a:xfrm>
            <a:off x="6660232" y="4437112"/>
            <a:ext cx="1527082" cy="1583295"/>
            <a:chOff x="6228184" y="4622033"/>
            <a:chExt cx="1527082" cy="1583295"/>
          </a:xfrm>
        </p:grpSpPr>
        <p:sp>
          <p:nvSpPr>
            <p:cNvPr id="5134" name="Oval 14"/>
            <p:cNvSpPr>
              <a:spLocks noChangeAspect="1" noChangeArrowheads="1"/>
            </p:cNvSpPr>
            <p:nvPr/>
          </p:nvSpPr>
          <p:spPr bwMode="auto">
            <a:xfrm rot="919356">
              <a:off x="6228184" y="4797152"/>
              <a:ext cx="1408176" cy="140817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33" name="32 - Ομάδα"/>
            <p:cNvGrpSpPr/>
            <p:nvPr/>
          </p:nvGrpSpPr>
          <p:grpSpPr>
            <a:xfrm>
              <a:off x="6429352" y="4622033"/>
              <a:ext cx="1325914" cy="1382127"/>
              <a:chOff x="6429352" y="4622033"/>
              <a:chExt cx="1325914" cy="1382127"/>
            </a:xfrm>
          </p:grpSpPr>
          <p:sp>
            <p:nvSpPr>
              <p:cNvPr id="5135" name="Oval 15"/>
              <p:cNvSpPr>
                <a:spLocks noChangeAspect="1" noChangeArrowheads="1"/>
              </p:cNvSpPr>
              <p:nvPr/>
            </p:nvSpPr>
            <p:spPr bwMode="auto">
              <a:xfrm rot="919356">
                <a:off x="6429352" y="4998320"/>
                <a:ext cx="1005840" cy="1005840"/>
              </a:xfrm>
              <a:prstGeom prst="ellips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136" name="Oval 16"/>
              <p:cNvSpPr>
                <a:spLocks noChangeAspect="1" noChangeArrowheads="1"/>
              </p:cNvSpPr>
              <p:nvPr/>
            </p:nvSpPr>
            <p:spPr bwMode="auto">
              <a:xfrm rot="919356">
                <a:off x="6831688" y="5400656"/>
                <a:ext cx="201168" cy="20116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137" name="Oval 17"/>
              <p:cNvSpPr>
                <a:spLocks noChangeAspect="1" noChangeArrowheads="1"/>
              </p:cNvSpPr>
              <p:nvPr/>
            </p:nvSpPr>
            <p:spPr bwMode="auto">
              <a:xfrm rot="919356">
                <a:off x="6510048" y="5090224"/>
                <a:ext cx="112878" cy="112878"/>
              </a:xfrm>
              <a:prstGeom prst="ellipse">
                <a:avLst/>
              </a:prstGeom>
              <a:solidFill>
                <a:srgbClr val="5A5A5A"/>
              </a:solidFill>
              <a:ln w="9525">
                <a:solidFill>
                  <a:srgbClr val="5A5A5A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138" name="Oval 18"/>
              <p:cNvSpPr>
                <a:spLocks noChangeAspect="1" noChangeArrowheads="1"/>
              </p:cNvSpPr>
              <p:nvPr/>
            </p:nvSpPr>
            <p:spPr bwMode="auto">
              <a:xfrm rot="919356">
                <a:off x="6811556" y="4754454"/>
                <a:ext cx="105054" cy="105054"/>
              </a:xfrm>
              <a:prstGeom prst="ellipse">
                <a:avLst/>
              </a:prstGeom>
              <a:solidFill>
                <a:srgbClr val="5A5A5A"/>
              </a:solidFill>
              <a:ln w="9525" algn="ctr">
                <a:solidFill>
                  <a:srgbClr val="5A5A5A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cxnSp>
            <p:nvCxnSpPr>
              <p:cNvPr id="5139" name="AutoShape 19"/>
              <p:cNvCxnSpPr>
                <a:cxnSpLocks noChangeShapeType="1"/>
              </p:cNvCxnSpPr>
              <p:nvPr/>
            </p:nvCxnSpPr>
            <p:spPr bwMode="auto">
              <a:xfrm rot="919356">
                <a:off x="6567050" y="5227061"/>
                <a:ext cx="341986" cy="177140"/>
              </a:xfrm>
              <a:prstGeom prst="straightConnector1">
                <a:avLst/>
              </a:prstGeom>
              <a:noFill/>
              <a:ln w="3175">
                <a:solidFill>
                  <a:srgbClr val="0070C0"/>
                </a:solidFill>
                <a:prstDash val="dash"/>
                <a:round/>
                <a:headEnd/>
                <a:tailEnd type="triangle" w="sm" len="lg"/>
              </a:ln>
            </p:spPr>
          </p:cxnSp>
          <p:cxnSp>
            <p:nvCxnSpPr>
              <p:cNvPr id="5140" name="AutoShape 20"/>
              <p:cNvCxnSpPr>
                <a:cxnSpLocks noChangeShapeType="1"/>
              </p:cNvCxnSpPr>
              <p:nvPr/>
            </p:nvCxnSpPr>
            <p:spPr bwMode="auto">
              <a:xfrm rot="919356" flipH="1">
                <a:off x="6621373" y="4824154"/>
                <a:ext cx="173228" cy="297282"/>
              </a:xfrm>
              <a:prstGeom prst="straightConnector1">
                <a:avLst/>
              </a:prstGeom>
              <a:noFill/>
              <a:ln w="3175">
                <a:solidFill>
                  <a:srgbClr val="0070C0"/>
                </a:solidFill>
                <a:prstDash val="dash"/>
                <a:round/>
                <a:headEnd/>
                <a:tailEnd type="triangle" w="sm" len="lg"/>
              </a:ln>
            </p:spPr>
          </p:cxnSp>
          <p:cxnSp>
            <p:nvCxnSpPr>
              <p:cNvPr id="29" name="28 - Καμπύλη γραμμή σύνδεσης"/>
              <p:cNvCxnSpPr/>
              <p:nvPr/>
            </p:nvCxnSpPr>
            <p:spPr>
              <a:xfrm rot="12109012" flipH="1">
                <a:off x="6754660" y="4832907"/>
                <a:ext cx="216519" cy="1623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- Καμπύλη γραμμή σύνδεσης"/>
              <p:cNvCxnSpPr/>
              <p:nvPr/>
            </p:nvCxnSpPr>
            <p:spPr>
              <a:xfrm rot="12109012" flipH="1">
                <a:off x="7016023" y="4762616"/>
                <a:ext cx="216519" cy="1623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- Καμπύλη γραμμή σύνδεσης"/>
              <p:cNvCxnSpPr/>
              <p:nvPr/>
            </p:nvCxnSpPr>
            <p:spPr>
              <a:xfrm rot="12109012" flipH="1">
                <a:off x="7277385" y="4692324"/>
                <a:ext cx="216519" cy="1623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- Καμπύλη γραμμή σύνδεσης"/>
              <p:cNvCxnSpPr/>
              <p:nvPr/>
            </p:nvCxnSpPr>
            <p:spPr>
              <a:xfrm rot="12109012" flipH="1">
                <a:off x="7538747" y="4622033"/>
                <a:ext cx="216519" cy="162390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0070C0"/>
                </a:solidFill>
              </a:rPr>
              <a:t>Ο πίνακας των </a:t>
            </a:r>
            <a:r>
              <a:rPr lang="el-GR" sz="3600" dirty="0" err="1" smtClean="0">
                <a:solidFill>
                  <a:srgbClr val="0070C0"/>
                </a:solidFill>
              </a:rPr>
              <a:t>νουκλιδίων</a:t>
            </a:r>
            <a:r>
              <a:rPr lang="el-GR" sz="3600" dirty="0" smtClean="0">
                <a:solidFill>
                  <a:srgbClr val="0070C0"/>
                </a:solidFill>
              </a:rPr>
              <a:t> και η σταθερότητα 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4941168"/>
            <a:ext cx="8064896" cy="9361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b="1" dirty="0" smtClean="0"/>
              <a:t>273</a:t>
            </a:r>
            <a:r>
              <a:rPr lang="el-GR" sz="2000" dirty="0" smtClean="0"/>
              <a:t> σταθερά ισότοπα</a:t>
            </a:r>
          </a:p>
          <a:p>
            <a:pPr>
              <a:spcBef>
                <a:spcPts val="0"/>
              </a:spcBef>
            </a:pPr>
            <a:r>
              <a:rPr lang="el-GR" sz="2000" b="1" baseline="-6000" dirty="0" smtClean="0"/>
              <a:t>~</a:t>
            </a:r>
            <a:r>
              <a:rPr lang="en-US" sz="2000" b="1" dirty="0" smtClean="0"/>
              <a:t>3</a:t>
            </a:r>
            <a:r>
              <a:rPr lang="el-GR" sz="2000" b="1" dirty="0" smtClean="0"/>
              <a:t>000</a:t>
            </a:r>
            <a:r>
              <a:rPr lang="el-GR" sz="2000" dirty="0" smtClean="0"/>
              <a:t> βραχύβια (ραδιενεργά) έχουν ανακαλυφθεί και,</a:t>
            </a:r>
          </a:p>
          <a:p>
            <a:pPr>
              <a:spcBef>
                <a:spcPts val="0"/>
              </a:spcBef>
            </a:pPr>
            <a:r>
              <a:rPr lang="el-GR" sz="2000" b="1" baseline="-6000" dirty="0" smtClean="0"/>
              <a:t>~</a:t>
            </a:r>
            <a:r>
              <a:rPr lang="el-GR" sz="2000" b="1" dirty="0" smtClean="0"/>
              <a:t>4000</a:t>
            </a:r>
            <a:r>
              <a:rPr lang="el-GR" sz="2000" dirty="0" smtClean="0"/>
              <a:t> δεν έχουν βρεθεί ακόμη</a:t>
            </a:r>
            <a:endParaRPr lang="el-GR" sz="2000" dirty="0"/>
          </a:p>
        </p:txBody>
      </p:sp>
      <p:pic>
        <p:nvPicPr>
          <p:cNvPr id="8" name="Picture 2" descr="Athina2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095227"/>
            <a:ext cx="467543" cy="762773"/>
          </a:xfrm>
          <a:prstGeom prst="rect">
            <a:avLst/>
          </a:prstGeom>
          <a:noFill/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11560" y="6453336"/>
            <a:ext cx="8317334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Εθνικό και Καποδιστριακό Πανεπιστήμιο Αθηνών</a:t>
            </a:r>
          </a:p>
        </p:txBody>
      </p:sp>
      <p:grpSp>
        <p:nvGrpSpPr>
          <p:cNvPr id="16" name="15 - Ομάδα"/>
          <p:cNvGrpSpPr/>
          <p:nvPr/>
        </p:nvGrpSpPr>
        <p:grpSpPr>
          <a:xfrm>
            <a:off x="611560" y="1268760"/>
            <a:ext cx="7920880" cy="3738683"/>
            <a:chOff x="683568" y="2348880"/>
            <a:chExt cx="7920880" cy="3738683"/>
          </a:xfrm>
        </p:grpSpPr>
        <p:pic>
          <p:nvPicPr>
            <p:cNvPr id="28675" name="Picture 3" descr="C:\Users\alexandra\Documents\Οι σαρώσεις μου\2011-05 (Μαϊ)\σάρωση00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35696" y="2348880"/>
              <a:ext cx="5472608" cy="3738683"/>
            </a:xfrm>
            <a:prstGeom prst="rect">
              <a:avLst/>
            </a:prstGeom>
            <a:noFill/>
          </p:spPr>
        </p:pic>
        <p:sp>
          <p:nvSpPr>
            <p:cNvPr id="9" name="8 - TextBox"/>
            <p:cNvSpPr txBox="1"/>
            <p:nvPr/>
          </p:nvSpPr>
          <p:spPr>
            <a:xfrm>
              <a:off x="683568" y="2636912"/>
              <a:ext cx="1800200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Γραμμή Κόρου Πρωτονίων</a:t>
              </a:r>
            </a:p>
            <a:p>
              <a:r>
                <a:rPr lang="el-GR" dirty="0" smtClean="0"/>
                <a:t>(</a:t>
              </a:r>
              <a:r>
                <a:rPr lang="en-US" dirty="0" smtClean="0"/>
                <a:t>proton drip line</a:t>
              </a:r>
              <a:r>
                <a:rPr lang="el-GR" dirty="0" smtClean="0"/>
                <a:t>)</a:t>
              </a:r>
              <a:endParaRPr lang="el-GR" dirty="0"/>
            </a:p>
          </p:txBody>
        </p:sp>
        <p:sp>
          <p:nvSpPr>
            <p:cNvPr id="10" name="9 - TextBox"/>
            <p:cNvSpPr txBox="1"/>
            <p:nvPr/>
          </p:nvSpPr>
          <p:spPr>
            <a:xfrm>
              <a:off x="6660232" y="4797152"/>
              <a:ext cx="1944216" cy="92333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Γραμμή Κόρου Νετρονίων</a:t>
              </a:r>
            </a:p>
            <a:p>
              <a:r>
                <a:rPr lang="el-GR" dirty="0" smtClean="0"/>
                <a:t>(</a:t>
              </a:r>
              <a:r>
                <a:rPr lang="en-US" dirty="0" smtClean="0"/>
                <a:t>neutron drip line</a:t>
              </a:r>
              <a:r>
                <a:rPr lang="el-GR" dirty="0" smtClean="0"/>
                <a:t>)</a:t>
              </a:r>
              <a:endParaRPr lang="el-GR" dirty="0"/>
            </a:p>
          </p:txBody>
        </p:sp>
        <p:cxnSp>
          <p:nvCxnSpPr>
            <p:cNvPr id="12" name="11 - Ευθύγραμμο βέλος σύνδεσης"/>
            <p:cNvCxnSpPr/>
            <p:nvPr/>
          </p:nvCxnSpPr>
          <p:spPr>
            <a:xfrm>
              <a:off x="2483768" y="2924944"/>
              <a:ext cx="1440160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13 - Ευθύγραμμο βέλος σύνδεσης"/>
            <p:cNvCxnSpPr/>
            <p:nvPr/>
          </p:nvCxnSpPr>
          <p:spPr>
            <a:xfrm rot="10800000">
              <a:off x="5652120" y="4365104"/>
              <a:ext cx="144016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16 - TextBox"/>
          <p:cNvSpPr txBox="1"/>
          <p:nvPr/>
        </p:nvSpPr>
        <p:spPr>
          <a:xfrm>
            <a:off x="503548" y="60932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Basdevant</a:t>
            </a:r>
            <a:r>
              <a:rPr lang="en-US" i="1" dirty="0" smtClean="0"/>
              <a:t>, J.-L. - Fundamentals in Nuclear Physics</a:t>
            </a:r>
            <a:endParaRPr lang="el-GR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1162</TotalTime>
  <Words>883</Words>
  <Application>Microsoft Office PowerPoint</Application>
  <PresentationFormat>Προβολή στην οθόνη (4:3)</PresentationFormat>
  <Paragraphs>207</Paragraphs>
  <Slides>14</Slides>
  <Notes>5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Θέμα του Office</vt:lpstr>
      <vt:lpstr>Εξίσωση</vt:lpstr>
      <vt:lpstr>Equation</vt:lpstr>
      <vt:lpstr>Η Ανακάλυψη των Ισοτόπων και ο Σύγχρονος Πίνακας των Νουκλιδίων</vt:lpstr>
      <vt:lpstr>Δομή της Ύλης: Άτομο και Πυρήνας</vt:lpstr>
      <vt:lpstr>Ισότοπα και Περιοδικός Πίνακας</vt:lpstr>
      <vt:lpstr>Ο Πίνακας των Νουκλιδίων</vt:lpstr>
      <vt:lpstr>Η ανακάλυψη των Ισοτόπων</vt:lpstr>
      <vt:lpstr>Η ανακάλυψη των Ισοτόπων</vt:lpstr>
      <vt:lpstr>Ανακάλυψη Νετρονίου</vt:lpstr>
      <vt:lpstr>Ραδιενεργές Διασπάσεις</vt:lpstr>
      <vt:lpstr>Ο πίνακας των νουκλιδίων και η σταθερότητα τους</vt:lpstr>
      <vt:lpstr>Πρόσφατες Ανακαλύψεις  Ισοτόπων </vt:lpstr>
      <vt:lpstr>Προέλευση των Ισοτόπων</vt:lpstr>
      <vt:lpstr>Προέλευση Ισοτόπων Βαρύτερων του 56Fe</vt:lpstr>
      <vt:lpstr>Συμπεράσματα</vt:lpstr>
      <vt:lpstr>“The periodic table is the product of stardust 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Ανακάλυψη των Ισοτόπων και ο Σύγχρονος Πίνακας των Νουκλιδίων</dc:title>
  <dc:creator>alexandra</dc:creator>
  <cp:lastModifiedBy>alexandra</cp:lastModifiedBy>
  <cp:revision>124</cp:revision>
  <dcterms:created xsi:type="dcterms:W3CDTF">2011-05-25T18:32:49Z</dcterms:created>
  <dcterms:modified xsi:type="dcterms:W3CDTF">2011-06-01T04:37:01Z</dcterms:modified>
</cp:coreProperties>
</file>