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88" r:id="rId3"/>
    <p:sldId id="289" r:id="rId4"/>
    <p:sldId id="290" r:id="rId5"/>
    <p:sldId id="291" r:id="rId6"/>
    <p:sldId id="292" r:id="rId7"/>
    <p:sldId id="293" r:id="rId8"/>
    <p:sldId id="294" r:id="rId9"/>
    <p:sldId id="295" r:id="rId10"/>
    <p:sldId id="296" r:id="rId11"/>
    <p:sldId id="297" r:id="rId12"/>
    <p:sldId id="298" r:id="rId13"/>
    <p:sldId id="299" r:id="rId14"/>
    <p:sldId id="300" r:id="rId15"/>
    <p:sldId id="301" r:id="rId16"/>
    <p:sldId id="302" r:id="rId17"/>
    <p:sldId id="303" r:id="rId18"/>
    <p:sldId id="304" r:id="rId19"/>
    <p:sldId id="305" r:id="rId20"/>
    <p:sldId id="306" r:id="rId21"/>
    <p:sldId id="307" r:id="rId22"/>
    <p:sldId id="308" r:id="rId23"/>
    <p:sldId id="309" r:id="rId24"/>
    <p:sldId id="311" r:id="rId25"/>
    <p:sldId id="312" r:id="rId26"/>
    <p:sldId id="313" r:id="rId27"/>
    <p:sldId id="310" r:id="rId2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29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4EE81C-4CA9-4E7F-A33D-E5EB4637BF96}" type="datetimeFigureOut">
              <a:rPr lang="el-GR" smtClean="0"/>
              <a:pPr/>
              <a:t>1/6/2011</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A051F7-C5F0-4F3A-AE41-CE7E8A3EB3CE}"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5FA051F7-C5F0-4F3A-AE41-CE7E8A3EB3CE}" type="slidenum">
              <a:rPr lang="el-GR" smtClean="0"/>
              <a:pPr/>
              <a:t>2</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6A9A9DC8-53AF-4DB9-B47C-8E65E7D1F42C}" type="datetimeFigureOut">
              <a:rPr lang="el-GR" smtClean="0"/>
              <a:pPr/>
              <a:t>1/6/2011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1F2176B-D50A-4727-8E30-AFCDF3AF95D2}"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6A9A9DC8-53AF-4DB9-B47C-8E65E7D1F42C}" type="datetimeFigureOut">
              <a:rPr lang="el-GR" smtClean="0"/>
              <a:pPr/>
              <a:t>1/6/2011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1F2176B-D50A-4727-8E30-AFCDF3AF95D2}"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6A9A9DC8-53AF-4DB9-B47C-8E65E7D1F42C}" type="datetimeFigureOut">
              <a:rPr lang="el-GR" smtClean="0"/>
              <a:pPr/>
              <a:t>1/6/2011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1F2176B-D50A-4727-8E30-AFCDF3AF95D2}"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6A9A9DC8-53AF-4DB9-B47C-8E65E7D1F42C}" type="datetimeFigureOut">
              <a:rPr lang="el-GR" smtClean="0"/>
              <a:pPr/>
              <a:t>1/6/2011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1F2176B-D50A-4727-8E30-AFCDF3AF95D2}"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9A9DC8-53AF-4DB9-B47C-8E65E7D1F42C}" type="datetimeFigureOut">
              <a:rPr lang="el-GR" smtClean="0"/>
              <a:pPr/>
              <a:t>1/6/2011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1F2176B-D50A-4727-8E30-AFCDF3AF95D2}"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6A9A9DC8-53AF-4DB9-B47C-8E65E7D1F42C}" type="datetimeFigureOut">
              <a:rPr lang="el-GR" smtClean="0"/>
              <a:pPr/>
              <a:t>1/6/2011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1F2176B-D50A-4727-8E30-AFCDF3AF95D2}"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6A9A9DC8-53AF-4DB9-B47C-8E65E7D1F42C}" type="datetimeFigureOut">
              <a:rPr lang="el-GR" smtClean="0"/>
              <a:pPr/>
              <a:t>1/6/2011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71F2176B-D50A-4727-8E30-AFCDF3AF95D2}"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6A9A9DC8-53AF-4DB9-B47C-8E65E7D1F42C}" type="datetimeFigureOut">
              <a:rPr lang="el-GR" smtClean="0"/>
              <a:pPr/>
              <a:t>1/6/2011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71F2176B-D50A-4727-8E30-AFCDF3AF95D2}"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9A9DC8-53AF-4DB9-B47C-8E65E7D1F42C}" type="datetimeFigureOut">
              <a:rPr lang="el-GR" smtClean="0"/>
              <a:pPr/>
              <a:t>1/6/2011</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71F2176B-D50A-4727-8E30-AFCDF3AF95D2}"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9A9DC8-53AF-4DB9-B47C-8E65E7D1F42C}" type="datetimeFigureOut">
              <a:rPr lang="el-GR" smtClean="0"/>
              <a:pPr/>
              <a:t>1/6/2011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1F2176B-D50A-4727-8E30-AFCDF3AF95D2}"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9A9DC8-53AF-4DB9-B47C-8E65E7D1F42C}" type="datetimeFigureOut">
              <a:rPr lang="el-GR" smtClean="0"/>
              <a:pPr/>
              <a:t>1/6/2011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1F2176B-D50A-4727-8E30-AFCDF3AF95D2}"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9A9DC8-53AF-4DB9-B47C-8E65E7D1F42C}" type="datetimeFigureOut">
              <a:rPr lang="el-GR" smtClean="0"/>
              <a:pPr/>
              <a:t>1/6/2011</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F2176B-D50A-4727-8E30-AFCDF3AF95D2}"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18" Type="http://schemas.openxmlformats.org/officeDocument/2006/relationships/image" Target="../media/image17.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image" Target="../media/image1.jpeg"/><Relationship Id="rId16"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07455" y="0"/>
            <a:ext cx="3929090" cy="1214422"/>
          </a:xfrm>
        </p:spPr>
        <p:txBody>
          <a:bodyPr>
            <a:normAutofit/>
          </a:bodyPr>
          <a:lstStyle/>
          <a:p>
            <a:r>
              <a:rPr lang="en-US" sz="7200" dirty="0" smtClean="0">
                <a:solidFill>
                  <a:schemeClr val="bg1"/>
                </a:solidFill>
                <a:latin typeface="Times New Roman" pitchFamily="18" charset="0"/>
                <a:cs typeface="Times New Roman" pitchFamily="18" charset="0"/>
              </a:rPr>
              <a:t>IYC 2011</a:t>
            </a:r>
            <a:endParaRPr lang="el-GR" sz="7200" dirty="0">
              <a:solidFill>
                <a:schemeClr val="bg1"/>
              </a:solidFill>
              <a:latin typeface="Times New Roman" pitchFamily="18" charset="0"/>
              <a:cs typeface="Times New Roman" pitchFamily="18" charset="0"/>
            </a:endParaRPr>
          </a:p>
        </p:txBody>
      </p:sp>
      <p:sp>
        <p:nvSpPr>
          <p:cNvPr id="3" name="Subtitle 2"/>
          <p:cNvSpPr>
            <a:spLocks noGrp="1"/>
          </p:cNvSpPr>
          <p:nvPr>
            <p:ph type="subTitle" idx="1"/>
          </p:nvPr>
        </p:nvSpPr>
        <p:spPr>
          <a:xfrm>
            <a:off x="535753" y="3062288"/>
            <a:ext cx="8072494" cy="733424"/>
          </a:xfrm>
        </p:spPr>
        <p:txBody>
          <a:bodyPr>
            <a:noAutofit/>
          </a:bodyPr>
          <a:lstStyle/>
          <a:p>
            <a:r>
              <a:rPr lang="el-GR" sz="5400" dirty="0">
                <a:solidFill>
                  <a:schemeClr val="bg1"/>
                </a:solidFill>
                <a:latin typeface="Times New Roman" pitchFamily="18" charset="0"/>
                <a:cs typeface="Times New Roman" pitchFamily="18" charset="0"/>
              </a:rPr>
              <a:t>Η εξέλιξη του Περιοδικού Πίνακα</a:t>
            </a:r>
          </a:p>
        </p:txBody>
      </p:sp>
      <p:sp>
        <p:nvSpPr>
          <p:cNvPr id="5" name="TextBox 4"/>
          <p:cNvSpPr txBox="1"/>
          <p:nvPr/>
        </p:nvSpPr>
        <p:spPr>
          <a:xfrm>
            <a:off x="2391147" y="5780782"/>
            <a:ext cx="4361707" cy="1077218"/>
          </a:xfrm>
          <a:prstGeom prst="rect">
            <a:avLst/>
          </a:prstGeom>
          <a:noFill/>
        </p:spPr>
        <p:txBody>
          <a:bodyPr wrap="none" rtlCol="0">
            <a:spAutoFit/>
          </a:bodyPr>
          <a:lstStyle/>
          <a:p>
            <a:pPr algn="ctr"/>
            <a:r>
              <a:rPr lang="el-GR" sz="3200" dirty="0" smtClean="0">
                <a:solidFill>
                  <a:schemeClr val="bg1"/>
                </a:solidFill>
                <a:latin typeface="Times New Roman" pitchFamily="18" charset="0"/>
                <a:cs typeface="Times New Roman" pitchFamily="18" charset="0"/>
              </a:rPr>
              <a:t>Αθανάσιος Ζαρκαδούλας</a:t>
            </a:r>
          </a:p>
          <a:p>
            <a:pPr algn="ctr"/>
            <a:r>
              <a:rPr lang="el-GR" sz="3200" dirty="0" smtClean="0">
                <a:solidFill>
                  <a:schemeClr val="bg1"/>
                </a:solidFill>
                <a:latin typeface="Times New Roman" pitchFamily="18" charset="0"/>
                <a:cs typeface="Times New Roman" pitchFamily="18" charset="0"/>
              </a:rPr>
              <a:t>4</a:t>
            </a:r>
            <a:r>
              <a:rPr lang="el-GR" sz="3200" baseline="30000" dirty="0" smtClean="0">
                <a:solidFill>
                  <a:schemeClr val="bg1"/>
                </a:solidFill>
                <a:latin typeface="Times New Roman" pitchFamily="18" charset="0"/>
                <a:cs typeface="Times New Roman" pitchFamily="18" charset="0"/>
              </a:rPr>
              <a:t>ο</a:t>
            </a:r>
            <a:r>
              <a:rPr lang="el-GR" sz="3200" dirty="0" smtClean="0">
                <a:solidFill>
                  <a:schemeClr val="bg1"/>
                </a:solidFill>
                <a:latin typeface="Times New Roman" pitchFamily="18" charset="0"/>
                <a:cs typeface="Times New Roman" pitchFamily="18" charset="0"/>
              </a:rPr>
              <a:t> Έτος</a:t>
            </a:r>
            <a:endParaRPr lang="el-GR" sz="3200" dirty="0">
              <a:solidFill>
                <a:schemeClr val="bg1"/>
              </a:solidFill>
              <a:latin typeface="Times New Roman" pitchFamily="18" charset="0"/>
              <a:cs typeface="Times New Roman" pitchFamily="18" charset="0"/>
            </a:endParaRPr>
          </a:p>
        </p:txBody>
      </p:sp>
      <p:pic>
        <p:nvPicPr>
          <p:cNvPr id="5122" name="Picture 2" descr="H:\omilia gia periodic table\Avogadro\Avogadro_Amedeo.jpg"/>
          <p:cNvPicPr>
            <a:picLocks noChangeAspect="1" noChangeArrowheads="1"/>
          </p:cNvPicPr>
          <p:nvPr/>
        </p:nvPicPr>
        <p:blipFill>
          <a:blip r:embed="rId2" cstate="print"/>
          <a:srcRect/>
          <a:stretch>
            <a:fillRect/>
          </a:stretch>
        </p:blipFill>
        <p:spPr bwMode="auto">
          <a:xfrm>
            <a:off x="0" y="1"/>
            <a:ext cx="775811" cy="1071546"/>
          </a:xfrm>
          <a:prstGeom prst="rect">
            <a:avLst/>
          </a:prstGeom>
          <a:noFill/>
        </p:spPr>
      </p:pic>
      <p:pic>
        <p:nvPicPr>
          <p:cNvPr id="5123" name="Picture 3" descr="H:\omilia gia periodic table\Berzelius\Berzelius.jpg"/>
          <p:cNvPicPr>
            <a:picLocks noChangeAspect="1" noChangeArrowheads="1"/>
          </p:cNvPicPr>
          <p:nvPr/>
        </p:nvPicPr>
        <p:blipFill>
          <a:blip r:embed="rId3" cstate="print"/>
          <a:srcRect/>
          <a:stretch>
            <a:fillRect/>
          </a:stretch>
        </p:blipFill>
        <p:spPr bwMode="auto">
          <a:xfrm>
            <a:off x="0" y="1071546"/>
            <a:ext cx="785818" cy="1072205"/>
          </a:xfrm>
          <a:prstGeom prst="rect">
            <a:avLst/>
          </a:prstGeom>
          <a:noFill/>
        </p:spPr>
      </p:pic>
      <p:pic>
        <p:nvPicPr>
          <p:cNvPr id="5124" name="Picture 4" descr="H:\omilia gia periodic table\Dalton\Dalton_John_desk.jpg"/>
          <p:cNvPicPr>
            <a:picLocks noChangeAspect="1" noChangeArrowheads="1"/>
          </p:cNvPicPr>
          <p:nvPr/>
        </p:nvPicPr>
        <p:blipFill>
          <a:blip r:embed="rId4" cstate="print"/>
          <a:srcRect/>
          <a:stretch>
            <a:fillRect/>
          </a:stretch>
        </p:blipFill>
        <p:spPr bwMode="auto">
          <a:xfrm>
            <a:off x="0" y="2071678"/>
            <a:ext cx="807380" cy="1071546"/>
          </a:xfrm>
          <a:prstGeom prst="rect">
            <a:avLst/>
          </a:prstGeom>
          <a:noFill/>
        </p:spPr>
      </p:pic>
      <p:pic>
        <p:nvPicPr>
          <p:cNvPr id="5125" name="Picture 5" descr="H:\omilia gia periodic table\Dobereiner\Johann_Wolfgang_Döbereiner.jpg"/>
          <p:cNvPicPr>
            <a:picLocks noChangeAspect="1" noChangeArrowheads="1"/>
          </p:cNvPicPr>
          <p:nvPr/>
        </p:nvPicPr>
        <p:blipFill>
          <a:blip r:embed="rId5" cstate="print"/>
          <a:srcRect/>
          <a:stretch>
            <a:fillRect/>
          </a:stretch>
        </p:blipFill>
        <p:spPr bwMode="auto">
          <a:xfrm>
            <a:off x="1" y="3143248"/>
            <a:ext cx="785785" cy="928694"/>
          </a:xfrm>
          <a:prstGeom prst="rect">
            <a:avLst/>
          </a:prstGeom>
          <a:noFill/>
        </p:spPr>
      </p:pic>
      <p:pic>
        <p:nvPicPr>
          <p:cNvPr id="5126" name="Picture 6" descr="H:\omilia gia periodic table\Dulong\Pierre_Louis_Dulong.jpg"/>
          <p:cNvPicPr>
            <a:picLocks noChangeAspect="1" noChangeArrowheads="1"/>
          </p:cNvPicPr>
          <p:nvPr/>
        </p:nvPicPr>
        <p:blipFill>
          <a:blip r:embed="rId6" cstate="print"/>
          <a:srcRect/>
          <a:stretch>
            <a:fillRect/>
          </a:stretch>
        </p:blipFill>
        <p:spPr bwMode="auto">
          <a:xfrm>
            <a:off x="0" y="4071942"/>
            <a:ext cx="775613" cy="1000132"/>
          </a:xfrm>
          <a:prstGeom prst="rect">
            <a:avLst/>
          </a:prstGeom>
          <a:noFill/>
        </p:spPr>
      </p:pic>
      <p:pic>
        <p:nvPicPr>
          <p:cNvPr id="5127" name="Picture 7" descr="H:\omilia gia periodic table\Dumas\Jean_Baptiste_André_Dumas.jpg"/>
          <p:cNvPicPr>
            <a:picLocks noChangeAspect="1" noChangeArrowheads="1"/>
          </p:cNvPicPr>
          <p:nvPr/>
        </p:nvPicPr>
        <p:blipFill>
          <a:blip r:embed="rId7" cstate="print"/>
          <a:srcRect/>
          <a:stretch>
            <a:fillRect/>
          </a:stretch>
        </p:blipFill>
        <p:spPr bwMode="auto">
          <a:xfrm>
            <a:off x="0" y="5072075"/>
            <a:ext cx="775732" cy="928694"/>
          </a:xfrm>
          <a:prstGeom prst="rect">
            <a:avLst/>
          </a:prstGeom>
          <a:noFill/>
        </p:spPr>
      </p:pic>
      <p:pic>
        <p:nvPicPr>
          <p:cNvPr id="5128" name="Picture 8" descr="H:\omilia gia periodic table\Gladstone\Portrait_of_John_Hall_Gladstone_(1827-1902),_Chemist_(2550981271).jpg"/>
          <p:cNvPicPr>
            <a:picLocks noChangeAspect="1" noChangeArrowheads="1"/>
          </p:cNvPicPr>
          <p:nvPr/>
        </p:nvPicPr>
        <p:blipFill>
          <a:blip r:embed="rId8" cstate="print"/>
          <a:srcRect/>
          <a:stretch>
            <a:fillRect/>
          </a:stretch>
        </p:blipFill>
        <p:spPr bwMode="auto">
          <a:xfrm>
            <a:off x="-1" y="6000768"/>
            <a:ext cx="785787" cy="857232"/>
          </a:xfrm>
          <a:prstGeom prst="rect">
            <a:avLst/>
          </a:prstGeom>
          <a:noFill/>
        </p:spPr>
      </p:pic>
      <p:pic>
        <p:nvPicPr>
          <p:cNvPr id="5129" name="Picture 9" descr="H:\omilia gia periodic table\Gmelin\Leopold_Gmelin.jpg"/>
          <p:cNvPicPr>
            <a:picLocks noChangeAspect="1" noChangeArrowheads="1"/>
          </p:cNvPicPr>
          <p:nvPr/>
        </p:nvPicPr>
        <p:blipFill>
          <a:blip r:embed="rId9" cstate="print"/>
          <a:srcRect/>
          <a:stretch>
            <a:fillRect/>
          </a:stretch>
        </p:blipFill>
        <p:spPr bwMode="auto">
          <a:xfrm>
            <a:off x="8286744" y="0"/>
            <a:ext cx="857256" cy="1077949"/>
          </a:xfrm>
          <a:prstGeom prst="rect">
            <a:avLst/>
          </a:prstGeom>
          <a:noFill/>
        </p:spPr>
      </p:pic>
      <p:pic>
        <p:nvPicPr>
          <p:cNvPr id="5130" name="Picture 10" descr="H:\omilia gia periodic table\Humboldt\AvHumboldt.jpg"/>
          <p:cNvPicPr>
            <a:picLocks noChangeAspect="1" noChangeArrowheads="1"/>
          </p:cNvPicPr>
          <p:nvPr/>
        </p:nvPicPr>
        <p:blipFill>
          <a:blip r:embed="rId10" cstate="print"/>
          <a:srcRect/>
          <a:stretch>
            <a:fillRect/>
          </a:stretch>
        </p:blipFill>
        <p:spPr bwMode="auto">
          <a:xfrm>
            <a:off x="8286776" y="1071546"/>
            <a:ext cx="857224" cy="1202203"/>
          </a:xfrm>
          <a:prstGeom prst="rect">
            <a:avLst/>
          </a:prstGeom>
          <a:noFill/>
        </p:spPr>
      </p:pic>
      <p:pic>
        <p:nvPicPr>
          <p:cNvPr id="5131" name="Picture 11" descr="H:\omilia gia periodic table\Kekule\Frkekulé.jpg"/>
          <p:cNvPicPr>
            <a:picLocks noChangeAspect="1" noChangeArrowheads="1"/>
          </p:cNvPicPr>
          <p:nvPr/>
        </p:nvPicPr>
        <p:blipFill>
          <a:blip r:embed="rId11" cstate="print"/>
          <a:srcRect/>
          <a:stretch>
            <a:fillRect/>
          </a:stretch>
        </p:blipFill>
        <p:spPr bwMode="auto">
          <a:xfrm>
            <a:off x="8286776" y="2285992"/>
            <a:ext cx="857224" cy="1285836"/>
          </a:xfrm>
          <a:prstGeom prst="rect">
            <a:avLst/>
          </a:prstGeom>
          <a:noFill/>
        </p:spPr>
      </p:pic>
      <p:pic>
        <p:nvPicPr>
          <p:cNvPr id="5132" name="Picture 12" descr="H:\omilia gia periodic table\Lavoisier\Portrait_of_Antoine-Laurent_Lavoisier_and_his_wife.jpg"/>
          <p:cNvPicPr>
            <a:picLocks noChangeAspect="1" noChangeArrowheads="1"/>
          </p:cNvPicPr>
          <p:nvPr/>
        </p:nvPicPr>
        <p:blipFill>
          <a:blip r:embed="rId12" cstate="print"/>
          <a:srcRect/>
          <a:stretch>
            <a:fillRect/>
          </a:stretch>
        </p:blipFill>
        <p:spPr bwMode="auto">
          <a:xfrm>
            <a:off x="8276520" y="3571876"/>
            <a:ext cx="867479" cy="1143008"/>
          </a:xfrm>
          <a:prstGeom prst="rect">
            <a:avLst/>
          </a:prstGeom>
          <a:noFill/>
        </p:spPr>
      </p:pic>
      <p:pic>
        <p:nvPicPr>
          <p:cNvPr id="5133" name="Picture 13" descr="H:\omilia gia periodic table\Marignac\Galissard_de_Marignac.jpg"/>
          <p:cNvPicPr>
            <a:picLocks noChangeAspect="1" noChangeArrowheads="1"/>
          </p:cNvPicPr>
          <p:nvPr/>
        </p:nvPicPr>
        <p:blipFill>
          <a:blip r:embed="rId13" cstate="print"/>
          <a:srcRect/>
          <a:stretch>
            <a:fillRect/>
          </a:stretch>
        </p:blipFill>
        <p:spPr bwMode="auto">
          <a:xfrm>
            <a:off x="785786" y="0"/>
            <a:ext cx="714380" cy="1084875"/>
          </a:xfrm>
          <a:prstGeom prst="rect">
            <a:avLst/>
          </a:prstGeom>
          <a:noFill/>
        </p:spPr>
      </p:pic>
      <p:pic>
        <p:nvPicPr>
          <p:cNvPr id="5134" name="Picture 14" descr="H:\omilia gia periodic table\Mitscherlich\Copy of Eilhard_Mitscherlich.jpg"/>
          <p:cNvPicPr>
            <a:picLocks noChangeAspect="1" noChangeArrowheads="1"/>
          </p:cNvPicPr>
          <p:nvPr/>
        </p:nvPicPr>
        <p:blipFill>
          <a:blip r:embed="rId14" cstate="print"/>
          <a:srcRect/>
          <a:stretch>
            <a:fillRect/>
          </a:stretch>
        </p:blipFill>
        <p:spPr bwMode="auto">
          <a:xfrm>
            <a:off x="8286744" y="4714884"/>
            <a:ext cx="857256" cy="1084559"/>
          </a:xfrm>
          <a:prstGeom prst="rect">
            <a:avLst/>
          </a:prstGeom>
          <a:noFill/>
        </p:spPr>
      </p:pic>
      <p:pic>
        <p:nvPicPr>
          <p:cNvPr id="5135" name="Picture 15" descr="H:\omilia gia periodic table\Pettenkofer\Max_von_Pettenkofer.jpg"/>
          <p:cNvPicPr>
            <a:picLocks noChangeAspect="1" noChangeArrowheads="1"/>
          </p:cNvPicPr>
          <p:nvPr/>
        </p:nvPicPr>
        <p:blipFill>
          <a:blip r:embed="rId15" cstate="print"/>
          <a:srcRect/>
          <a:stretch>
            <a:fillRect/>
          </a:stretch>
        </p:blipFill>
        <p:spPr bwMode="auto">
          <a:xfrm>
            <a:off x="8310573" y="5805250"/>
            <a:ext cx="833427" cy="1052750"/>
          </a:xfrm>
          <a:prstGeom prst="rect">
            <a:avLst/>
          </a:prstGeom>
          <a:noFill/>
        </p:spPr>
      </p:pic>
      <p:pic>
        <p:nvPicPr>
          <p:cNvPr id="5136" name="Picture 16" descr="H:\omilia gia periodic table\Prout\Prout_William_painting.jpg"/>
          <p:cNvPicPr>
            <a:picLocks noChangeAspect="1" noChangeArrowheads="1"/>
          </p:cNvPicPr>
          <p:nvPr/>
        </p:nvPicPr>
        <p:blipFill>
          <a:blip r:embed="rId16" cstate="print"/>
          <a:srcRect/>
          <a:stretch>
            <a:fillRect/>
          </a:stretch>
        </p:blipFill>
        <p:spPr bwMode="auto">
          <a:xfrm>
            <a:off x="1500166" y="1"/>
            <a:ext cx="1000132" cy="1069448"/>
          </a:xfrm>
          <a:prstGeom prst="rect">
            <a:avLst/>
          </a:prstGeom>
          <a:noFill/>
        </p:spPr>
      </p:pic>
      <p:pic>
        <p:nvPicPr>
          <p:cNvPr id="5137" name="Picture 17" descr="H:\omilia gia periodic table\Richter\Jeremias_Benjamin_Richter.jpeg"/>
          <p:cNvPicPr>
            <a:picLocks noChangeAspect="1" noChangeArrowheads="1"/>
          </p:cNvPicPr>
          <p:nvPr/>
        </p:nvPicPr>
        <p:blipFill>
          <a:blip r:embed="rId17" cstate="print"/>
          <a:srcRect/>
          <a:stretch>
            <a:fillRect/>
          </a:stretch>
        </p:blipFill>
        <p:spPr bwMode="auto">
          <a:xfrm>
            <a:off x="7572396" y="0"/>
            <a:ext cx="733406" cy="1116317"/>
          </a:xfrm>
          <a:prstGeom prst="rect">
            <a:avLst/>
          </a:prstGeom>
          <a:noFill/>
        </p:spPr>
      </p:pic>
      <p:pic>
        <p:nvPicPr>
          <p:cNvPr id="5138" name="Picture 18" descr="H:\omilia gia periodic table\Stas\Stas_Jean_Servais_young.jpg"/>
          <p:cNvPicPr>
            <a:picLocks noChangeAspect="1" noChangeArrowheads="1"/>
          </p:cNvPicPr>
          <p:nvPr/>
        </p:nvPicPr>
        <p:blipFill>
          <a:blip r:embed="rId18" cstate="print"/>
          <a:srcRect/>
          <a:stretch>
            <a:fillRect/>
          </a:stretch>
        </p:blipFill>
        <p:spPr bwMode="auto">
          <a:xfrm>
            <a:off x="6659572" y="0"/>
            <a:ext cx="930524" cy="114298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srcRect/>
          <a:stretch>
            <a:fillRect/>
          </a:stretch>
        </p:blipFill>
        <p:spPr bwMode="auto">
          <a:xfrm>
            <a:off x="35496" y="44624"/>
            <a:ext cx="4968552" cy="6130838"/>
          </a:xfrm>
          <a:prstGeom prst="rect">
            <a:avLst/>
          </a:prstGeom>
          <a:noFill/>
          <a:ln w="9525">
            <a:noFill/>
            <a:miter lim="800000"/>
            <a:headEnd/>
            <a:tailEnd/>
          </a:ln>
        </p:spPr>
      </p:pic>
      <p:sp>
        <p:nvSpPr>
          <p:cNvPr id="7" name="Rectangle 6"/>
          <p:cNvSpPr/>
          <p:nvPr/>
        </p:nvSpPr>
        <p:spPr>
          <a:xfrm>
            <a:off x="233772" y="6165304"/>
            <a:ext cx="4572000" cy="646331"/>
          </a:xfrm>
          <a:prstGeom prst="rect">
            <a:avLst/>
          </a:prstGeom>
        </p:spPr>
        <p:txBody>
          <a:bodyPr>
            <a:spAutoFit/>
          </a:bodyPr>
          <a:lstStyle/>
          <a:p>
            <a:r>
              <a:rPr lang="en-US" dirty="0" smtClean="0">
                <a:solidFill>
                  <a:schemeClr val="bg1"/>
                </a:solidFill>
                <a:latin typeface="Times New Roman" pitchFamily="18" charset="0"/>
                <a:cs typeface="Times New Roman" pitchFamily="18" charset="0"/>
              </a:rPr>
              <a:t>On the Proportional Numbers of the Elements,</a:t>
            </a:r>
          </a:p>
          <a:p>
            <a:r>
              <a:rPr lang="en-US" i="1" dirty="0" smtClean="0">
                <a:solidFill>
                  <a:schemeClr val="bg1"/>
                </a:solidFill>
                <a:latin typeface="Times New Roman" pitchFamily="18" charset="0"/>
                <a:cs typeface="Times New Roman" pitchFamily="18" charset="0"/>
              </a:rPr>
              <a:t>Quarterly Journal of Science, 1, 642–648, 1864</a:t>
            </a:r>
            <a:endParaRPr lang="el-GR" dirty="0">
              <a:solidFill>
                <a:schemeClr val="bg1"/>
              </a:solidFill>
              <a:latin typeface="Times New Roman" pitchFamily="18" charset="0"/>
              <a:cs typeface="Times New Roman" pitchFamily="18" charset="0"/>
            </a:endParaRPr>
          </a:p>
        </p:txBody>
      </p:sp>
      <p:sp>
        <p:nvSpPr>
          <p:cNvPr id="8" name="Rectangle 7"/>
          <p:cNvSpPr/>
          <p:nvPr/>
        </p:nvSpPr>
        <p:spPr>
          <a:xfrm>
            <a:off x="5004048" y="116632"/>
            <a:ext cx="4139952" cy="5693866"/>
          </a:xfrm>
          <a:prstGeom prst="rect">
            <a:avLst/>
          </a:prstGeom>
        </p:spPr>
        <p:txBody>
          <a:bodyPr wrap="square">
            <a:spAutoFit/>
          </a:bodyPr>
          <a:lstStyle/>
          <a:p>
            <a:r>
              <a:rPr lang="en-US" sz="2800" dirty="0" smtClean="0">
                <a:solidFill>
                  <a:schemeClr val="bg1"/>
                </a:solidFill>
                <a:latin typeface="Times New Roman" pitchFamily="18" charset="0"/>
                <a:cs typeface="Times New Roman" pitchFamily="18" charset="0"/>
              </a:rPr>
              <a:t>“With what ease this purely arithmetical </a:t>
            </a:r>
            <a:r>
              <a:rPr lang="en-US" sz="2800" dirty="0" err="1" smtClean="0">
                <a:solidFill>
                  <a:schemeClr val="bg1"/>
                </a:solidFill>
                <a:latin typeface="Times New Roman" pitchFamily="18" charset="0"/>
                <a:cs typeface="Times New Roman" pitchFamily="18" charset="0"/>
              </a:rPr>
              <a:t>seriation</a:t>
            </a:r>
            <a:r>
              <a:rPr lang="en-US" sz="2800" dirty="0" smtClean="0">
                <a:solidFill>
                  <a:schemeClr val="bg1"/>
                </a:solidFill>
                <a:latin typeface="Times New Roman" pitchFamily="18" charset="0"/>
                <a:cs typeface="Times New Roman" pitchFamily="18" charset="0"/>
              </a:rPr>
              <a:t> may be made to accord with a horizontal arrangement of the elements according to their usually received groupings, is shown in the following table, in the first three columns of which the numerical sequence is perfect, while in the other two the irregularities are</a:t>
            </a:r>
          </a:p>
          <a:p>
            <a:r>
              <a:rPr lang="en-US" sz="2800" dirty="0" smtClean="0">
                <a:solidFill>
                  <a:schemeClr val="bg1"/>
                </a:solidFill>
                <a:latin typeface="Times New Roman" pitchFamily="18" charset="0"/>
                <a:cs typeface="Times New Roman" pitchFamily="18" charset="0"/>
              </a:rPr>
              <a:t>but few and trivial.”</a:t>
            </a:r>
            <a:endParaRPr lang="el-GR" sz="28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err="1" smtClean="0">
                <a:solidFill>
                  <a:schemeClr val="bg1"/>
                </a:solidFill>
                <a:latin typeface="Times New Roman" pitchFamily="18" charset="0"/>
                <a:cs typeface="Times New Roman" pitchFamily="18" charset="0"/>
              </a:rPr>
              <a:t>Gustavus</a:t>
            </a:r>
            <a:r>
              <a:rPr lang="en-US" dirty="0" smtClean="0">
                <a:solidFill>
                  <a:schemeClr val="bg1"/>
                </a:solidFill>
                <a:latin typeface="Times New Roman" pitchFamily="18" charset="0"/>
                <a:cs typeface="Times New Roman" pitchFamily="18" charset="0"/>
              </a:rPr>
              <a:t> </a:t>
            </a:r>
            <a:r>
              <a:rPr lang="en-US" dirty="0" err="1" smtClean="0">
                <a:solidFill>
                  <a:schemeClr val="bg1"/>
                </a:solidFill>
                <a:latin typeface="Times New Roman" pitchFamily="18" charset="0"/>
                <a:cs typeface="Times New Roman" pitchFamily="18" charset="0"/>
              </a:rPr>
              <a:t>Detlef</a:t>
            </a:r>
            <a:r>
              <a:rPr lang="en-US" dirty="0" smtClean="0">
                <a:solidFill>
                  <a:schemeClr val="bg1"/>
                </a:solidFill>
                <a:latin typeface="Times New Roman" pitchFamily="18" charset="0"/>
                <a:cs typeface="Times New Roman" pitchFamily="18" charset="0"/>
              </a:rPr>
              <a:t> </a:t>
            </a:r>
            <a:r>
              <a:rPr lang="en-US" dirty="0" err="1" smtClean="0">
                <a:solidFill>
                  <a:schemeClr val="bg1"/>
                </a:solidFill>
                <a:latin typeface="Times New Roman" pitchFamily="18" charset="0"/>
                <a:cs typeface="Times New Roman" pitchFamily="18" charset="0"/>
              </a:rPr>
              <a:t>Hinrichs</a:t>
            </a:r>
            <a:r>
              <a:rPr lang="en-US" dirty="0" smtClean="0">
                <a:solidFill>
                  <a:schemeClr val="bg1"/>
                </a:solidFill>
                <a:latin typeface="Times New Roman" pitchFamily="18" charset="0"/>
                <a:cs typeface="Times New Roman" pitchFamily="18" charset="0"/>
              </a:rPr>
              <a:t/>
            </a:r>
            <a:br>
              <a:rPr lang="en-US" dirty="0" smtClean="0">
                <a:solidFill>
                  <a:schemeClr val="bg1"/>
                </a:solidFill>
                <a:latin typeface="Times New Roman" pitchFamily="18" charset="0"/>
                <a:cs typeface="Times New Roman" pitchFamily="18" charset="0"/>
              </a:rPr>
            </a:br>
            <a:r>
              <a:rPr lang="en-US" dirty="0" smtClean="0">
                <a:solidFill>
                  <a:schemeClr val="bg1"/>
                </a:solidFill>
                <a:latin typeface="Times New Roman" pitchFamily="18" charset="0"/>
                <a:cs typeface="Times New Roman" pitchFamily="18" charset="0"/>
              </a:rPr>
              <a:t>1836 – 1923</a:t>
            </a:r>
            <a:endParaRPr lang="el-GR" dirty="0">
              <a:solidFill>
                <a:schemeClr val="bg1"/>
              </a:solidFill>
              <a:latin typeface="Times New Roman" pitchFamily="18" charset="0"/>
              <a:cs typeface="Times New Roman" pitchFamily="18" charset="0"/>
            </a:endParaRPr>
          </a:p>
        </p:txBody>
      </p:sp>
      <p:sp>
        <p:nvSpPr>
          <p:cNvPr id="4" name="Content Placeholder 3"/>
          <p:cNvSpPr>
            <a:spLocks noGrp="1"/>
          </p:cNvSpPr>
          <p:nvPr>
            <p:ph sz="half" idx="2"/>
          </p:nvPr>
        </p:nvSpPr>
        <p:spPr>
          <a:xfrm>
            <a:off x="4286248" y="1600200"/>
            <a:ext cx="4714908" cy="4525963"/>
          </a:xfrm>
        </p:spPr>
        <p:txBody>
          <a:bodyPr>
            <a:normAutofit lnSpcReduction="10000"/>
          </a:bodyPr>
          <a:lstStyle/>
          <a:p>
            <a:r>
              <a:rPr lang="el-GR" sz="3200" dirty="0" smtClean="0">
                <a:solidFill>
                  <a:schemeClr val="bg1"/>
                </a:solidFill>
                <a:latin typeface="Times New Roman" pitchFamily="18" charset="0"/>
                <a:cs typeface="Times New Roman" pitchFamily="18" charset="0"/>
              </a:rPr>
              <a:t>Μελέτησε τα αποτελέσματα των </a:t>
            </a:r>
            <a:r>
              <a:rPr lang="en-US" sz="3200" dirty="0" err="1" smtClean="0">
                <a:solidFill>
                  <a:schemeClr val="bg1"/>
                </a:solidFill>
                <a:latin typeface="Times New Roman" pitchFamily="18" charset="0"/>
                <a:cs typeface="Times New Roman" pitchFamily="18" charset="0"/>
              </a:rPr>
              <a:t>Kirchoff</a:t>
            </a:r>
            <a:r>
              <a:rPr lang="en-US" sz="3200" dirty="0" smtClean="0">
                <a:solidFill>
                  <a:schemeClr val="bg1"/>
                </a:solidFill>
                <a:latin typeface="Times New Roman" pitchFamily="18" charset="0"/>
                <a:cs typeface="Times New Roman" pitchFamily="18" charset="0"/>
              </a:rPr>
              <a:t> </a:t>
            </a:r>
            <a:r>
              <a:rPr lang="el-GR" sz="3200" dirty="0" smtClean="0">
                <a:solidFill>
                  <a:schemeClr val="bg1"/>
                </a:solidFill>
                <a:latin typeface="Times New Roman" pitchFamily="18" charset="0"/>
                <a:cs typeface="Times New Roman" pitchFamily="18" charset="0"/>
              </a:rPr>
              <a:t>και </a:t>
            </a:r>
            <a:r>
              <a:rPr lang="en-US" sz="3200" dirty="0" smtClean="0">
                <a:solidFill>
                  <a:schemeClr val="bg1"/>
                </a:solidFill>
                <a:latin typeface="Times New Roman" pitchFamily="18" charset="0"/>
                <a:cs typeface="Times New Roman" pitchFamily="18" charset="0"/>
              </a:rPr>
              <a:t>Bunsen</a:t>
            </a:r>
            <a:endParaRPr lang="el-GR" sz="3200" dirty="0" smtClean="0">
              <a:solidFill>
                <a:schemeClr val="bg1"/>
              </a:solidFill>
              <a:latin typeface="Times New Roman" pitchFamily="18" charset="0"/>
              <a:cs typeface="Times New Roman" pitchFamily="18" charset="0"/>
            </a:endParaRPr>
          </a:p>
          <a:p>
            <a:r>
              <a:rPr lang="el-GR" sz="3200" dirty="0" smtClean="0">
                <a:solidFill>
                  <a:schemeClr val="bg1"/>
                </a:solidFill>
                <a:latin typeface="Times New Roman" pitchFamily="18" charset="0"/>
                <a:cs typeface="Times New Roman" pitchFamily="18" charset="0"/>
              </a:rPr>
              <a:t>Συνέδεσε τις μαύρες γραμμές στα φάσματα με το </a:t>
            </a:r>
            <a:r>
              <a:rPr lang="en-US" sz="3200" dirty="0" err="1" smtClean="0">
                <a:solidFill>
                  <a:schemeClr val="bg1"/>
                </a:solidFill>
                <a:latin typeface="Times New Roman" pitchFamily="18" charset="0"/>
                <a:cs typeface="Times New Roman" pitchFamily="18" charset="0"/>
              </a:rPr>
              <a:t>a.w</a:t>
            </a:r>
            <a:r>
              <a:rPr lang="en-US" sz="3200" dirty="0" smtClean="0">
                <a:solidFill>
                  <a:schemeClr val="bg1"/>
                </a:solidFill>
                <a:latin typeface="Times New Roman" pitchFamily="18" charset="0"/>
                <a:cs typeface="Times New Roman" pitchFamily="18" charset="0"/>
              </a:rPr>
              <a:t>.</a:t>
            </a:r>
          </a:p>
          <a:p>
            <a:r>
              <a:rPr lang="el-GR" sz="3200" dirty="0" smtClean="0">
                <a:solidFill>
                  <a:schemeClr val="bg1"/>
                </a:solidFill>
                <a:latin typeface="Times New Roman" pitchFamily="18" charset="0"/>
                <a:cs typeface="Times New Roman" pitchFamily="18" charset="0"/>
              </a:rPr>
              <a:t>Σύνδεση </a:t>
            </a:r>
            <a:r>
              <a:rPr lang="en-US" sz="3200" dirty="0" err="1" smtClean="0">
                <a:solidFill>
                  <a:schemeClr val="bg1"/>
                </a:solidFill>
                <a:latin typeface="Times New Roman" pitchFamily="18" charset="0"/>
                <a:cs typeface="Times New Roman" pitchFamily="18" charset="0"/>
              </a:rPr>
              <a:t>a.w</a:t>
            </a:r>
            <a:r>
              <a:rPr lang="en-US" sz="3200" dirty="0" smtClean="0">
                <a:solidFill>
                  <a:schemeClr val="bg1"/>
                </a:solidFill>
                <a:latin typeface="Times New Roman" pitchFamily="18" charset="0"/>
                <a:cs typeface="Times New Roman" pitchFamily="18" charset="0"/>
              </a:rPr>
              <a:t>. </a:t>
            </a:r>
            <a:r>
              <a:rPr lang="el-GR" sz="3200" dirty="0" smtClean="0">
                <a:solidFill>
                  <a:schemeClr val="bg1"/>
                </a:solidFill>
                <a:latin typeface="Times New Roman" pitchFamily="18" charset="0"/>
                <a:cs typeface="Times New Roman" pitchFamily="18" charset="0"/>
              </a:rPr>
              <a:t>με τις διαστάσεις: </a:t>
            </a:r>
            <a:r>
              <a:rPr lang="en-US" sz="3200" dirty="0" smtClean="0">
                <a:solidFill>
                  <a:schemeClr val="bg1"/>
                </a:solidFill>
                <a:latin typeface="Times New Roman" pitchFamily="18" charset="0"/>
                <a:cs typeface="Times New Roman" pitchFamily="18" charset="0"/>
              </a:rPr>
              <a:t>A = a × b × c</a:t>
            </a:r>
          </a:p>
          <a:p>
            <a:r>
              <a:rPr lang="en-US" sz="3200" dirty="0" smtClean="0">
                <a:solidFill>
                  <a:schemeClr val="bg1"/>
                </a:solidFill>
                <a:latin typeface="Times New Roman" pitchFamily="18" charset="0"/>
                <a:cs typeface="Times New Roman" pitchFamily="18" charset="0"/>
              </a:rPr>
              <a:t>H/2 </a:t>
            </a:r>
            <a:r>
              <a:rPr lang="el-GR" sz="3200" dirty="0" smtClean="0">
                <a:solidFill>
                  <a:schemeClr val="bg1"/>
                </a:solidFill>
                <a:latin typeface="Times New Roman" pitchFamily="18" charset="0"/>
                <a:cs typeface="Times New Roman" pitchFamily="18" charset="0"/>
              </a:rPr>
              <a:t>ως βασική μονάδα</a:t>
            </a:r>
            <a:endParaRPr lang="el-GR" sz="3200" dirty="0">
              <a:solidFill>
                <a:schemeClr val="bg1"/>
              </a:solidFill>
              <a:latin typeface="Times New Roman" pitchFamily="18" charset="0"/>
              <a:cs typeface="Times New Roman" pitchFamily="18" charset="0"/>
            </a:endParaRPr>
          </a:p>
        </p:txBody>
      </p:sp>
      <p:pic>
        <p:nvPicPr>
          <p:cNvPr id="1026" name="Picture 2" descr="H:\omilia gia periodic table\Hinrichs\Gustavus_Detlef_Hinrichs_1868.jpg"/>
          <p:cNvPicPr>
            <a:picLocks noGrp="1" noChangeAspect="1" noChangeArrowheads="1"/>
          </p:cNvPicPr>
          <p:nvPr>
            <p:ph sz="half" idx="1"/>
          </p:nvPr>
        </p:nvPicPr>
        <p:blipFill>
          <a:blip r:embed="rId2" cstate="print"/>
          <a:srcRect/>
          <a:stretch>
            <a:fillRect/>
          </a:stretch>
        </p:blipFill>
        <p:spPr bwMode="auto">
          <a:xfrm>
            <a:off x="1159764" y="1729581"/>
            <a:ext cx="2633472" cy="42672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71438" y="12204"/>
            <a:ext cx="6929454" cy="6833592"/>
          </a:xfrm>
          <a:prstGeom prst="rect">
            <a:avLst/>
          </a:prstGeom>
          <a:noFill/>
          <a:ln w="9525">
            <a:noFill/>
            <a:miter lim="800000"/>
            <a:headEnd/>
            <a:tailEnd/>
          </a:ln>
          <a:effectLst/>
        </p:spPr>
      </p:pic>
      <p:sp>
        <p:nvSpPr>
          <p:cNvPr id="8" name="Rectangle 7"/>
          <p:cNvSpPr/>
          <p:nvPr/>
        </p:nvSpPr>
        <p:spPr>
          <a:xfrm>
            <a:off x="6929454" y="0"/>
            <a:ext cx="2214546" cy="2862322"/>
          </a:xfrm>
          <a:prstGeom prst="rect">
            <a:avLst/>
          </a:prstGeom>
        </p:spPr>
        <p:txBody>
          <a:bodyPr wrap="square">
            <a:spAutoFit/>
          </a:bodyPr>
          <a:lstStyle/>
          <a:p>
            <a:r>
              <a:rPr lang="en-US" sz="2000" dirty="0" smtClean="0">
                <a:solidFill>
                  <a:schemeClr val="bg1"/>
                </a:solidFill>
                <a:latin typeface="Times New Roman" pitchFamily="18" charset="0"/>
                <a:cs typeface="Times New Roman" pitchFamily="18" charset="0"/>
              </a:rPr>
              <a:t>G.D. </a:t>
            </a:r>
            <a:r>
              <a:rPr lang="en-US" sz="2000" dirty="0" err="1" smtClean="0">
                <a:solidFill>
                  <a:schemeClr val="bg1"/>
                </a:solidFill>
                <a:latin typeface="Times New Roman" pitchFamily="18" charset="0"/>
                <a:cs typeface="Times New Roman" pitchFamily="18" charset="0"/>
              </a:rPr>
              <a:t>Hinrichs</a:t>
            </a:r>
            <a:r>
              <a:rPr lang="en-US" sz="2000"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Programm</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der</a:t>
            </a:r>
            <a:endParaRPr lang="en-US" sz="2000" i="1" dirty="0" smtClean="0">
              <a:solidFill>
                <a:schemeClr val="bg1"/>
              </a:solidFill>
              <a:latin typeface="Times New Roman" pitchFamily="18" charset="0"/>
              <a:cs typeface="Times New Roman" pitchFamily="18" charset="0"/>
            </a:endParaRPr>
          </a:p>
          <a:p>
            <a:r>
              <a:rPr lang="en-US" sz="2000" i="1" dirty="0" err="1" smtClean="0">
                <a:solidFill>
                  <a:schemeClr val="bg1"/>
                </a:solidFill>
                <a:latin typeface="Times New Roman" pitchFamily="18" charset="0"/>
                <a:cs typeface="Times New Roman" pitchFamily="18" charset="0"/>
              </a:rPr>
              <a:t>Atomechanik</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oder</a:t>
            </a:r>
            <a:r>
              <a:rPr lang="en-US" sz="2000" i="1" dirty="0" smtClean="0">
                <a:solidFill>
                  <a:schemeClr val="bg1"/>
                </a:solidFill>
                <a:latin typeface="Times New Roman" pitchFamily="18" charset="0"/>
                <a:cs typeface="Times New Roman" pitchFamily="18" charset="0"/>
              </a:rPr>
              <a:t> die </a:t>
            </a:r>
            <a:r>
              <a:rPr lang="en-US" sz="2000" i="1" dirty="0" err="1" smtClean="0">
                <a:solidFill>
                  <a:schemeClr val="bg1"/>
                </a:solidFill>
                <a:latin typeface="Times New Roman" pitchFamily="18" charset="0"/>
                <a:cs typeface="Times New Roman" pitchFamily="18" charset="0"/>
              </a:rPr>
              <a:t>Chemie</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eine</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Mechanik</a:t>
            </a:r>
            <a:r>
              <a:rPr lang="en-US" sz="2000" i="1" dirty="0" smtClean="0">
                <a:solidFill>
                  <a:schemeClr val="bg1"/>
                </a:solidFill>
                <a:latin typeface="Times New Roman" pitchFamily="18" charset="0"/>
                <a:cs typeface="Times New Roman" pitchFamily="18" charset="0"/>
              </a:rPr>
              <a:t> de </a:t>
            </a:r>
            <a:r>
              <a:rPr lang="en-US" sz="2000" i="1" dirty="0" err="1" smtClean="0">
                <a:solidFill>
                  <a:schemeClr val="bg1"/>
                </a:solidFill>
                <a:latin typeface="Times New Roman" pitchFamily="18" charset="0"/>
                <a:cs typeface="Times New Roman" pitchFamily="18" charset="0"/>
              </a:rPr>
              <a:t>Pantome</a:t>
            </a:r>
            <a:r>
              <a:rPr lang="en-US" sz="2000" i="1" dirty="0" smtClean="0">
                <a:solidFill>
                  <a:schemeClr val="bg1"/>
                </a:solidFill>
                <a:latin typeface="Times New Roman" pitchFamily="18" charset="0"/>
                <a:cs typeface="Times New Roman" pitchFamily="18" charset="0"/>
              </a:rPr>
              <a:t>, Augustus </a:t>
            </a:r>
            <a:r>
              <a:rPr lang="en-US" sz="2000" i="1" dirty="0" err="1" smtClean="0">
                <a:solidFill>
                  <a:schemeClr val="bg1"/>
                </a:solidFill>
                <a:latin typeface="Times New Roman" pitchFamily="18" charset="0"/>
                <a:cs typeface="Times New Roman" pitchFamily="18" charset="0"/>
              </a:rPr>
              <a:t>Hageboek</a:t>
            </a:r>
            <a:r>
              <a:rPr lang="en-US" sz="2000" i="1" dirty="0" smtClean="0">
                <a:solidFill>
                  <a:schemeClr val="bg1"/>
                </a:solidFill>
                <a:latin typeface="Times New Roman" pitchFamily="18" charset="0"/>
                <a:cs typeface="Times New Roman" pitchFamily="18" charset="0"/>
              </a:rPr>
              <a:t>, Iowa City, IA,</a:t>
            </a:r>
          </a:p>
          <a:p>
            <a:r>
              <a:rPr lang="el-GR" sz="2000" dirty="0" smtClean="0">
                <a:solidFill>
                  <a:schemeClr val="bg1"/>
                </a:solidFill>
                <a:latin typeface="Times New Roman" pitchFamily="18" charset="0"/>
                <a:cs typeface="Times New Roman" pitchFamily="18" charset="0"/>
              </a:rPr>
              <a:t>1867</a:t>
            </a:r>
            <a:endParaRPr lang="el-GR" sz="20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chemeClr val="bg1"/>
                </a:solidFill>
                <a:latin typeface="Times New Roman" pitchFamily="18" charset="0"/>
                <a:cs typeface="Times New Roman" pitchFamily="18" charset="0"/>
              </a:rPr>
              <a:t>Julius </a:t>
            </a:r>
            <a:r>
              <a:rPr lang="en-US" dirty="0" err="1" smtClean="0">
                <a:solidFill>
                  <a:schemeClr val="bg1"/>
                </a:solidFill>
                <a:latin typeface="Times New Roman" pitchFamily="18" charset="0"/>
                <a:cs typeface="Times New Roman" pitchFamily="18" charset="0"/>
              </a:rPr>
              <a:t>Lothar</a:t>
            </a:r>
            <a:r>
              <a:rPr lang="en-US" dirty="0" smtClean="0">
                <a:solidFill>
                  <a:schemeClr val="bg1"/>
                </a:solidFill>
                <a:latin typeface="Times New Roman" pitchFamily="18" charset="0"/>
                <a:cs typeface="Times New Roman" pitchFamily="18" charset="0"/>
              </a:rPr>
              <a:t> Meyer</a:t>
            </a:r>
            <a:br>
              <a:rPr lang="en-US" dirty="0" smtClean="0">
                <a:solidFill>
                  <a:schemeClr val="bg1"/>
                </a:solidFill>
                <a:latin typeface="Times New Roman" pitchFamily="18" charset="0"/>
                <a:cs typeface="Times New Roman" pitchFamily="18" charset="0"/>
              </a:rPr>
            </a:br>
            <a:r>
              <a:rPr lang="el-GR" dirty="0" smtClean="0">
                <a:solidFill>
                  <a:schemeClr val="bg1"/>
                </a:solidFill>
                <a:latin typeface="Times New Roman" pitchFamily="18" charset="0"/>
                <a:cs typeface="Times New Roman" pitchFamily="18" charset="0"/>
              </a:rPr>
              <a:t> 1830 – 1895</a:t>
            </a:r>
            <a:endParaRPr lang="el-GR" dirty="0">
              <a:solidFill>
                <a:schemeClr val="bg1"/>
              </a:solidFill>
              <a:latin typeface="Times New Roman" pitchFamily="18" charset="0"/>
              <a:cs typeface="Times New Roman" pitchFamily="18" charset="0"/>
            </a:endParaRPr>
          </a:p>
        </p:txBody>
      </p:sp>
      <p:sp>
        <p:nvSpPr>
          <p:cNvPr id="4" name="Content Placeholder 3"/>
          <p:cNvSpPr>
            <a:spLocks noGrp="1"/>
          </p:cNvSpPr>
          <p:nvPr>
            <p:ph sz="half" idx="2"/>
          </p:nvPr>
        </p:nvSpPr>
        <p:spPr>
          <a:xfrm>
            <a:off x="3929058" y="1600200"/>
            <a:ext cx="5214942" cy="5257800"/>
          </a:xfrm>
        </p:spPr>
        <p:txBody>
          <a:bodyPr>
            <a:noAutofit/>
          </a:bodyPr>
          <a:lstStyle/>
          <a:p>
            <a:r>
              <a:rPr lang="el-GR" sz="3000" dirty="0" smtClean="0">
                <a:solidFill>
                  <a:schemeClr val="bg1"/>
                </a:solidFill>
                <a:latin typeface="Times New Roman" pitchFamily="18" charset="0"/>
                <a:cs typeface="Times New Roman" pitchFamily="18" charset="0"/>
              </a:rPr>
              <a:t>Επηρεάστηκε από τον </a:t>
            </a:r>
            <a:r>
              <a:rPr lang="en-US" sz="3000" dirty="0" err="1" smtClean="0">
                <a:solidFill>
                  <a:schemeClr val="bg1"/>
                </a:solidFill>
                <a:latin typeface="Times New Roman" pitchFamily="18" charset="0"/>
                <a:cs typeface="Times New Roman" pitchFamily="18" charset="0"/>
              </a:rPr>
              <a:t>Cannizzaro</a:t>
            </a:r>
            <a:r>
              <a:rPr lang="en-US" sz="3000" dirty="0" smtClean="0">
                <a:solidFill>
                  <a:schemeClr val="bg1"/>
                </a:solidFill>
                <a:latin typeface="Times New Roman" pitchFamily="18" charset="0"/>
                <a:cs typeface="Times New Roman" pitchFamily="18" charset="0"/>
              </a:rPr>
              <a:t>: “The scales fell from my eyes and my doubts disappeared and were replaced by a feeling of quiet certainty.”</a:t>
            </a:r>
          </a:p>
          <a:p>
            <a:r>
              <a:rPr lang="en-US" sz="3000" dirty="0" smtClean="0">
                <a:solidFill>
                  <a:schemeClr val="bg1"/>
                </a:solidFill>
                <a:latin typeface="Times New Roman" pitchFamily="18" charset="0"/>
                <a:cs typeface="Times New Roman" pitchFamily="18" charset="0"/>
              </a:rPr>
              <a:t>1862: </a:t>
            </a:r>
            <a:r>
              <a:rPr lang="el-GR" sz="3000" dirty="0" smtClean="0">
                <a:solidFill>
                  <a:schemeClr val="bg1"/>
                </a:solidFill>
                <a:latin typeface="Times New Roman" pitchFamily="18" charset="0"/>
                <a:cs typeface="Times New Roman" pitchFamily="18" charset="0"/>
              </a:rPr>
              <a:t>στο βιβλίο του, 28 στοιχεία κατά αύξον </a:t>
            </a:r>
            <a:r>
              <a:rPr lang="en-US" sz="3000" dirty="0" err="1" smtClean="0">
                <a:solidFill>
                  <a:schemeClr val="bg1"/>
                </a:solidFill>
                <a:latin typeface="Times New Roman" pitchFamily="18" charset="0"/>
                <a:cs typeface="Times New Roman" pitchFamily="18" charset="0"/>
              </a:rPr>
              <a:t>a.w</a:t>
            </a:r>
            <a:r>
              <a:rPr lang="en-US" sz="3000" dirty="0" smtClean="0">
                <a:solidFill>
                  <a:schemeClr val="bg1"/>
                </a:solidFill>
                <a:latin typeface="Times New Roman" pitchFamily="18" charset="0"/>
                <a:cs typeface="Times New Roman" pitchFamily="18" charset="0"/>
              </a:rPr>
              <a:t>.</a:t>
            </a:r>
            <a:endParaRPr lang="el-GR" sz="3000" dirty="0" smtClean="0">
              <a:solidFill>
                <a:schemeClr val="bg1"/>
              </a:solidFill>
              <a:latin typeface="Times New Roman" pitchFamily="18" charset="0"/>
              <a:cs typeface="Times New Roman" pitchFamily="18" charset="0"/>
            </a:endParaRPr>
          </a:p>
          <a:p>
            <a:r>
              <a:rPr lang="el-GR" sz="3000" dirty="0" smtClean="0">
                <a:solidFill>
                  <a:schemeClr val="bg1"/>
                </a:solidFill>
                <a:latin typeface="Times New Roman" pitchFamily="18" charset="0"/>
                <a:cs typeface="Times New Roman" pitchFamily="18" charset="0"/>
              </a:rPr>
              <a:t>1864: δημοσίευση άρθρου με 28 στοιχεία (οριζόντιες σχέσεις)</a:t>
            </a:r>
            <a:endParaRPr lang="en-US" sz="3000" dirty="0" smtClean="0">
              <a:solidFill>
                <a:schemeClr val="bg1"/>
              </a:solidFill>
              <a:latin typeface="Times New Roman" pitchFamily="18" charset="0"/>
              <a:cs typeface="Times New Roman" pitchFamily="18" charset="0"/>
            </a:endParaRPr>
          </a:p>
        </p:txBody>
      </p:sp>
      <p:pic>
        <p:nvPicPr>
          <p:cNvPr id="3079" name="Picture 7"/>
          <p:cNvPicPr>
            <a:picLocks noGrp="1" noChangeAspect="1" noChangeArrowheads="1"/>
          </p:cNvPicPr>
          <p:nvPr>
            <p:ph sz="half" idx="1"/>
          </p:nvPr>
        </p:nvPicPr>
        <p:blipFill>
          <a:blip r:embed="rId2" cstate="print"/>
          <a:srcRect/>
          <a:stretch>
            <a:fillRect/>
          </a:stretch>
        </p:blipFill>
        <p:spPr bwMode="auto">
          <a:xfrm>
            <a:off x="1028700" y="1624806"/>
            <a:ext cx="2895600" cy="44767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srcRect/>
          <a:stretch>
            <a:fillRect/>
          </a:stretch>
        </p:blipFill>
        <p:spPr bwMode="auto">
          <a:xfrm>
            <a:off x="15794" y="-24"/>
            <a:ext cx="9112412" cy="4572008"/>
          </a:xfrm>
          <a:prstGeom prst="rect">
            <a:avLst/>
          </a:prstGeom>
          <a:noFill/>
          <a:ln w="9525">
            <a:noFill/>
            <a:miter lim="800000"/>
            <a:headEnd/>
            <a:tailEnd/>
          </a:ln>
          <a:effectLst/>
        </p:spPr>
      </p:pic>
      <p:sp>
        <p:nvSpPr>
          <p:cNvPr id="7" name="Rectangle 6"/>
          <p:cNvSpPr/>
          <p:nvPr/>
        </p:nvSpPr>
        <p:spPr>
          <a:xfrm>
            <a:off x="178563" y="6143644"/>
            <a:ext cx="8786874" cy="707886"/>
          </a:xfrm>
          <a:prstGeom prst="rect">
            <a:avLst/>
          </a:prstGeom>
        </p:spPr>
        <p:txBody>
          <a:bodyPr wrap="square">
            <a:spAutoFit/>
          </a:bodyPr>
          <a:lstStyle/>
          <a:p>
            <a:pPr algn="ctr"/>
            <a:r>
              <a:rPr lang="de-DE" sz="2000" dirty="0" smtClean="0">
                <a:solidFill>
                  <a:schemeClr val="bg1"/>
                </a:solidFill>
                <a:latin typeface="Times New Roman" pitchFamily="18" charset="0"/>
                <a:cs typeface="Times New Roman" pitchFamily="18" charset="0"/>
              </a:rPr>
              <a:t>J. Lothar Meyer, </a:t>
            </a:r>
            <a:r>
              <a:rPr lang="de-DE" sz="2000" i="1" dirty="0" smtClean="0">
                <a:solidFill>
                  <a:schemeClr val="bg1"/>
                </a:solidFill>
                <a:latin typeface="Times New Roman" pitchFamily="18" charset="0"/>
                <a:cs typeface="Times New Roman" pitchFamily="18" charset="0"/>
              </a:rPr>
              <a:t>Die modernen </a:t>
            </a:r>
            <a:r>
              <a:rPr lang="el-GR" sz="2000" i="1" dirty="0" smtClean="0">
                <a:solidFill>
                  <a:schemeClr val="bg1"/>
                </a:solidFill>
                <a:latin typeface="Times New Roman" pitchFamily="18" charset="0"/>
                <a:cs typeface="Times New Roman" pitchFamily="18" charset="0"/>
              </a:rPr>
              <a:t>Τ</a:t>
            </a:r>
            <a:r>
              <a:rPr lang="de-DE" sz="2000" i="1" dirty="0" smtClean="0">
                <a:solidFill>
                  <a:schemeClr val="bg1"/>
                </a:solidFill>
                <a:latin typeface="Times New Roman" pitchFamily="18" charset="0"/>
                <a:cs typeface="Times New Roman" pitchFamily="18" charset="0"/>
              </a:rPr>
              <a:t>hoerien und ihre Bedeutung für die chemische</a:t>
            </a:r>
            <a:r>
              <a:rPr lang="el-GR"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Statisik</a:t>
            </a:r>
            <a:r>
              <a:rPr lang="en-US" sz="2000" i="1" dirty="0" smtClean="0">
                <a:solidFill>
                  <a:schemeClr val="bg1"/>
                </a:solidFill>
                <a:latin typeface="Times New Roman" pitchFamily="18" charset="0"/>
                <a:cs typeface="Times New Roman" pitchFamily="18" charset="0"/>
              </a:rPr>
              <a:t>, Breslau (Wroclaw), 1864</a:t>
            </a:r>
            <a:endParaRPr lang="el-GR" sz="2000" dirty="0">
              <a:solidFill>
                <a:schemeClr val="bg1"/>
              </a:solidFill>
              <a:latin typeface="Times New Roman" pitchFamily="18" charset="0"/>
              <a:cs typeface="Times New Roman" pitchFamily="18" charset="0"/>
            </a:endParaRPr>
          </a:p>
        </p:txBody>
      </p:sp>
      <p:sp>
        <p:nvSpPr>
          <p:cNvPr id="8" name="Rectangle 7"/>
          <p:cNvSpPr/>
          <p:nvPr/>
        </p:nvSpPr>
        <p:spPr>
          <a:xfrm>
            <a:off x="178563" y="4572008"/>
            <a:ext cx="8786874" cy="1569660"/>
          </a:xfrm>
          <a:prstGeom prst="rect">
            <a:avLst/>
          </a:prstGeom>
        </p:spPr>
        <p:txBody>
          <a:bodyPr wrap="square">
            <a:spAutoFit/>
          </a:bodyPr>
          <a:lstStyle/>
          <a:p>
            <a:pPr>
              <a:buFont typeface="Arial" pitchFamily="34" charset="0"/>
              <a:buChar char="•"/>
            </a:pPr>
            <a:r>
              <a:rPr lang="el-GR" sz="3200" dirty="0" smtClean="0">
                <a:solidFill>
                  <a:schemeClr val="bg1"/>
                </a:solidFill>
                <a:latin typeface="Times New Roman" pitchFamily="18" charset="0"/>
                <a:cs typeface="Times New Roman" pitchFamily="18" charset="0"/>
              </a:rPr>
              <a:t> Κατάταξη με βάση το σθένος</a:t>
            </a:r>
          </a:p>
          <a:p>
            <a:pPr>
              <a:buFont typeface="Arial" pitchFamily="34" charset="0"/>
              <a:buChar char="•"/>
            </a:pPr>
            <a:r>
              <a:rPr lang="el-GR" sz="3200" dirty="0" smtClean="0">
                <a:solidFill>
                  <a:schemeClr val="bg1"/>
                </a:solidFill>
                <a:latin typeface="Times New Roman" pitchFamily="18" charset="0"/>
                <a:cs typeface="Times New Roman" pitchFamily="18" charset="0"/>
              </a:rPr>
              <a:t> Χημικές και φυσικές ιδιότητες (π.χ. </a:t>
            </a:r>
            <a:r>
              <a:rPr lang="en-US" sz="3200" dirty="0" smtClean="0">
                <a:solidFill>
                  <a:schemeClr val="bg1"/>
                </a:solidFill>
                <a:latin typeface="Times New Roman" pitchFamily="18" charset="0"/>
                <a:cs typeface="Times New Roman" pitchFamily="18" charset="0"/>
              </a:rPr>
              <a:t>Te, I)</a:t>
            </a:r>
            <a:endParaRPr lang="el-GR" sz="3200" dirty="0" smtClean="0">
              <a:solidFill>
                <a:schemeClr val="bg1"/>
              </a:solidFill>
              <a:latin typeface="Times New Roman" pitchFamily="18" charset="0"/>
              <a:cs typeface="Times New Roman" pitchFamily="18" charset="0"/>
            </a:endParaRPr>
          </a:p>
          <a:p>
            <a:pPr>
              <a:buFont typeface="Arial" pitchFamily="34" charset="0"/>
              <a:buChar char="•"/>
            </a:pPr>
            <a:r>
              <a:rPr lang="el-GR" sz="3200" dirty="0" smtClean="0">
                <a:solidFill>
                  <a:schemeClr val="bg1"/>
                </a:solidFill>
                <a:latin typeface="Times New Roman" pitchFamily="18" charset="0"/>
                <a:cs typeface="Times New Roman" pitchFamily="18" charset="0"/>
              </a:rPr>
              <a:t> Πρόβλεψη </a:t>
            </a:r>
            <a:r>
              <a:rPr lang="en-US" sz="3200" dirty="0" err="1" smtClean="0">
                <a:solidFill>
                  <a:schemeClr val="bg1"/>
                </a:solidFill>
                <a:latin typeface="Times New Roman" pitchFamily="18" charset="0"/>
                <a:cs typeface="Times New Roman" pitchFamily="18" charset="0"/>
              </a:rPr>
              <a:t>Ge</a:t>
            </a:r>
            <a:endParaRPr lang="el-GR" sz="32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srcRect/>
          <a:stretch>
            <a:fillRect/>
          </a:stretch>
        </p:blipFill>
        <p:spPr bwMode="auto">
          <a:xfrm>
            <a:off x="0" y="0"/>
            <a:ext cx="9144000" cy="4403872"/>
          </a:xfrm>
          <a:prstGeom prst="rect">
            <a:avLst/>
          </a:prstGeom>
          <a:noFill/>
          <a:ln w="9525">
            <a:noFill/>
            <a:miter lim="800000"/>
            <a:headEnd/>
            <a:tailEnd/>
          </a:ln>
          <a:effectLst/>
        </p:spPr>
      </p:pic>
      <p:sp>
        <p:nvSpPr>
          <p:cNvPr id="4" name="Rectangle 3"/>
          <p:cNvSpPr/>
          <p:nvPr/>
        </p:nvSpPr>
        <p:spPr>
          <a:xfrm>
            <a:off x="214282" y="5842361"/>
            <a:ext cx="8715436" cy="1015663"/>
          </a:xfrm>
          <a:prstGeom prst="rect">
            <a:avLst/>
          </a:prstGeom>
        </p:spPr>
        <p:txBody>
          <a:bodyPr wrap="square">
            <a:spAutoFit/>
          </a:bodyPr>
          <a:lstStyle/>
          <a:p>
            <a:pPr algn="ctr"/>
            <a:r>
              <a:rPr lang="de-DE" sz="2000" dirty="0" smtClean="0">
                <a:solidFill>
                  <a:schemeClr val="bg1"/>
                </a:solidFill>
                <a:latin typeface="Times New Roman" pitchFamily="18" charset="0"/>
                <a:cs typeface="Times New Roman" pitchFamily="18" charset="0"/>
              </a:rPr>
              <a:t>J. Lothar Meyer, Die Natur der Chemischen</a:t>
            </a:r>
            <a:r>
              <a:rPr lang="el-GR" sz="2000" dirty="0" smtClean="0">
                <a:solidFill>
                  <a:schemeClr val="bg1"/>
                </a:solidFill>
                <a:latin typeface="Times New Roman" pitchFamily="18" charset="0"/>
                <a:cs typeface="Times New Roman" pitchFamily="18" charset="0"/>
              </a:rPr>
              <a:t> </a:t>
            </a:r>
            <a:r>
              <a:rPr lang="de-DE" sz="2000" dirty="0" smtClean="0">
                <a:solidFill>
                  <a:schemeClr val="bg1"/>
                </a:solidFill>
                <a:latin typeface="Times New Roman" pitchFamily="18" charset="0"/>
                <a:cs typeface="Times New Roman" pitchFamily="18" charset="0"/>
              </a:rPr>
              <a:t>Elemente als Function ihrer Atomgewichte, </a:t>
            </a:r>
            <a:r>
              <a:rPr lang="de-DE" sz="2000" i="1" dirty="0" smtClean="0">
                <a:solidFill>
                  <a:schemeClr val="bg1"/>
                </a:solidFill>
                <a:latin typeface="Times New Roman" pitchFamily="18" charset="0"/>
                <a:cs typeface="Times New Roman" pitchFamily="18" charset="0"/>
              </a:rPr>
              <a:t>Annalen der Chemie, Supplementband, 7, 354–364,</a:t>
            </a:r>
            <a:r>
              <a:rPr lang="el-GR" sz="2000" i="1" dirty="0" smtClean="0">
                <a:solidFill>
                  <a:schemeClr val="bg1"/>
                </a:solidFill>
                <a:latin typeface="Times New Roman" pitchFamily="18" charset="0"/>
                <a:cs typeface="Times New Roman" pitchFamily="18" charset="0"/>
              </a:rPr>
              <a:t> </a:t>
            </a:r>
            <a:r>
              <a:rPr lang="en-US" sz="2000" dirty="0" smtClean="0">
                <a:solidFill>
                  <a:schemeClr val="bg1"/>
                </a:solidFill>
                <a:latin typeface="Times New Roman" pitchFamily="18" charset="0"/>
                <a:cs typeface="Times New Roman" pitchFamily="18" charset="0"/>
              </a:rPr>
              <a:t>1870. Redrawn by T. </a:t>
            </a:r>
            <a:r>
              <a:rPr lang="en-US" sz="2000" dirty="0" err="1" smtClean="0">
                <a:solidFill>
                  <a:schemeClr val="bg1"/>
                </a:solidFill>
                <a:latin typeface="Times New Roman" pitchFamily="18" charset="0"/>
                <a:cs typeface="Times New Roman" pitchFamily="18" charset="0"/>
              </a:rPr>
              <a:t>Bayley</a:t>
            </a:r>
            <a:r>
              <a:rPr lang="en-US" sz="2000" dirty="0" smtClean="0">
                <a:solidFill>
                  <a:schemeClr val="bg1"/>
                </a:solidFill>
                <a:latin typeface="Times New Roman" pitchFamily="18" charset="0"/>
                <a:cs typeface="Times New Roman" pitchFamily="18" charset="0"/>
              </a:rPr>
              <a:t>, </a:t>
            </a:r>
            <a:r>
              <a:rPr lang="en-US" sz="2000" i="1" dirty="0" smtClean="0">
                <a:solidFill>
                  <a:schemeClr val="bg1"/>
                </a:solidFill>
                <a:latin typeface="Times New Roman" pitchFamily="18" charset="0"/>
                <a:cs typeface="Times New Roman" pitchFamily="18" charset="0"/>
              </a:rPr>
              <a:t>Philosophical Magazine, 13, 26–37, 1882</a:t>
            </a:r>
            <a:endParaRPr lang="el-GR" sz="2000" dirty="0">
              <a:solidFill>
                <a:schemeClr val="bg1"/>
              </a:solidFill>
              <a:latin typeface="Times New Roman" pitchFamily="18" charset="0"/>
              <a:cs typeface="Times New Roman" pitchFamily="18" charset="0"/>
            </a:endParaRPr>
          </a:p>
        </p:txBody>
      </p:sp>
      <p:sp>
        <p:nvSpPr>
          <p:cNvPr id="5" name="TextBox 4"/>
          <p:cNvSpPr txBox="1"/>
          <p:nvPr/>
        </p:nvSpPr>
        <p:spPr>
          <a:xfrm>
            <a:off x="580298" y="4643446"/>
            <a:ext cx="7983404" cy="584775"/>
          </a:xfrm>
          <a:prstGeom prst="rect">
            <a:avLst/>
          </a:prstGeom>
          <a:noFill/>
        </p:spPr>
        <p:txBody>
          <a:bodyPr wrap="none" rtlCol="0">
            <a:spAutoFit/>
          </a:bodyPr>
          <a:lstStyle/>
          <a:p>
            <a:r>
              <a:rPr lang="el-GR" sz="3200" dirty="0" smtClean="0">
                <a:solidFill>
                  <a:schemeClr val="bg1"/>
                </a:solidFill>
                <a:latin typeface="Times New Roman" pitchFamily="18" charset="0"/>
                <a:cs typeface="Times New Roman" pitchFamily="18" charset="0"/>
              </a:rPr>
              <a:t>Διάγραμμα ατομικού όγκου – ατομικού βάρους</a:t>
            </a:r>
            <a:endParaRPr lang="el-GR" sz="32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8"/>
            <a:ext cx="8229600" cy="1143000"/>
          </a:xfrm>
        </p:spPr>
        <p:txBody>
          <a:bodyPr>
            <a:noAutofit/>
          </a:bodyPr>
          <a:lstStyle/>
          <a:p>
            <a:r>
              <a:rPr lang="vi-VN" sz="3600" dirty="0" smtClean="0">
                <a:solidFill>
                  <a:schemeClr val="bg1"/>
                </a:solidFill>
                <a:latin typeface="Times New Roman" pitchFamily="18" charset="0"/>
                <a:cs typeface="Times New Roman" pitchFamily="18" charset="0"/>
              </a:rPr>
              <a:t>Дми́трий Ива́нович Менделе́ев</a:t>
            </a:r>
            <a:r>
              <a:rPr lang="en-US" sz="3600" dirty="0" smtClean="0">
                <a:solidFill>
                  <a:schemeClr val="bg1"/>
                </a:solidFill>
                <a:latin typeface="Times New Roman" pitchFamily="18" charset="0"/>
                <a:cs typeface="Times New Roman" pitchFamily="18" charset="0"/>
              </a:rPr>
              <a:t/>
            </a:r>
            <a:br>
              <a:rPr lang="en-US" sz="3600" dirty="0" smtClean="0">
                <a:solidFill>
                  <a:schemeClr val="bg1"/>
                </a:solidFill>
                <a:latin typeface="Times New Roman" pitchFamily="18" charset="0"/>
                <a:cs typeface="Times New Roman" pitchFamily="18" charset="0"/>
              </a:rPr>
            </a:br>
            <a:r>
              <a:rPr lang="en-US" sz="3600" dirty="0" smtClean="0">
                <a:solidFill>
                  <a:schemeClr val="bg1"/>
                </a:solidFill>
                <a:latin typeface="Times New Roman" pitchFamily="18" charset="0"/>
                <a:cs typeface="Times New Roman" pitchFamily="18" charset="0"/>
              </a:rPr>
              <a:t>Dmitri </a:t>
            </a:r>
            <a:r>
              <a:rPr lang="en-US" sz="3600" dirty="0" err="1" smtClean="0">
                <a:solidFill>
                  <a:schemeClr val="bg1"/>
                </a:solidFill>
                <a:latin typeface="Times New Roman" pitchFamily="18" charset="0"/>
                <a:cs typeface="Times New Roman" pitchFamily="18" charset="0"/>
              </a:rPr>
              <a:t>Ivanovich</a:t>
            </a:r>
            <a:r>
              <a:rPr lang="en-US" sz="3600" dirty="0" smtClean="0">
                <a:solidFill>
                  <a:schemeClr val="bg1"/>
                </a:solidFill>
                <a:latin typeface="Times New Roman" pitchFamily="18" charset="0"/>
                <a:cs typeface="Times New Roman" pitchFamily="18" charset="0"/>
              </a:rPr>
              <a:t> Mendeleev</a:t>
            </a:r>
            <a:br>
              <a:rPr lang="en-US" sz="3600" dirty="0" smtClean="0">
                <a:solidFill>
                  <a:schemeClr val="bg1"/>
                </a:solidFill>
                <a:latin typeface="Times New Roman" pitchFamily="18" charset="0"/>
                <a:cs typeface="Times New Roman" pitchFamily="18" charset="0"/>
              </a:rPr>
            </a:br>
            <a:r>
              <a:rPr lang="el-GR" sz="3600" dirty="0" smtClean="0">
                <a:solidFill>
                  <a:schemeClr val="bg1"/>
                </a:solidFill>
                <a:latin typeface="Times New Roman" pitchFamily="18" charset="0"/>
                <a:cs typeface="Times New Roman" pitchFamily="18" charset="0"/>
              </a:rPr>
              <a:t>1834</a:t>
            </a:r>
            <a:r>
              <a:rPr lang="en-US" sz="3600" dirty="0" smtClean="0">
                <a:solidFill>
                  <a:schemeClr val="bg1"/>
                </a:solidFill>
                <a:latin typeface="Times New Roman" pitchFamily="18" charset="0"/>
                <a:cs typeface="Times New Roman" pitchFamily="18" charset="0"/>
              </a:rPr>
              <a:t> – 1907</a:t>
            </a:r>
            <a:r>
              <a:rPr lang="en-US" sz="3600" dirty="0" smtClean="0">
                <a:solidFill>
                  <a:schemeClr val="bg1"/>
                </a:solidFill>
              </a:rPr>
              <a:t/>
            </a:r>
            <a:br>
              <a:rPr lang="en-US" sz="3600" dirty="0" smtClean="0">
                <a:solidFill>
                  <a:schemeClr val="bg1"/>
                </a:solidFill>
              </a:rPr>
            </a:br>
            <a:endParaRPr lang="el-GR" sz="3600" dirty="0">
              <a:solidFill>
                <a:schemeClr val="bg1"/>
              </a:solidFill>
            </a:endParaRPr>
          </a:p>
        </p:txBody>
      </p:sp>
      <p:sp>
        <p:nvSpPr>
          <p:cNvPr id="4" name="Content Placeholder 3"/>
          <p:cNvSpPr>
            <a:spLocks noGrp="1"/>
          </p:cNvSpPr>
          <p:nvPr>
            <p:ph sz="half" idx="2"/>
          </p:nvPr>
        </p:nvSpPr>
        <p:spPr>
          <a:xfrm>
            <a:off x="4648200" y="1600200"/>
            <a:ext cx="4495800" cy="5043510"/>
          </a:xfrm>
        </p:spPr>
        <p:txBody>
          <a:bodyPr>
            <a:normAutofit lnSpcReduction="10000"/>
          </a:bodyPr>
          <a:lstStyle/>
          <a:p>
            <a:r>
              <a:rPr lang="el-GR" sz="3200" dirty="0" smtClean="0">
                <a:solidFill>
                  <a:schemeClr val="bg1"/>
                </a:solidFill>
                <a:latin typeface="Times New Roman" pitchFamily="18" charset="0"/>
                <a:cs typeface="Times New Roman" pitchFamily="18" charset="0"/>
              </a:rPr>
              <a:t>Αρχικά ταξινόμησε τα στοιχεία με βάση το σθένος</a:t>
            </a:r>
          </a:p>
          <a:p>
            <a:r>
              <a:rPr lang="el-GR" sz="3200" dirty="0" smtClean="0">
                <a:solidFill>
                  <a:schemeClr val="bg1"/>
                </a:solidFill>
                <a:latin typeface="Times New Roman" pitchFamily="18" charset="0"/>
                <a:cs typeface="Times New Roman" pitchFamily="18" charset="0"/>
              </a:rPr>
              <a:t>Ενάντιος στις τριάδες</a:t>
            </a:r>
          </a:p>
          <a:p>
            <a:r>
              <a:rPr lang="en-US" sz="3200" dirty="0" smtClean="0">
                <a:solidFill>
                  <a:schemeClr val="bg1"/>
                </a:solidFill>
                <a:latin typeface="Times New Roman" pitchFamily="18" charset="0"/>
                <a:cs typeface="Times New Roman" pitchFamily="18" charset="0"/>
              </a:rPr>
              <a:t>F, (</a:t>
            </a:r>
            <a:r>
              <a:rPr lang="en-US" sz="3200" dirty="0" err="1" smtClean="0">
                <a:solidFill>
                  <a:schemeClr val="bg1"/>
                </a:solidFill>
                <a:latin typeface="Times New Roman" pitchFamily="18" charset="0"/>
                <a:cs typeface="Times New Roman" pitchFamily="18" charset="0"/>
              </a:rPr>
              <a:t>Rb</a:t>
            </a:r>
            <a:r>
              <a:rPr lang="en-US" sz="3200" dirty="0" smtClean="0">
                <a:solidFill>
                  <a:schemeClr val="bg1"/>
                </a:solidFill>
                <a:latin typeface="Times New Roman" pitchFamily="18" charset="0"/>
                <a:cs typeface="Times New Roman" pitchFamily="18" charset="0"/>
              </a:rPr>
              <a:t>, Cs, Tm)</a:t>
            </a:r>
          </a:p>
          <a:p>
            <a:r>
              <a:rPr lang="el-GR" sz="3200" dirty="0" smtClean="0">
                <a:solidFill>
                  <a:schemeClr val="bg1"/>
                </a:solidFill>
                <a:latin typeface="Times New Roman" pitchFamily="18" charset="0"/>
                <a:cs typeface="Times New Roman" pitchFamily="18" charset="0"/>
              </a:rPr>
              <a:t>Χρησιμοποίησε τα </a:t>
            </a:r>
            <a:r>
              <a:rPr lang="en-US" sz="3200" dirty="0" err="1" smtClean="0">
                <a:solidFill>
                  <a:schemeClr val="bg1"/>
                </a:solidFill>
                <a:latin typeface="Times New Roman" pitchFamily="18" charset="0"/>
                <a:cs typeface="Times New Roman" pitchFamily="18" charset="0"/>
              </a:rPr>
              <a:t>a.w</a:t>
            </a:r>
            <a:r>
              <a:rPr lang="en-US" sz="3200" dirty="0" smtClean="0">
                <a:solidFill>
                  <a:schemeClr val="bg1"/>
                </a:solidFill>
                <a:latin typeface="Times New Roman" pitchFamily="18" charset="0"/>
                <a:cs typeface="Times New Roman" pitchFamily="18" charset="0"/>
              </a:rPr>
              <a:t>. </a:t>
            </a:r>
            <a:r>
              <a:rPr lang="el-GR" sz="3200" dirty="0" smtClean="0">
                <a:solidFill>
                  <a:schemeClr val="bg1"/>
                </a:solidFill>
                <a:latin typeface="Times New Roman" pitchFamily="18" charset="0"/>
                <a:cs typeface="Times New Roman" pitchFamily="18" charset="0"/>
              </a:rPr>
              <a:t>του </a:t>
            </a:r>
            <a:r>
              <a:rPr lang="en-US" sz="3200" dirty="0" err="1" smtClean="0">
                <a:solidFill>
                  <a:schemeClr val="bg1"/>
                </a:solidFill>
                <a:latin typeface="Times New Roman" pitchFamily="18" charset="0"/>
                <a:cs typeface="Times New Roman" pitchFamily="18" charset="0"/>
              </a:rPr>
              <a:t>Cannizzaro</a:t>
            </a:r>
            <a:endParaRPr lang="el-GR" sz="3200" dirty="0" smtClean="0">
              <a:solidFill>
                <a:schemeClr val="bg1"/>
              </a:solidFill>
              <a:latin typeface="Times New Roman" pitchFamily="18" charset="0"/>
              <a:cs typeface="Times New Roman" pitchFamily="18" charset="0"/>
            </a:endParaRPr>
          </a:p>
          <a:p>
            <a:r>
              <a:rPr lang="el-GR" sz="3200" dirty="0" smtClean="0">
                <a:solidFill>
                  <a:schemeClr val="bg1"/>
                </a:solidFill>
                <a:latin typeface="Times New Roman" pitchFamily="18" charset="0"/>
                <a:cs typeface="Times New Roman" pitchFamily="18" charset="0"/>
              </a:rPr>
              <a:t>Δεν είναι ξεκάθαρο το πώς ξεκίνησε να σκέφτεται</a:t>
            </a:r>
            <a:endParaRPr lang="en-US" sz="3200" dirty="0" smtClean="0">
              <a:solidFill>
                <a:schemeClr val="bg1"/>
              </a:solidFill>
              <a:latin typeface="Times New Roman" pitchFamily="18" charset="0"/>
              <a:cs typeface="Times New Roman" pitchFamily="18" charset="0"/>
            </a:endParaRPr>
          </a:p>
          <a:p>
            <a:endParaRPr lang="el-GR" sz="3200" dirty="0">
              <a:solidFill>
                <a:schemeClr val="bg1"/>
              </a:solidFill>
              <a:latin typeface="Times New Roman" pitchFamily="18" charset="0"/>
              <a:cs typeface="Times New Roman" pitchFamily="18" charset="0"/>
            </a:endParaRPr>
          </a:p>
        </p:txBody>
      </p:sp>
      <p:pic>
        <p:nvPicPr>
          <p:cNvPr id="1027" name="Picture 3"/>
          <p:cNvPicPr>
            <a:picLocks noGrp="1" noChangeAspect="1" noChangeArrowheads="1"/>
          </p:cNvPicPr>
          <p:nvPr>
            <p:ph sz="half" idx="1"/>
          </p:nvPr>
        </p:nvPicPr>
        <p:blipFill>
          <a:blip r:embed="rId2" cstate="print"/>
          <a:srcRect/>
          <a:stretch>
            <a:fillRect/>
          </a:stretch>
        </p:blipFill>
        <p:spPr bwMode="auto">
          <a:xfrm>
            <a:off x="457200" y="1704298"/>
            <a:ext cx="4038600" cy="431776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71438" y="30629"/>
            <a:ext cx="4643438" cy="6796742"/>
          </a:xfrm>
          <a:prstGeom prst="rect">
            <a:avLst/>
          </a:prstGeom>
          <a:noFill/>
          <a:ln w="9525">
            <a:noFill/>
            <a:miter lim="800000"/>
            <a:headEnd/>
            <a:tailEnd/>
          </a:ln>
          <a:effectLst/>
        </p:spPr>
      </p:pic>
      <p:sp>
        <p:nvSpPr>
          <p:cNvPr id="7" name="TextBox 6"/>
          <p:cNvSpPr txBox="1"/>
          <p:nvPr/>
        </p:nvSpPr>
        <p:spPr>
          <a:xfrm>
            <a:off x="4857752" y="785794"/>
            <a:ext cx="4000528" cy="5509200"/>
          </a:xfrm>
          <a:prstGeom prst="rect">
            <a:avLst/>
          </a:prstGeom>
          <a:noFill/>
        </p:spPr>
        <p:txBody>
          <a:bodyPr wrap="square" rtlCol="0">
            <a:spAutoFit/>
          </a:bodyPr>
          <a:lstStyle/>
          <a:p>
            <a:pPr>
              <a:buFont typeface="Arial" pitchFamily="34" charset="0"/>
              <a:buChar char="•"/>
            </a:pPr>
            <a:r>
              <a:rPr lang="el-GR" sz="3200" smtClean="0">
                <a:solidFill>
                  <a:schemeClr val="bg1"/>
                </a:solidFill>
                <a:latin typeface="Times New Roman" pitchFamily="18" charset="0"/>
                <a:cs typeface="Times New Roman" pitchFamily="18" charset="0"/>
              </a:rPr>
              <a:t>17 </a:t>
            </a:r>
            <a:r>
              <a:rPr lang="el-GR" sz="3200" dirty="0" smtClean="0">
                <a:solidFill>
                  <a:schemeClr val="bg1"/>
                </a:solidFill>
                <a:latin typeface="Times New Roman" pitchFamily="18" charset="0"/>
                <a:cs typeface="Times New Roman" pitchFamily="18" charset="0"/>
              </a:rPr>
              <a:t>Φεβρουαρίου 1</a:t>
            </a:r>
            <a:r>
              <a:rPr lang="en-US" sz="3200" dirty="0" smtClean="0">
                <a:solidFill>
                  <a:schemeClr val="bg1"/>
                </a:solidFill>
                <a:latin typeface="Times New Roman" pitchFamily="18" charset="0"/>
                <a:cs typeface="Times New Roman" pitchFamily="18" charset="0"/>
              </a:rPr>
              <a:t>86</a:t>
            </a:r>
            <a:r>
              <a:rPr lang="el-GR" sz="3200" dirty="0" smtClean="0">
                <a:solidFill>
                  <a:schemeClr val="bg1"/>
                </a:solidFill>
                <a:latin typeface="Times New Roman" pitchFamily="18" charset="0"/>
                <a:cs typeface="Times New Roman" pitchFamily="18" charset="0"/>
              </a:rPr>
              <a:t>9</a:t>
            </a:r>
          </a:p>
          <a:p>
            <a:pPr>
              <a:buFont typeface="Arial" pitchFamily="34" charset="0"/>
              <a:buChar char="•"/>
            </a:pPr>
            <a:endParaRPr lang="el-GR" sz="3200" dirty="0" smtClean="0">
              <a:solidFill>
                <a:schemeClr val="bg1"/>
              </a:solidFill>
              <a:latin typeface="Times New Roman" pitchFamily="18" charset="0"/>
              <a:cs typeface="Times New Roman" pitchFamily="18" charset="0"/>
            </a:endParaRPr>
          </a:p>
          <a:p>
            <a:pPr>
              <a:buFont typeface="Arial" pitchFamily="34" charset="0"/>
              <a:buChar char="•"/>
            </a:pPr>
            <a:r>
              <a:rPr lang="el-GR" sz="3200" dirty="0" smtClean="0">
                <a:solidFill>
                  <a:schemeClr val="bg1"/>
                </a:solidFill>
                <a:latin typeface="Times New Roman" pitchFamily="18" charset="0"/>
                <a:cs typeface="Times New Roman" pitchFamily="18" charset="0"/>
              </a:rPr>
              <a:t>Τύπωσε και διένειμε </a:t>
            </a:r>
            <a:r>
              <a:rPr lang="en-US" sz="3200" dirty="0" smtClean="0">
                <a:solidFill>
                  <a:schemeClr val="bg1"/>
                </a:solidFill>
                <a:latin typeface="Times New Roman" pitchFamily="18" charset="0"/>
                <a:cs typeface="Times New Roman" pitchFamily="18" charset="0"/>
              </a:rPr>
              <a:t>2</a:t>
            </a:r>
            <a:r>
              <a:rPr lang="el-GR" sz="3200" dirty="0" smtClean="0">
                <a:solidFill>
                  <a:schemeClr val="bg1"/>
                </a:solidFill>
                <a:latin typeface="Times New Roman" pitchFamily="18" charset="0"/>
                <a:cs typeface="Times New Roman" pitchFamily="18" charset="0"/>
              </a:rPr>
              <a:t>00 αντίτυπα του συστήματός του</a:t>
            </a:r>
          </a:p>
          <a:p>
            <a:pPr>
              <a:buFont typeface="Arial" pitchFamily="34" charset="0"/>
              <a:buChar char="•"/>
            </a:pPr>
            <a:endParaRPr lang="el-GR" sz="3200" dirty="0" smtClean="0">
              <a:solidFill>
                <a:schemeClr val="bg1"/>
              </a:solidFill>
              <a:latin typeface="Times New Roman" pitchFamily="18" charset="0"/>
              <a:cs typeface="Times New Roman" pitchFamily="18" charset="0"/>
            </a:endParaRPr>
          </a:p>
          <a:p>
            <a:pPr>
              <a:buFont typeface="Arial" pitchFamily="34" charset="0"/>
              <a:buChar char="•"/>
            </a:pPr>
            <a:r>
              <a:rPr lang="el-GR" sz="3200" dirty="0" smtClean="0">
                <a:solidFill>
                  <a:schemeClr val="bg1"/>
                </a:solidFill>
                <a:latin typeface="Times New Roman" pitchFamily="18" charset="0"/>
                <a:cs typeface="Times New Roman" pitchFamily="18" charset="0"/>
              </a:rPr>
              <a:t>Προέβλεψε </a:t>
            </a:r>
            <a:r>
              <a:rPr lang="en-US" sz="3200" dirty="0" smtClean="0">
                <a:solidFill>
                  <a:schemeClr val="bg1"/>
                </a:solidFill>
                <a:latin typeface="Times New Roman" pitchFamily="18" charset="0"/>
                <a:cs typeface="Times New Roman" pitchFamily="18" charset="0"/>
              </a:rPr>
              <a:t>“many yet unknown elements e.g. elements analogous to aluminum and silicon with </a:t>
            </a:r>
            <a:r>
              <a:rPr lang="en-US" sz="3200" dirty="0" err="1" smtClean="0">
                <a:solidFill>
                  <a:schemeClr val="bg1"/>
                </a:solidFill>
                <a:latin typeface="Times New Roman" pitchFamily="18" charset="0"/>
                <a:cs typeface="Times New Roman" pitchFamily="18" charset="0"/>
              </a:rPr>
              <a:t>a.w</a:t>
            </a:r>
            <a:r>
              <a:rPr lang="en-US" sz="3200" dirty="0" smtClean="0">
                <a:solidFill>
                  <a:schemeClr val="bg1"/>
                </a:solidFill>
                <a:latin typeface="Times New Roman" pitchFamily="18" charset="0"/>
                <a:cs typeface="Times New Roman" pitchFamily="18" charset="0"/>
              </a:rPr>
              <a:t>. 65 – 75”</a:t>
            </a:r>
            <a:endParaRPr lang="el-GR" sz="32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817" y="0"/>
            <a:ext cx="9149635" cy="5000636"/>
          </a:xfrm>
          <a:prstGeom prst="rect">
            <a:avLst/>
          </a:prstGeom>
          <a:noFill/>
          <a:ln w="9525">
            <a:noFill/>
            <a:miter lim="800000"/>
            <a:headEnd/>
            <a:tailEnd/>
          </a:ln>
          <a:effectLst/>
        </p:spPr>
      </p:pic>
      <p:sp>
        <p:nvSpPr>
          <p:cNvPr id="3" name="Rectangle 2"/>
          <p:cNvSpPr/>
          <p:nvPr/>
        </p:nvSpPr>
        <p:spPr>
          <a:xfrm>
            <a:off x="214282" y="5072074"/>
            <a:ext cx="8715436" cy="830997"/>
          </a:xfrm>
          <a:prstGeom prst="rect">
            <a:avLst/>
          </a:prstGeom>
        </p:spPr>
        <p:txBody>
          <a:bodyPr wrap="square">
            <a:spAutoFit/>
          </a:bodyPr>
          <a:lstStyle/>
          <a:p>
            <a:pPr algn="ctr"/>
            <a:r>
              <a:rPr lang="en-US" sz="2400" dirty="0" smtClean="0">
                <a:solidFill>
                  <a:schemeClr val="bg1"/>
                </a:solidFill>
                <a:latin typeface="Times New Roman" pitchFamily="18" charset="0"/>
                <a:cs typeface="Times New Roman" pitchFamily="18" charset="0"/>
              </a:rPr>
              <a:t>D.I. Mendeleev, </a:t>
            </a:r>
            <a:r>
              <a:rPr lang="en-US" sz="2400" dirty="0" err="1" smtClean="0">
                <a:solidFill>
                  <a:schemeClr val="bg1"/>
                </a:solidFill>
                <a:latin typeface="Times New Roman" pitchFamily="18" charset="0"/>
                <a:cs typeface="Times New Roman" pitchFamily="18" charset="0"/>
              </a:rPr>
              <a:t>Sootnoshenie</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svoistv</a:t>
            </a:r>
            <a:r>
              <a:rPr lang="en-US" sz="2400" dirty="0" smtClean="0">
                <a:solidFill>
                  <a:schemeClr val="bg1"/>
                </a:solidFill>
                <a:latin typeface="Times New Roman" pitchFamily="18" charset="0"/>
                <a:cs typeface="Times New Roman" pitchFamily="18" charset="0"/>
              </a:rPr>
              <a:t> s </a:t>
            </a:r>
            <a:r>
              <a:rPr lang="en-US" sz="2400" dirty="0" err="1" smtClean="0">
                <a:solidFill>
                  <a:schemeClr val="bg1"/>
                </a:solidFill>
                <a:latin typeface="Times New Roman" pitchFamily="18" charset="0"/>
                <a:cs typeface="Times New Roman" pitchFamily="18" charset="0"/>
              </a:rPr>
              <a:t>atomnym</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vesom</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elementov</a:t>
            </a:r>
            <a:r>
              <a:rPr lang="en-US" sz="2400" dirty="0" smtClean="0">
                <a:solidFill>
                  <a:schemeClr val="bg1"/>
                </a:solidFill>
                <a:latin typeface="Times New Roman" pitchFamily="18" charset="0"/>
                <a:cs typeface="Times New Roman" pitchFamily="18" charset="0"/>
              </a:rPr>
              <a:t>, </a:t>
            </a:r>
            <a:r>
              <a:rPr lang="en-US" sz="2400" i="1" dirty="0" err="1" smtClean="0">
                <a:solidFill>
                  <a:schemeClr val="bg1"/>
                </a:solidFill>
                <a:latin typeface="Times New Roman" pitchFamily="18" charset="0"/>
                <a:cs typeface="Times New Roman" pitchFamily="18" charset="0"/>
              </a:rPr>
              <a:t>Zhurnal</a:t>
            </a:r>
            <a:r>
              <a:rPr lang="en-US" sz="2400" i="1" dirty="0" smtClean="0">
                <a:solidFill>
                  <a:schemeClr val="bg1"/>
                </a:solidFill>
                <a:latin typeface="Times New Roman" pitchFamily="18" charset="0"/>
                <a:cs typeface="Times New Roman" pitchFamily="18" charset="0"/>
              </a:rPr>
              <a:t> </a:t>
            </a:r>
            <a:r>
              <a:rPr lang="en-US" sz="2400" i="1" dirty="0" err="1" smtClean="0">
                <a:solidFill>
                  <a:schemeClr val="bg1"/>
                </a:solidFill>
                <a:latin typeface="Times New Roman" pitchFamily="18" charset="0"/>
                <a:cs typeface="Times New Roman" pitchFamily="18" charset="0"/>
              </a:rPr>
              <a:t>Russkeo</a:t>
            </a:r>
            <a:r>
              <a:rPr lang="en-US" sz="2400" i="1" dirty="0" smtClean="0">
                <a:solidFill>
                  <a:schemeClr val="bg1"/>
                </a:solidFill>
                <a:latin typeface="Times New Roman" pitchFamily="18" charset="0"/>
                <a:cs typeface="Times New Roman" pitchFamily="18" charset="0"/>
              </a:rPr>
              <a:t> </a:t>
            </a:r>
            <a:r>
              <a:rPr lang="en-US" sz="2400" i="1" dirty="0" err="1" smtClean="0">
                <a:solidFill>
                  <a:schemeClr val="bg1"/>
                </a:solidFill>
                <a:latin typeface="Times New Roman" pitchFamily="18" charset="0"/>
                <a:cs typeface="Times New Roman" pitchFamily="18" charset="0"/>
              </a:rPr>
              <a:t>Fiziko-Khimicheskoe</a:t>
            </a:r>
            <a:r>
              <a:rPr lang="en-US" sz="2400" i="1" dirty="0" smtClean="0">
                <a:solidFill>
                  <a:schemeClr val="bg1"/>
                </a:solidFill>
                <a:latin typeface="Times New Roman" pitchFamily="18" charset="0"/>
                <a:cs typeface="Times New Roman" pitchFamily="18" charset="0"/>
              </a:rPr>
              <a:t> </a:t>
            </a:r>
            <a:r>
              <a:rPr lang="en-US" sz="2400" i="1" dirty="0" err="1" smtClean="0">
                <a:solidFill>
                  <a:schemeClr val="bg1"/>
                </a:solidFill>
                <a:latin typeface="Times New Roman" pitchFamily="18" charset="0"/>
                <a:cs typeface="Times New Roman" pitchFamily="18" charset="0"/>
              </a:rPr>
              <a:t>Obshchestv</a:t>
            </a:r>
            <a:r>
              <a:rPr lang="en-US" sz="2400" i="1" dirty="0" smtClean="0">
                <a:solidFill>
                  <a:schemeClr val="bg1"/>
                </a:solidFill>
                <a:latin typeface="Times New Roman" pitchFamily="18" charset="0"/>
                <a:cs typeface="Times New Roman" pitchFamily="18" charset="0"/>
              </a:rPr>
              <a:t>, 1, 60–77, 1869</a:t>
            </a:r>
            <a:endParaRPr lang="el-GR" sz="24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321439" y="285728"/>
            <a:ext cx="8501122" cy="3371135"/>
          </a:xfrm>
          <a:prstGeom prst="rect">
            <a:avLst/>
          </a:prstGeom>
          <a:noFill/>
          <a:ln w="9525">
            <a:noFill/>
            <a:miter lim="800000"/>
            <a:headEnd/>
            <a:tailEnd/>
          </a:ln>
          <a:effectLst/>
        </p:spPr>
      </p:pic>
      <p:sp>
        <p:nvSpPr>
          <p:cNvPr id="3" name="Rectangle 2"/>
          <p:cNvSpPr/>
          <p:nvPr/>
        </p:nvSpPr>
        <p:spPr>
          <a:xfrm>
            <a:off x="500034" y="4357694"/>
            <a:ext cx="8215370" cy="1815882"/>
          </a:xfrm>
          <a:prstGeom prst="rect">
            <a:avLst/>
          </a:prstGeom>
        </p:spPr>
        <p:txBody>
          <a:bodyPr wrap="square">
            <a:spAutoFit/>
          </a:bodyPr>
          <a:lstStyle/>
          <a:p>
            <a:pPr algn="ctr"/>
            <a:r>
              <a:rPr lang="en-US" sz="2800" dirty="0" smtClean="0">
                <a:solidFill>
                  <a:schemeClr val="bg1"/>
                </a:solidFill>
                <a:latin typeface="Times New Roman" pitchFamily="18" charset="0"/>
                <a:cs typeface="Times New Roman" pitchFamily="18" charset="0"/>
              </a:rPr>
              <a:t>23 </a:t>
            </a:r>
            <a:r>
              <a:rPr lang="el-GR" sz="2800" dirty="0" smtClean="0">
                <a:solidFill>
                  <a:schemeClr val="bg1"/>
                </a:solidFill>
                <a:latin typeface="Times New Roman" pitchFamily="18" charset="0"/>
                <a:cs typeface="Times New Roman" pitchFamily="18" charset="0"/>
              </a:rPr>
              <a:t>Αυγούστου 1869</a:t>
            </a:r>
            <a:endParaRPr lang="en-US" sz="2800" dirty="0" smtClean="0">
              <a:solidFill>
                <a:schemeClr val="bg1"/>
              </a:solidFill>
              <a:latin typeface="Times New Roman" pitchFamily="18" charset="0"/>
              <a:cs typeface="Times New Roman" pitchFamily="18" charset="0"/>
            </a:endParaRPr>
          </a:p>
          <a:p>
            <a:pPr algn="ctr"/>
            <a:endParaRPr lang="en-US" sz="2800" dirty="0" smtClean="0">
              <a:solidFill>
                <a:schemeClr val="bg1"/>
              </a:solidFill>
              <a:latin typeface="Times New Roman" pitchFamily="18" charset="0"/>
              <a:cs typeface="Times New Roman" pitchFamily="18" charset="0"/>
            </a:endParaRPr>
          </a:p>
          <a:p>
            <a:pPr algn="ctr"/>
            <a:r>
              <a:rPr lang="en-US" sz="2800" dirty="0" smtClean="0">
                <a:solidFill>
                  <a:schemeClr val="bg1"/>
                </a:solidFill>
                <a:latin typeface="Times New Roman" pitchFamily="18" charset="0"/>
                <a:cs typeface="Times New Roman" pitchFamily="18" charset="0"/>
              </a:rPr>
              <a:t>D.I. Mendeleev, </a:t>
            </a:r>
            <a:r>
              <a:rPr lang="en-US" sz="2800" i="1" dirty="0" err="1" smtClean="0">
                <a:solidFill>
                  <a:schemeClr val="bg1"/>
                </a:solidFill>
                <a:latin typeface="Times New Roman" pitchFamily="18" charset="0"/>
                <a:cs typeface="Times New Roman" pitchFamily="18" charset="0"/>
              </a:rPr>
              <a:t>Zhurnal</a:t>
            </a:r>
            <a:r>
              <a:rPr lang="en-US" sz="2800" i="1" dirty="0" smtClean="0">
                <a:solidFill>
                  <a:schemeClr val="bg1"/>
                </a:solidFill>
                <a:latin typeface="Times New Roman" pitchFamily="18" charset="0"/>
                <a:cs typeface="Times New Roman" pitchFamily="18" charset="0"/>
              </a:rPr>
              <a:t> </a:t>
            </a:r>
            <a:r>
              <a:rPr lang="en-US" sz="2800" i="1" dirty="0" err="1" smtClean="0">
                <a:solidFill>
                  <a:schemeClr val="bg1"/>
                </a:solidFill>
                <a:latin typeface="Times New Roman" pitchFamily="18" charset="0"/>
                <a:cs typeface="Times New Roman" pitchFamily="18" charset="0"/>
              </a:rPr>
              <a:t>Russkeo</a:t>
            </a:r>
            <a:r>
              <a:rPr lang="en-US" sz="2800" i="1" dirty="0" smtClean="0">
                <a:solidFill>
                  <a:schemeClr val="bg1"/>
                </a:solidFill>
                <a:latin typeface="Times New Roman" pitchFamily="18" charset="0"/>
                <a:cs typeface="Times New Roman" pitchFamily="18" charset="0"/>
              </a:rPr>
              <a:t> </a:t>
            </a:r>
            <a:r>
              <a:rPr lang="en-US" sz="2800" i="1" dirty="0" err="1" smtClean="0">
                <a:solidFill>
                  <a:schemeClr val="bg1"/>
                </a:solidFill>
                <a:latin typeface="Times New Roman" pitchFamily="18" charset="0"/>
                <a:cs typeface="Times New Roman" pitchFamily="18" charset="0"/>
              </a:rPr>
              <a:t>Fiziko-Khimicheskoe</a:t>
            </a:r>
            <a:r>
              <a:rPr lang="en-US" sz="2800" i="1" dirty="0" smtClean="0">
                <a:solidFill>
                  <a:schemeClr val="bg1"/>
                </a:solidFill>
                <a:latin typeface="Times New Roman" pitchFamily="18" charset="0"/>
                <a:cs typeface="Times New Roman" pitchFamily="18" charset="0"/>
              </a:rPr>
              <a:t> </a:t>
            </a:r>
            <a:r>
              <a:rPr lang="en-US" sz="2800" i="1" dirty="0" err="1" smtClean="0">
                <a:solidFill>
                  <a:schemeClr val="bg1"/>
                </a:solidFill>
                <a:latin typeface="Times New Roman" pitchFamily="18" charset="0"/>
                <a:cs typeface="Times New Roman" pitchFamily="18" charset="0"/>
              </a:rPr>
              <a:t>Obshchestvo</a:t>
            </a:r>
            <a:r>
              <a:rPr lang="en-US" sz="2800" i="1" dirty="0" smtClean="0">
                <a:solidFill>
                  <a:schemeClr val="bg1"/>
                </a:solidFill>
                <a:latin typeface="Times New Roman" pitchFamily="18" charset="0"/>
                <a:cs typeface="Times New Roman" pitchFamily="18" charset="0"/>
              </a:rPr>
              <a:t>, 1, 60–77, 1869</a:t>
            </a:r>
            <a:endParaRPr lang="el-GR" sz="28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smtClean="0">
                <a:solidFill>
                  <a:schemeClr val="bg1"/>
                </a:solidFill>
                <a:latin typeface="Times New Roman" pitchFamily="18" charset="0"/>
                <a:cs typeface="Times New Roman" pitchFamily="18" charset="0"/>
              </a:rPr>
              <a:t>Συνέδριο στην </a:t>
            </a:r>
            <a:r>
              <a:rPr lang="en-US" dirty="0" smtClean="0">
                <a:solidFill>
                  <a:schemeClr val="bg1"/>
                </a:solidFill>
                <a:latin typeface="Times New Roman" pitchFamily="18" charset="0"/>
                <a:cs typeface="Times New Roman" pitchFamily="18" charset="0"/>
              </a:rPr>
              <a:t>Karlsruhe</a:t>
            </a:r>
            <a:r>
              <a:rPr lang="el-GR" dirty="0" smtClean="0">
                <a:solidFill>
                  <a:schemeClr val="bg1"/>
                </a:solidFill>
                <a:latin typeface="Times New Roman" pitchFamily="18" charset="0"/>
                <a:cs typeface="Times New Roman" pitchFamily="18" charset="0"/>
              </a:rPr>
              <a:t/>
            </a:r>
            <a:br>
              <a:rPr lang="el-GR" dirty="0" smtClean="0">
                <a:solidFill>
                  <a:schemeClr val="bg1"/>
                </a:solidFill>
                <a:latin typeface="Times New Roman" pitchFamily="18" charset="0"/>
                <a:cs typeface="Times New Roman" pitchFamily="18" charset="0"/>
              </a:rPr>
            </a:br>
            <a:r>
              <a:rPr lang="el-GR" dirty="0" smtClean="0">
                <a:solidFill>
                  <a:schemeClr val="bg1"/>
                </a:solidFill>
                <a:latin typeface="Times New Roman" pitchFamily="18" charset="0"/>
                <a:cs typeface="Times New Roman" pitchFamily="18" charset="0"/>
              </a:rPr>
              <a:t>3 – 5/09/</a:t>
            </a:r>
            <a:r>
              <a:rPr lang="en-US" dirty="0" smtClean="0">
                <a:solidFill>
                  <a:schemeClr val="bg1"/>
                </a:solidFill>
                <a:latin typeface="Times New Roman" pitchFamily="18" charset="0"/>
                <a:cs typeface="Times New Roman" pitchFamily="18" charset="0"/>
              </a:rPr>
              <a:t>1860</a:t>
            </a:r>
            <a:endParaRPr lang="el-GR" dirty="0">
              <a:solidFill>
                <a:schemeClr val="bg1"/>
              </a:solidFill>
              <a:latin typeface="Times New Roman" pitchFamily="18" charset="0"/>
              <a:cs typeface="Times New Roman" pitchFamily="18" charset="0"/>
            </a:endParaRPr>
          </a:p>
        </p:txBody>
      </p:sp>
      <p:sp>
        <p:nvSpPr>
          <p:cNvPr id="3" name="TextBox 2"/>
          <p:cNvSpPr txBox="1"/>
          <p:nvPr/>
        </p:nvSpPr>
        <p:spPr>
          <a:xfrm>
            <a:off x="142860" y="2644170"/>
            <a:ext cx="8858280" cy="1569660"/>
          </a:xfrm>
          <a:prstGeom prst="rect">
            <a:avLst/>
          </a:prstGeom>
          <a:noFill/>
        </p:spPr>
        <p:txBody>
          <a:bodyPr wrap="square" rtlCol="0">
            <a:spAutoFit/>
          </a:bodyPr>
          <a:lstStyle/>
          <a:p>
            <a:pPr>
              <a:buFont typeface="Arial" pitchFamily="34" charset="0"/>
              <a:buChar char="•"/>
            </a:pPr>
            <a:r>
              <a:rPr lang="el-GR" sz="3200" dirty="0" smtClean="0">
                <a:solidFill>
                  <a:schemeClr val="bg1"/>
                </a:solidFill>
                <a:latin typeface="Times New Roman" pitchFamily="18" charset="0"/>
                <a:cs typeface="Times New Roman" pitchFamily="18" charset="0"/>
              </a:rPr>
              <a:t> Πρώτο διεθνές συνέδριο Χημείας</a:t>
            </a:r>
            <a:r>
              <a:rPr lang="en-US" sz="3200" dirty="0" smtClean="0">
                <a:solidFill>
                  <a:schemeClr val="bg1"/>
                </a:solidFill>
                <a:latin typeface="Times New Roman" pitchFamily="18" charset="0"/>
                <a:cs typeface="Times New Roman" pitchFamily="18" charset="0"/>
              </a:rPr>
              <a:t> </a:t>
            </a:r>
            <a:endParaRPr lang="el-GR" sz="3200" dirty="0" smtClean="0">
              <a:solidFill>
                <a:schemeClr val="bg1"/>
              </a:solidFill>
              <a:latin typeface="Times New Roman" pitchFamily="18" charset="0"/>
              <a:cs typeface="Times New Roman" pitchFamily="18" charset="0"/>
            </a:endParaRPr>
          </a:p>
          <a:p>
            <a:pPr>
              <a:buFont typeface="Arial" pitchFamily="34" charset="0"/>
              <a:buChar char="•"/>
            </a:pPr>
            <a:r>
              <a:rPr lang="en-US" sz="3200" dirty="0" smtClean="0">
                <a:solidFill>
                  <a:schemeClr val="bg1"/>
                </a:solidFill>
                <a:latin typeface="Times New Roman" pitchFamily="18" charset="0"/>
                <a:cs typeface="Times New Roman" pitchFamily="18" charset="0"/>
              </a:rPr>
              <a:t> </a:t>
            </a:r>
            <a:r>
              <a:rPr lang="el-GR" sz="3200" dirty="0" smtClean="0">
                <a:solidFill>
                  <a:schemeClr val="bg1"/>
                </a:solidFill>
                <a:latin typeface="Times New Roman" pitchFamily="18" charset="0"/>
                <a:cs typeface="Times New Roman" pitchFamily="18" charset="0"/>
              </a:rPr>
              <a:t>Ξεκαθαρίστηκαν κάπως οι έννοιες άτομο και μόριο</a:t>
            </a:r>
          </a:p>
          <a:p>
            <a:pPr>
              <a:buFont typeface="Arial" pitchFamily="34" charset="0"/>
              <a:buChar char="•"/>
            </a:pPr>
            <a:r>
              <a:rPr lang="en-US" sz="3200" dirty="0" smtClean="0">
                <a:solidFill>
                  <a:schemeClr val="bg1"/>
                </a:solidFill>
                <a:latin typeface="Times New Roman" pitchFamily="18" charset="0"/>
                <a:cs typeface="Times New Roman" pitchFamily="18" charset="0"/>
              </a:rPr>
              <a:t> </a:t>
            </a:r>
            <a:r>
              <a:rPr lang="el-GR" sz="3200" dirty="0" smtClean="0">
                <a:solidFill>
                  <a:schemeClr val="bg1"/>
                </a:solidFill>
                <a:latin typeface="Times New Roman" pitchFamily="18" charset="0"/>
                <a:cs typeface="Times New Roman" pitchFamily="18" charset="0"/>
              </a:rPr>
              <a:t>Ορίσθηκαν τα </a:t>
            </a:r>
            <a:r>
              <a:rPr lang="en-US" sz="3200" dirty="0" err="1" smtClean="0">
                <a:solidFill>
                  <a:schemeClr val="bg1"/>
                </a:solidFill>
                <a:latin typeface="Times New Roman" pitchFamily="18" charset="0"/>
                <a:cs typeface="Times New Roman" pitchFamily="18" charset="0"/>
              </a:rPr>
              <a:t>a.w</a:t>
            </a:r>
            <a:r>
              <a:rPr lang="en-US" sz="3200" dirty="0" smtClean="0">
                <a:solidFill>
                  <a:schemeClr val="bg1"/>
                </a:solidFill>
                <a:latin typeface="Times New Roman" pitchFamily="18" charset="0"/>
                <a:cs typeface="Times New Roman" pitchFamily="18" charset="0"/>
              </a:rPr>
              <a:t>. </a:t>
            </a:r>
            <a:r>
              <a:rPr lang="el-GR" sz="3200" dirty="0" smtClean="0">
                <a:solidFill>
                  <a:schemeClr val="bg1"/>
                </a:solidFill>
                <a:latin typeface="Times New Roman" pitchFamily="18" charset="0"/>
                <a:cs typeface="Times New Roman" pitchFamily="18" charset="0"/>
              </a:rPr>
              <a:t>και </a:t>
            </a:r>
            <a:r>
              <a:rPr lang="en-US" sz="3200" dirty="0" err="1" smtClean="0">
                <a:solidFill>
                  <a:schemeClr val="bg1"/>
                </a:solidFill>
                <a:latin typeface="Times New Roman" pitchFamily="18" charset="0"/>
                <a:cs typeface="Times New Roman" pitchFamily="18" charset="0"/>
              </a:rPr>
              <a:t>e.w</a:t>
            </a:r>
            <a:r>
              <a:rPr lang="en-US" sz="3200" dirty="0" smtClean="0">
                <a:solidFill>
                  <a:schemeClr val="bg1"/>
                </a:solidFill>
                <a:latin typeface="Times New Roman" pitchFamily="18" charset="0"/>
                <a:cs typeface="Times New Roman" pitchFamily="18" charset="0"/>
              </a:rPr>
              <a:t>.</a:t>
            </a:r>
            <a:endParaRPr lang="el-GR" sz="32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srcRect/>
          <a:stretch>
            <a:fillRect/>
          </a:stretch>
        </p:blipFill>
        <p:spPr bwMode="auto">
          <a:xfrm>
            <a:off x="0" y="0"/>
            <a:ext cx="9144000" cy="5856130"/>
          </a:xfrm>
          <a:prstGeom prst="rect">
            <a:avLst/>
          </a:prstGeom>
          <a:noFill/>
          <a:ln w="9525">
            <a:noFill/>
            <a:miter lim="800000"/>
            <a:headEnd/>
            <a:tailEnd/>
          </a:ln>
          <a:effectLst/>
        </p:spPr>
      </p:pic>
      <p:sp>
        <p:nvSpPr>
          <p:cNvPr id="4" name="Rectangle 3"/>
          <p:cNvSpPr/>
          <p:nvPr/>
        </p:nvSpPr>
        <p:spPr>
          <a:xfrm>
            <a:off x="0" y="5935824"/>
            <a:ext cx="9144000" cy="707886"/>
          </a:xfrm>
          <a:prstGeom prst="rect">
            <a:avLst/>
          </a:prstGeom>
        </p:spPr>
        <p:txBody>
          <a:bodyPr wrap="square">
            <a:spAutoFit/>
          </a:bodyPr>
          <a:lstStyle/>
          <a:p>
            <a:pPr algn="ctr"/>
            <a:r>
              <a:rPr lang="en-US" sz="2000" dirty="0" err="1" smtClean="0">
                <a:solidFill>
                  <a:schemeClr val="bg1"/>
                </a:solidFill>
                <a:latin typeface="Times New Roman" pitchFamily="18" charset="0"/>
                <a:cs typeface="Times New Roman" pitchFamily="18" charset="0"/>
              </a:rPr>
              <a:t>Estestvennaya</a:t>
            </a:r>
            <a:r>
              <a:rPr lang="en-US" sz="2000" dirty="0" smtClean="0">
                <a:solidFill>
                  <a:schemeClr val="bg1"/>
                </a:solidFill>
                <a:latin typeface="Times New Roman" pitchFamily="18" charset="0"/>
                <a:cs typeface="Times New Roman" pitchFamily="18" charset="0"/>
              </a:rPr>
              <a:t> </a:t>
            </a:r>
            <a:r>
              <a:rPr lang="en-US" sz="2000" dirty="0" err="1" smtClean="0">
                <a:solidFill>
                  <a:schemeClr val="bg1"/>
                </a:solidFill>
                <a:latin typeface="Times New Roman" pitchFamily="18" charset="0"/>
                <a:cs typeface="Times New Roman" pitchFamily="18" charset="0"/>
              </a:rPr>
              <a:t>sistema</a:t>
            </a:r>
            <a:r>
              <a:rPr lang="en-US" sz="2000" dirty="0" smtClean="0">
                <a:solidFill>
                  <a:schemeClr val="bg1"/>
                </a:solidFill>
                <a:latin typeface="Times New Roman" pitchFamily="18" charset="0"/>
                <a:cs typeface="Times New Roman" pitchFamily="18" charset="0"/>
              </a:rPr>
              <a:t> </a:t>
            </a:r>
            <a:r>
              <a:rPr lang="en-US" sz="2000" dirty="0" err="1" smtClean="0">
                <a:solidFill>
                  <a:schemeClr val="bg1"/>
                </a:solidFill>
                <a:latin typeface="Times New Roman" pitchFamily="18" charset="0"/>
                <a:cs typeface="Times New Roman" pitchFamily="18" charset="0"/>
              </a:rPr>
              <a:t>elementov</a:t>
            </a:r>
            <a:r>
              <a:rPr lang="en-US" sz="2000" dirty="0" smtClean="0">
                <a:solidFill>
                  <a:schemeClr val="bg1"/>
                </a:solidFill>
                <a:latin typeface="Times New Roman" pitchFamily="18" charset="0"/>
                <a:cs typeface="Times New Roman" pitchFamily="18" charset="0"/>
              </a:rPr>
              <a:t> </a:t>
            </a:r>
            <a:r>
              <a:rPr lang="en-US" sz="2000" dirty="0" err="1" smtClean="0">
                <a:solidFill>
                  <a:schemeClr val="bg1"/>
                </a:solidFill>
                <a:latin typeface="Times New Roman" pitchFamily="18" charset="0"/>
                <a:cs typeface="Times New Roman" pitchFamily="18" charset="0"/>
              </a:rPr>
              <a:t>i</a:t>
            </a:r>
            <a:r>
              <a:rPr lang="en-US" sz="2000" dirty="0" smtClean="0">
                <a:solidFill>
                  <a:schemeClr val="bg1"/>
                </a:solidFill>
                <a:latin typeface="Times New Roman" pitchFamily="18" charset="0"/>
                <a:cs typeface="Times New Roman" pitchFamily="18" charset="0"/>
              </a:rPr>
              <a:t> </a:t>
            </a:r>
            <a:r>
              <a:rPr lang="en-US" sz="2000" dirty="0" err="1" smtClean="0">
                <a:solidFill>
                  <a:schemeClr val="bg1"/>
                </a:solidFill>
                <a:latin typeface="Times New Roman" pitchFamily="18" charset="0"/>
                <a:cs typeface="Times New Roman" pitchFamily="18" charset="0"/>
              </a:rPr>
              <a:t>primenie</a:t>
            </a:r>
            <a:r>
              <a:rPr lang="en-US" sz="2000" dirty="0" smtClean="0">
                <a:solidFill>
                  <a:schemeClr val="bg1"/>
                </a:solidFill>
                <a:latin typeface="Times New Roman" pitchFamily="18" charset="0"/>
                <a:cs typeface="Times New Roman" pitchFamily="18" charset="0"/>
              </a:rPr>
              <a:t> </a:t>
            </a:r>
            <a:r>
              <a:rPr lang="en-US" sz="2000" dirty="0" err="1" smtClean="0">
                <a:solidFill>
                  <a:schemeClr val="bg1"/>
                </a:solidFill>
                <a:latin typeface="Times New Roman" pitchFamily="18" charset="0"/>
                <a:cs typeface="Times New Roman" pitchFamily="18" charset="0"/>
              </a:rPr>
              <a:t>ee</a:t>
            </a:r>
            <a:r>
              <a:rPr lang="en-US" sz="2000" dirty="0" smtClean="0">
                <a:solidFill>
                  <a:schemeClr val="bg1"/>
                </a:solidFill>
                <a:latin typeface="Times New Roman" pitchFamily="18" charset="0"/>
                <a:cs typeface="Times New Roman" pitchFamily="18" charset="0"/>
              </a:rPr>
              <a:t> k </a:t>
            </a:r>
            <a:r>
              <a:rPr lang="en-US" sz="2000" dirty="0" err="1" smtClean="0">
                <a:solidFill>
                  <a:schemeClr val="bg1"/>
                </a:solidFill>
                <a:latin typeface="Times New Roman" pitchFamily="18" charset="0"/>
                <a:cs typeface="Times New Roman" pitchFamily="18" charset="0"/>
              </a:rPr>
              <a:t>ukazaniyu</a:t>
            </a:r>
            <a:r>
              <a:rPr lang="el-GR" sz="2000" dirty="0" smtClean="0">
                <a:solidFill>
                  <a:schemeClr val="bg1"/>
                </a:solidFill>
                <a:latin typeface="Times New Roman" pitchFamily="18" charset="0"/>
                <a:cs typeface="Times New Roman" pitchFamily="18" charset="0"/>
              </a:rPr>
              <a:t> </a:t>
            </a:r>
            <a:r>
              <a:rPr lang="en-US" sz="2000" dirty="0" err="1" smtClean="0">
                <a:solidFill>
                  <a:schemeClr val="bg1"/>
                </a:solidFill>
                <a:latin typeface="Times New Roman" pitchFamily="18" charset="0"/>
                <a:cs typeface="Times New Roman" pitchFamily="18" charset="0"/>
              </a:rPr>
              <a:t>svoistv</a:t>
            </a:r>
            <a:r>
              <a:rPr lang="en-US" sz="2000" dirty="0" smtClean="0">
                <a:solidFill>
                  <a:schemeClr val="bg1"/>
                </a:solidFill>
                <a:latin typeface="Times New Roman" pitchFamily="18" charset="0"/>
                <a:cs typeface="Times New Roman" pitchFamily="18" charset="0"/>
              </a:rPr>
              <a:t> </a:t>
            </a:r>
            <a:r>
              <a:rPr lang="en-US" sz="2000" dirty="0" err="1" smtClean="0">
                <a:solidFill>
                  <a:schemeClr val="bg1"/>
                </a:solidFill>
                <a:latin typeface="Times New Roman" pitchFamily="18" charset="0"/>
                <a:cs typeface="Times New Roman" pitchFamily="18" charset="0"/>
              </a:rPr>
              <a:t>neotkrytykh</a:t>
            </a:r>
            <a:r>
              <a:rPr lang="en-US" sz="2000" dirty="0" smtClean="0">
                <a:solidFill>
                  <a:schemeClr val="bg1"/>
                </a:solidFill>
                <a:latin typeface="Times New Roman" pitchFamily="18" charset="0"/>
                <a:cs typeface="Times New Roman" pitchFamily="18" charset="0"/>
              </a:rPr>
              <a:t> </a:t>
            </a:r>
            <a:r>
              <a:rPr lang="en-US" sz="2000" dirty="0" err="1" smtClean="0">
                <a:solidFill>
                  <a:schemeClr val="bg1"/>
                </a:solidFill>
                <a:latin typeface="Times New Roman" pitchFamily="18" charset="0"/>
                <a:cs typeface="Times New Roman" pitchFamily="18" charset="0"/>
              </a:rPr>
              <a:t>elementov</a:t>
            </a:r>
            <a:r>
              <a:rPr lang="en-US" sz="2000"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Zhurnal</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Russkeo</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Fiziko-Khimicheskoe</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Obshchestvo</a:t>
            </a:r>
            <a:r>
              <a:rPr lang="en-US" sz="2000" i="1" dirty="0" smtClean="0">
                <a:solidFill>
                  <a:schemeClr val="bg1"/>
                </a:solidFill>
                <a:latin typeface="Times New Roman" pitchFamily="18" charset="0"/>
                <a:cs typeface="Times New Roman" pitchFamily="18" charset="0"/>
              </a:rPr>
              <a:t>, 3, 25–56, 1871.</a:t>
            </a:r>
            <a:endParaRPr lang="el-GR" sz="20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250001" y="214290"/>
            <a:ext cx="8643998" cy="5194579"/>
          </a:xfrm>
          <a:prstGeom prst="rect">
            <a:avLst/>
          </a:prstGeom>
          <a:noFill/>
          <a:ln w="9525">
            <a:noFill/>
            <a:miter lim="800000"/>
            <a:headEnd/>
            <a:tailEnd/>
          </a:ln>
          <a:effectLst/>
        </p:spPr>
      </p:pic>
      <p:sp>
        <p:nvSpPr>
          <p:cNvPr id="3" name="Rectangle 2"/>
          <p:cNvSpPr/>
          <p:nvPr/>
        </p:nvSpPr>
        <p:spPr>
          <a:xfrm>
            <a:off x="178579" y="5715016"/>
            <a:ext cx="8786842" cy="461665"/>
          </a:xfrm>
          <a:prstGeom prst="rect">
            <a:avLst/>
          </a:prstGeom>
        </p:spPr>
        <p:txBody>
          <a:bodyPr wrap="square">
            <a:spAutoFit/>
          </a:bodyPr>
          <a:lstStyle/>
          <a:p>
            <a:pPr algn="ctr"/>
            <a:r>
              <a:rPr lang="en-US" sz="2400" dirty="0" smtClean="0">
                <a:solidFill>
                  <a:schemeClr val="bg1"/>
                </a:solidFill>
                <a:latin typeface="Times New Roman" pitchFamily="18" charset="0"/>
                <a:cs typeface="Times New Roman" pitchFamily="18" charset="0"/>
              </a:rPr>
              <a:t>Redrawn from D.I. Mendeleev, </a:t>
            </a:r>
            <a:r>
              <a:rPr lang="en-US" sz="2400" i="1" dirty="0" smtClean="0">
                <a:solidFill>
                  <a:schemeClr val="bg1"/>
                </a:solidFill>
                <a:latin typeface="Times New Roman" pitchFamily="18" charset="0"/>
                <a:cs typeface="Times New Roman" pitchFamily="18" charset="0"/>
              </a:rPr>
              <a:t>Chemical News, 40, 231–232, 231</a:t>
            </a:r>
            <a:endParaRPr lang="el-GR" sz="24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chemeClr val="bg1"/>
                </a:solidFill>
                <a:latin typeface="Times New Roman" pitchFamily="18" charset="0"/>
                <a:cs typeface="Times New Roman" pitchFamily="18" charset="0"/>
              </a:rPr>
              <a:t>Antonius van den </a:t>
            </a:r>
            <a:r>
              <a:rPr lang="en-US" dirty="0" err="1" smtClean="0">
                <a:solidFill>
                  <a:schemeClr val="bg1"/>
                </a:solidFill>
                <a:latin typeface="Times New Roman" pitchFamily="18" charset="0"/>
                <a:cs typeface="Times New Roman" pitchFamily="18" charset="0"/>
              </a:rPr>
              <a:t>Broek</a:t>
            </a:r>
            <a:r>
              <a:rPr lang="en-US" dirty="0" smtClean="0">
                <a:solidFill>
                  <a:schemeClr val="bg1"/>
                </a:solidFill>
                <a:latin typeface="Times New Roman" pitchFamily="18" charset="0"/>
                <a:cs typeface="Times New Roman" pitchFamily="18" charset="0"/>
              </a:rPr>
              <a:t/>
            </a:r>
            <a:br>
              <a:rPr lang="en-US" dirty="0" smtClean="0">
                <a:solidFill>
                  <a:schemeClr val="bg1"/>
                </a:solidFill>
                <a:latin typeface="Times New Roman" pitchFamily="18" charset="0"/>
                <a:cs typeface="Times New Roman" pitchFamily="18" charset="0"/>
              </a:rPr>
            </a:br>
            <a:r>
              <a:rPr lang="en-US" dirty="0" smtClean="0">
                <a:solidFill>
                  <a:schemeClr val="bg1"/>
                </a:solidFill>
                <a:latin typeface="Times New Roman" pitchFamily="18" charset="0"/>
                <a:cs typeface="Times New Roman" pitchFamily="18" charset="0"/>
              </a:rPr>
              <a:t>1870 – 1926</a:t>
            </a:r>
            <a:endParaRPr lang="el-GR" dirty="0">
              <a:solidFill>
                <a:schemeClr val="bg1"/>
              </a:solidFill>
              <a:latin typeface="Times New Roman" pitchFamily="18" charset="0"/>
              <a:cs typeface="Times New Roman" pitchFamily="18" charset="0"/>
            </a:endParaRPr>
          </a:p>
        </p:txBody>
      </p:sp>
      <p:sp>
        <p:nvSpPr>
          <p:cNvPr id="4" name="Content Placeholder 3"/>
          <p:cNvSpPr>
            <a:spLocks noGrp="1"/>
          </p:cNvSpPr>
          <p:nvPr>
            <p:ph sz="half" idx="2"/>
          </p:nvPr>
        </p:nvSpPr>
        <p:spPr>
          <a:xfrm>
            <a:off x="4648200" y="2243532"/>
            <a:ext cx="4038600" cy="3043246"/>
          </a:xfrm>
        </p:spPr>
        <p:txBody>
          <a:bodyPr>
            <a:normAutofit/>
          </a:bodyPr>
          <a:lstStyle/>
          <a:p>
            <a:pPr>
              <a:buNone/>
            </a:pPr>
            <a:r>
              <a:rPr lang="en-US" sz="3200" dirty="0" smtClean="0">
                <a:solidFill>
                  <a:schemeClr val="bg1"/>
                </a:solidFill>
                <a:latin typeface="Times New Roman" pitchFamily="18" charset="0"/>
                <a:cs typeface="Times New Roman" pitchFamily="18" charset="0"/>
              </a:rPr>
              <a:t>	</a:t>
            </a:r>
            <a:r>
              <a:rPr lang="el-GR" sz="3200" dirty="0" smtClean="0">
                <a:solidFill>
                  <a:schemeClr val="bg1"/>
                </a:solidFill>
                <a:latin typeface="Times New Roman" pitchFamily="18" charset="0"/>
                <a:cs typeface="Times New Roman" pitchFamily="18" charset="0"/>
              </a:rPr>
              <a:t>1913: πρότεινε τα στοιχεία να κατατάσσονται με βάση το πυρηνικό τους φορτίο  </a:t>
            </a:r>
            <a:endParaRPr lang="el-GR" sz="3200" dirty="0">
              <a:solidFill>
                <a:schemeClr val="bg1"/>
              </a:solidFill>
              <a:latin typeface="Times New Roman" pitchFamily="18" charset="0"/>
              <a:cs typeface="Times New Roman" pitchFamily="18" charset="0"/>
            </a:endParaRPr>
          </a:p>
        </p:txBody>
      </p:sp>
      <p:pic>
        <p:nvPicPr>
          <p:cNvPr id="1027" name="Picture 3"/>
          <p:cNvPicPr>
            <a:picLocks noGrp="1" noChangeAspect="1" noChangeArrowheads="1"/>
          </p:cNvPicPr>
          <p:nvPr>
            <p:ph sz="half" idx="1"/>
          </p:nvPr>
        </p:nvPicPr>
        <p:blipFill>
          <a:blip r:embed="rId2" cstate="print"/>
          <a:srcRect/>
          <a:stretch>
            <a:fillRect/>
          </a:stretch>
        </p:blipFill>
        <p:spPr bwMode="auto">
          <a:xfrm>
            <a:off x="1395412" y="2269730"/>
            <a:ext cx="2162175" cy="2990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chemeClr val="bg1"/>
                </a:solidFill>
                <a:latin typeface="Times New Roman" pitchFamily="18" charset="0"/>
                <a:cs typeface="Times New Roman" pitchFamily="18" charset="0"/>
              </a:rPr>
              <a:t>Henry Gwyn </a:t>
            </a:r>
            <a:r>
              <a:rPr lang="en-US" dirty="0" err="1" smtClean="0">
                <a:solidFill>
                  <a:schemeClr val="bg1"/>
                </a:solidFill>
                <a:latin typeface="Times New Roman" pitchFamily="18" charset="0"/>
                <a:cs typeface="Times New Roman" pitchFamily="18" charset="0"/>
              </a:rPr>
              <a:t>Jeffreys</a:t>
            </a:r>
            <a:r>
              <a:rPr lang="en-US" dirty="0" smtClean="0">
                <a:solidFill>
                  <a:schemeClr val="bg1"/>
                </a:solidFill>
                <a:latin typeface="Times New Roman" pitchFamily="18" charset="0"/>
                <a:cs typeface="Times New Roman" pitchFamily="18" charset="0"/>
              </a:rPr>
              <a:t> Moseley</a:t>
            </a:r>
            <a:r>
              <a:rPr lang="el-GR" dirty="0" smtClean="0"/>
              <a:t/>
            </a:r>
            <a:br>
              <a:rPr lang="el-GR" dirty="0" smtClean="0"/>
            </a:br>
            <a:r>
              <a:rPr lang="el-GR" dirty="0" smtClean="0">
                <a:solidFill>
                  <a:schemeClr val="bg1"/>
                </a:solidFill>
                <a:latin typeface="Times New Roman" pitchFamily="18" charset="0"/>
                <a:cs typeface="Times New Roman" pitchFamily="18" charset="0"/>
              </a:rPr>
              <a:t>1887 – 1915</a:t>
            </a:r>
            <a:endParaRPr lang="el-GR" dirty="0">
              <a:solidFill>
                <a:schemeClr val="bg1"/>
              </a:solidFill>
              <a:latin typeface="Times New Roman" pitchFamily="18" charset="0"/>
              <a:cs typeface="Times New Roman" pitchFamily="18" charset="0"/>
            </a:endParaRPr>
          </a:p>
        </p:txBody>
      </p:sp>
      <p:sp>
        <p:nvSpPr>
          <p:cNvPr id="4" name="Content Placeholder 3"/>
          <p:cNvSpPr>
            <a:spLocks noGrp="1"/>
          </p:cNvSpPr>
          <p:nvPr>
            <p:ph sz="half" idx="2"/>
          </p:nvPr>
        </p:nvSpPr>
        <p:spPr>
          <a:xfrm>
            <a:off x="4648200" y="1600200"/>
            <a:ext cx="4038600" cy="4525963"/>
          </a:xfrm>
        </p:spPr>
        <p:txBody>
          <a:bodyPr>
            <a:normAutofit/>
          </a:bodyPr>
          <a:lstStyle/>
          <a:p>
            <a:pPr>
              <a:buNone/>
            </a:pPr>
            <a:r>
              <a:rPr lang="en-US" sz="3200" dirty="0" smtClean="0">
                <a:solidFill>
                  <a:schemeClr val="bg1"/>
                </a:solidFill>
                <a:latin typeface="Times New Roman" pitchFamily="18" charset="0"/>
                <a:cs typeface="Times New Roman" pitchFamily="18" charset="0"/>
              </a:rPr>
              <a:t>	</a:t>
            </a:r>
            <a:r>
              <a:rPr lang="el-GR" sz="3200" dirty="0" smtClean="0">
                <a:solidFill>
                  <a:schemeClr val="bg1"/>
                </a:solidFill>
                <a:latin typeface="Times New Roman" pitchFamily="18" charset="0"/>
                <a:cs typeface="Times New Roman" pitchFamily="18" charset="0"/>
              </a:rPr>
              <a:t>Η συχνότητα των </a:t>
            </a:r>
            <a:r>
              <a:rPr lang="en-US" sz="3200" dirty="0" smtClean="0">
                <a:solidFill>
                  <a:schemeClr val="bg1"/>
                </a:solidFill>
                <a:latin typeface="Times New Roman" pitchFamily="18" charset="0"/>
                <a:cs typeface="Times New Roman" pitchFamily="18" charset="0"/>
              </a:rPr>
              <a:t>K</a:t>
            </a:r>
            <a:r>
              <a:rPr lang="el-GR" sz="3200" dirty="0" smtClean="0">
                <a:solidFill>
                  <a:schemeClr val="bg1"/>
                </a:solidFill>
                <a:latin typeface="Times New Roman" pitchFamily="18" charset="0"/>
                <a:cs typeface="Times New Roman" pitchFamily="18" charset="0"/>
              </a:rPr>
              <a:t>-γραμμών στο φάσμα κάθε στοιχείου ανάλογη με το τετράγωνο του ακεραίου που αντιστοιχεί στη θέση του στοιχείου στον Π.Π.</a:t>
            </a:r>
            <a:endParaRPr lang="el-GR" sz="3200" dirty="0">
              <a:solidFill>
                <a:schemeClr val="bg1"/>
              </a:solidFill>
              <a:latin typeface="Times New Roman" pitchFamily="18" charset="0"/>
              <a:cs typeface="Times New Roman" pitchFamily="18" charset="0"/>
            </a:endParaRPr>
          </a:p>
        </p:txBody>
      </p:sp>
      <p:pic>
        <p:nvPicPr>
          <p:cNvPr id="3" name="Content Placeholder 2"/>
          <p:cNvPicPr>
            <a:picLocks noGrp="1" noChangeAspect="1" noChangeArrowheads="1"/>
          </p:cNvPicPr>
          <p:nvPr>
            <p:ph sz="half" idx="1"/>
          </p:nvPr>
        </p:nvPicPr>
        <p:blipFill>
          <a:blip r:embed="rId2" cstate="print"/>
          <a:srcRect/>
          <a:stretch>
            <a:fillRect/>
          </a:stretch>
        </p:blipFill>
        <p:spPr bwMode="auto">
          <a:xfrm>
            <a:off x="179511" y="2134989"/>
            <a:ext cx="4642233" cy="34563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9096" y="274638"/>
            <a:ext cx="4686304" cy="1143000"/>
          </a:xfrm>
        </p:spPr>
        <p:txBody>
          <a:bodyPr/>
          <a:lstStyle/>
          <a:p>
            <a:r>
              <a:rPr lang="el-GR" dirty="0" smtClean="0">
                <a:solidFill>
                  <a:schemeClr val="bg1"/>
                </a:solidFill>
                <a:latin typeface="Times New Roman" pitchFamily="18" charset="0"/>
                <a:cs typeface="Times New Roman" pitchFamily="18" charset="0"/>
              </a:rPr>
              <a:t>Μέλλον (;)</a:t>
            </a:r>
            <a:endParaRPr lang="el-GR" dirty="0">
              <a:solidFill>
                <a:schemeClr val="bg1"/>
              </a:solidFill>
              <a:latin typeface="Times New Roman" pitchFamily="18" charset="0"/>
              <a:cs typeface="Times New Roman" pitchFamily="18" charset="0"/>
            </a:endParaRPr>
          </a:p>
        </p:txBody>
      </p:sp>
      <p:sp>
        <p:nvSpPr>
          <p:cNvPr id="4" name="Content Placeholder 3"/>
          <p:cNvSpPr>
            <a:spLocks noGrp="1"/>
          </p:cNvSpPr>
          <p:nvPr>
            <p:ph sz="half" idx="2"/>
          </p:nvPr>
        </p:nvSpPr>
        <p:spPr>
          <a:xfrm>
            <a:off x="4250528" y="1600200"/>
            <a:ext cx="4893471" cy="4525963"/>
          </a:xfrm>
        </p:spPr>
        <p:txBody>
          <a:bodyPr>
            <a:normAutofit/>
          </a:bodyPr>
          <a:lstStyle/>
          <a:p>
            <a:r>
              <a:rPr lang="el-GR" sz="3000" dirty="0" smtClean="0">
                <a:solidFill>
                  <a:schemeClr val="bg1"/>
                </a:solidFill>
                <a:latin typeface="Times New Roman" pitchFamily="18" charset="0"/>
                <a:cs typeface="Times New Roman" pitchFamily="18" charset="0"/>
              </a:rPr>
              <a:t>Ως το 1970: </a:t>
            </a:r>
            <a:r>
              <a:rPr lang="en-US" sz="3000" dirty="0" err="1" smtClean="0">
                <a:solidFill>
                  <a:schemeClr val="bg1"/>
                </a:solidFill>
                <a:latin typeface="Times New Roman" pitchFamily="18" charset="0"/>
                <a:cs typeface="Times New Roman" pitchFamily="18" charset="0"/>
              </a:rPr>
              <a:t>Z</a:t>
            </a:r>
            <a:r>
              <a:rPr lang="en-US" sz="3000" baseline="-25000" dirty="0" err="1" smtClean="0">
                <a:solidFill>
                  <a:schemeClr val="bg1"/>
                </a:solidFill>
                <a:latin typeface="Times New Roman" pitchFamily="18" charset="0"/>
                <a:cs typeface="Times New Roman" pitchFamily="18" charset="0"/>
              </a:rPr>
              <a:t>max</a:t>
            </a:r>
            <a:r>
              <a:rPr lang="en-US" sz="3000" baseline="-25000" dirty="0" smtClean="0">
                <a:solidFill>
                  <a:schemeClr val="bg1"/>
                </a:solidFill>
                <a:latin typeface="Times New Roman" pitchFamily="18" charset="0"/>
                <a:cs typeface="Times New Roman" pitchFamily="18" charset="0"/>
              </a:rPr>
              <a:t>.</a:t>
            </a:r>
            <a:r>
              <a:rPr lang="en-US" sz="3000" dirty="0" smtClean="0">
                <a:solidFill>
                  <a:schemeClr val="bg1"/>
                </a:solidFill>
                <a:latin typeface="Times New Roman" pitchFamily="18" charset="0"/>
                <a:cs typeface="Times New Roman" pitchFamily="18" charset="0"/>
              </a:rPr>
              <a:t>=108</a:t>
            </a:r>
            <a:endParaRPr lang="el-GR" sz="3000" dirty="0" smtClean="0">
              <a:solidFill>
                <a:schemeClr val="bg1"/>
              </a:solidFill>
              <a:latin typeface="Times New Roman" pitchFamily="18" charset="0"/>
              <a:cs typeface="Times New Roman" pitchFamily="18" charset="0"/>
            </a:endParaRPr>
          </a:p>
          <a:p>
            <a:r>
              <a:rPr lang="el-GR" sz="3000" dirty="0" smtClean="0">
                <a:solidFill>
                  <a:schemeClr val="bg1"/>
                </a:solidFill>
                <a:latin typeface="Times New Roman" pitchFamily="18" charset="0"/>
                <a:cs typeface="Times New Roman" pitchFamily="18" charset="0"/>
              </a:rPr>
              <a:t>Αρχές 1970: προβλέφθηκε σταθερότητα για Ζ=114 και Ν=184</a:t>
            </a:r>
          </a:p>
          <a:p>
            <a:r>
              <a:rPr lang="en-US" sz="3000" dirty="0" err="1" smtClean="0">
                <a:solidFill>
                  <a:schemeClr val="bg1"/>
                </a:solidFill>
                <a:latin typeface="Times New Roman" pitchFamily="18" charset="0"/>
                <a:cs typeface="Times New Roman" pitchFamily="18" charset="0"/>
              </a:rPr>
              <a:t>Superheavy</a:t>
            </a:r>
            <a:r>
              <a:rPr lang="en-US" sz="3000" dirty="0" smtClean="0">
                <a:solidFill>
                  <a:schemeClr val="bg1"/>
                </a:solidFill>
                <a:latin typeface="Times New Roman" pitchFamily="18" charset="0"/>
                <a:cs typeface="Times New Roman" pitchFamily="18" charset="0"/>
              </a:rPr>
              <a:t> elements:</a:t>
            </a:r>
          </a:p>
          <a:p>
            <a:pPr>
              <a:buNone/>
            </a:pPr>
            <a:r>
              <a:rPr lang="el-GR" sz="3000" dirty="0" smtClean="0">
                <a:solidFill>
                  <a:schemeClr val="bg1"/>
                </a:solidFill>
                <a:latin typeface="Times New Roman" pitchFamily="18" charset="0"/>
                <a:cs typeface="Times New Roman" pitchFamily="18" charset="0"/>
              </a:rPr>
              <a:t>	</a:t>
            </a:r>
            <a:r>
              <a:rPr lang="en-US" sz="3000" dirty="0" smtClean="0">
                <a:solidFill>
                  <a:schemeClr val="bg1"/>
                </a:solidFill>
                <a:latin typeface="Times New Roman" pitchFamily="18" charset="0"/>
                <a:cs typeface="Times New Roman" pitchFamily="18" charset="0"/>
              </a:rPr>
              <a:t>t</a:t>
            </a:r>
            <a:r>
              <a:rPr lang="en-US" sz="3000" baseline="-25000" dirty="0" smtClean="0">
                <a:solidFill>
                  <a:schemeClr val="bg1"/>
                </a:solidFill>
                <a:latin typeface="Times New Roman" pitchFamily="18" charset="0"/>
                <a:cs typeface="Times New Roman" pitchFamily="18" charset="0"/>
              </a:rPr>
              <a:t>1/2 </a:t>
            </a:r>
            <a:r>
              <a:rPr lang="en-US" sz="3000" dirty="0" smtClean="0">
                <a:solidFill>
                  <a:schemeClr val="bg1"/>
                </a:solidFill>
                <a:latin typeface="Times New Roman" pitchFamily="18" charset="0"/>
                <a:cs typeface="Times New Roman" pitchFamily="18" charset="0"/>
              </a:rPr>
              <a:t>≈ </a:t>
            </a:r>
            <a:r>
              <a:rPr lang="el-GR" sz="3000" dirty="0" smtClean="0">
                <a:solidFill>
                  <a:schemeClr val="bg1"/>
                </a:solidFill>
                <a:latin typeface="Times New Roman" pitchFamily="18" charset="0"/>
                <a:cs typeface="Times New Roman" pitchFamily="18" charset="0"/>
              </a:rPr>
              <a:t>ηλικία του σύμπαντος</a:t>
            </a:r>
            <a:endParaRPr lang="el-GR" sz="3000" dirty="0">
              <a:solidFill>
                <a:schemeClr val="bg1"/>
              </a:solidFill>
              <a:latin typeface="Times New Roman" pitchFamily="18" charset="0"/>
              <a:cs typeface="Times New Roman" pitchFamily="18" charset="0"/>
            </a:endParaRPr>
          </a:p>
        </p:txBody>
      </p:sp>
      <p:pic>
        <p:nvPicPr>
          <p:cNvPr id="3074" name="Picture 2"/>
          <p:cNvPicPr>
            <a:picLocks noGrp="1" noChangeAspect="1" noChangeArrowheads="1"/>
          </p:cNvPicPr>
          <p:nvPr>
            <p:ph sz="half" idx="1"/>
          </p:nvPr>
        </p:nvPicPr>
        <p:blipFill>
          <a:blip r:embed="rId2" cstate="print"/>
          <a:srcRect/>
          <a:stretch>
            <a:fillRect/>
          </a:stretch>
        </p:blipFill>
        <p:spPr bwMode="auto">
          <a:xfrm>
            <a:off x="71406" y="19493"/>
            <a:ext cx="3357586" cy="68190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2198" y="274638"/>
            <a:ext cx="3071802" cy="1143000"/>
          </a:xfrm>
        </p:spPr>
        <p:txBody>
          <a:bodyPr>
            <a:normAutofit fontScale="90000"/>
          </a:bodyPr>
          <a:lstStyle/>
          <a:p>
            <a:r>
              <a:rPr lang="el-GR" dirty="0" smtClean="0">
                <a:solidFill>
                  <a:schemeClr val="bg1"/>
                </a:solidFill>
                <a:latin typeface="Times New Roman" pitchFamily="18" charset="0"/>
                <a:cs typeface="Times New Roman" pitchFamily="18" charset="0"/>
              </a:rPr>
              <a:t>Νήσος Σταθερότητας</a:t>
            </a:r>
            <a:endParaRPr lang="el-GR" dirty="0">
              <a:solidFill>
                <a:schemeClr val="bg1"/>
              </a:solidFill>
              <a:latin typeface="Times New Roman" pitchFamily="18" charset="0"/>
              <a:cs typeface="Times New Roman" pitchFamily="18" charset="0"/>
            </a:endParaRPr>
          </a:p>
        </p:txBody>
      </p:sp>
      <p:sp>
        <p:nvSpPr>
          <p:cNvPr id="4" name="Content Placeholder 3"/>
          <p:cNvSpPr>
            <a:spLocks noGrp="1"/>
          </p:cNvSpPr>
          <p:nvPr>
            <p:ph sz="half" idx="2"/>
          </p:nvPr>
        </p:nvSpPr>
        <p:spPr>
          <a:xfrm>
            <a:off x="6072198" y="1600200"/>
            <a:ext cx="3071802" cy="5043510"/>
          </a:xfrm>
        </p:spPr>
        <p:txBody>
          <a:bodyPr>
            <a:noAutofit/>
          </a:bodyPr>
          <a:lstStyle/>
          <a:p>
            <a:r>
              <a:rPr lang="en-US" sz="3000" dirty="0" smtClean="0">
                <a:solidFill>
                  <a:schemeClr val="bg1"/>
                </a:solidFill>
                <a:latin typeface="Times New Roman" pitchFamily="18" charset="0"/>
                <a:cs typeface="Times New Roman" pitchFamily="18" charset="0"/>
              </a:rPr>
              <a:t>g-block</a:t>
            </a:r>
          </a:p>
          <a:p>
            <a:r>
              <a:rPr lang="el-GR" sz="3000" dirty="0" smtClean="0">
                <a:solidFill>
                  <a:schemeClr val="bg1"/>
                </a:solidFill>
                <a:latin typeface="Times New Roman" pitchFamily="18" charset="0"/>
                <a:cs typeface="Times New Roman" pitchFamily="18" charset="0"/>
              </a:rPr>
              <a:t>Δεν υπάρχουν στη φύση</a:t>
            </a:r>
          </a:p>
          <a:p>
            <a:r>
              <a:rPr lang="el-GR" sz="3000" dirty="0" smtClean="0">
                <a:solidFill>
                  <a:schemeClr val="bg1"/>
                </a:solidFill>
                <a:latin typeface="Times New Roman" pitchFamily="18" charset="0"/>
                <a:cs typeface="Times New Roman" pitchFamily="18" charset="0"/>
              </a:rPr>
              <a:t>Όχι νήσος</a:t>
            </a:r>
          </a:p>
          <a:p>
            <a:r>
              <a:rPr lang="el-GR" sz="3000" dirty="0" smtClean="0">
                <a:solidFill>
                  <a:schemeClr val="bg1"/>
                </a:solidFill>
                <a:latin typeface="Times New Roman" pitchFamily="18" charset="0"/>
                <a:cs typeface="Times New Roman" pitchFamily="18" charset="0"/>
              </a:rPr>
              <a:t>Πιο σταθερός: Ζ=112, Ν~184, α</a:t>
            </a:r>
            <a:r>
              <a:rPr lang="en-US" sz="3000" dirty="0" smtClean="0">
                <a:solidFill>
                  <a:schemeClr val="bg1"/>
                </a:solidFill>
                <a:latin typeface="Times New Roman" pitchFamily="18" charset="0"/>
                <a:cs typeface="Times New Roman" pitchFamily="18" charset="0"/>
              </a:rPr>
              <a:t>-decay </a:t>
            </a:r>
            <a:r>
              <a:rPr lang="el-GR" sz="3000" dirty="0" smtClean="0">
                <a:solidFill>
                  <a:schemeClr val="bg1"/>
                </a:solidFill>
                <a:latin typeface="Times New Roman" pitchFamily="18" charset="0"/>
                <a:cs typeface="Times New Roman" pitchFamily="18" charset="0"/>
              </a:rPr>
              <a:t>με </a:t>
            </a:r>
            <a:endParaRPr lang="en-US" sz="3000" dirty="0" smtClean="0">
              <a:solidFill>
                <a:schemeClr val="bg1"/>
              </a:solidFill>
              <a:latin typeface="Times New Roman" pitchFamily="18" charset="0"/>
              <a:cs typeface="Times New Roman" pitchFamily="18" charset="0"/>
            </a:endParaRPr>
          </a:p>
          <a:p>
            <a:pPr>
              <a:buNone/>
            </a:pPr>
            <a:r>
              <a:rPr lang="en-US" sz="3000" dirty="0" smtClean="0">
                <a:solidFill>
                  <a:schemeClr val="bg1"/>
                </a:solidFill>
                <a:latin typeface="Times New Roman" pitchFamily="18" charset="0"/>
                <a:cs typeface="Times New Roman" pitchFamily="18" charset="0"/>
              </a:rPr>
              <a:t>	t</a:t>
            </a:r>
            <a:r>
              <a:rPr lang="en-US" sz="3000" baseline="-25000" dirty="0" smtClean="0">
                <a:solidFill>
                  <a:schemeClr val="bg1"/>
                </a:solidFill>
                <a:latin typeface="Times New Roman" pitchFamily="18" charset="0"/>
                <a:cs typeface="Times New Roman" pitchFamily="18" charset="0"/>
              </a:rPr>
              <a:t>1/2 </a:t>
            </a:r>
            <a:r>
              <a:rPr lang="en-US" sz="3000" dirty="0" smtClean="0">
                <a:solidFill>
                  <a:schemeClr val="bg1"/>
                </a:solidFill>
                <a:latin typeface="Times New Roman" pitchFamily="18" charset="0"/>
                <a:cs typeface="Times New Roman" pitchFamily="18" charset="0"/>
              </a:rPr>
              <a:t>≈ </a:t>
            </a:r>
            <a:r>
              <a:rPr lang="el-GR" sz="3000" dirty="0" smtClean="0">
                <a:solidFill>
                  <a:schemeClr val="bg1"/>
                </a:solidFill>
                <a:latin typeface="Times New Roman" pitchFamily="18" charset="0"/>
                <a:cs typeface="Times New Roman" pitchFamily="18" charset="0"/>
              </a:rPr>
              <a:t>20</a:t>
            </a:r>
            <a:r>
              <a:rPr lang="en-US" sz="3000" dirty="0" smtClean="0">
                <a:solidFill>
                  <a:schemeClr val="bg1"/>
                </a:solidFill>
                <a:latin typeface="Times New Roman" pitchFamily="18" charset="0"/>
                <a:cs typeface="Times New Roman" pitchFamily="18" charset="0"/>
              </a:rPr>
              <a:t> d</a:t>
            </a:r>
            <a:endParaRPr lang="el-GR" sz="3000" dirty="0" smtClean="0">
              <a:solidFill>
                <a:schemeClr val="bg1"/>
              </a:solidFill>
              <a:latin typeface="Times New Roman" pitchFamily="18" charset="0"/>
              <a:cs typeface="Times New Roman" pitchFamily="18" charset="0"/>
            </a:endParaRPr>
          </a:p>
          <a:p>
            <a:r>
              <a:rPr lang="el-GR" sz="3000" dirty="0" smtClean="0">
                <a:solidFill>
                  <a:schemeClr val="bg1"/>
                </a:solidFill>
                <a:latin typeface="Times New Roman" pitchFamily="18" charset="0"/>
                <a:cs typeface="Times New Roman" pitchFamily="18" charset="0"/>
              </a:rPr>
              <a:t>Δυσκολίες στη σύνθεση</a:t>
            </a:r>
          </a:p>
        </p:txBody>
      </p:sp>
      <p:pic>
        <p:nvPicPr>
          <p:cNvPr id="4098" name="Picture 2"/>
          <p:cNvPicPr>
            <a:picLocks noGrp="1" noChangeAspect="1" noChangeArrowheads="1"/>
          </p:cNvPicPr>
          <p:nvPr>
            <p:ph sz="half" idx="1"/>
          </p:nvPr>
        </p:nvPicPr>
        <p:blipFill>
          <a:blip r:embed="rId2" cstate="print"/>
          <a:srcRect/>
          <a:stretch>
            <a:fillRect/>
          </a:stretch>
        </p:blipFill>
        <p:spPr bwMode="auto">
          <a:xfrm>
            <a:off x="0" y="0"/>
            <a:ext cx="6123584"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629816" y="49153"/>
            <a:ext cx="7884368" cy="67596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l-GR" dirty="0" smtClean="0">
                <a:solidFill>
                  <a:schemeClr val="bg1"/>
                </a:solidFill>
                <a:latin typeface="Times New Roman" pitchFamily="18" charset="0"/>
                <a:cs typeface="Times New Roman" pitchFamily="18" charset="0"/>
              </a:rPr>
              <a:t>Βιβλιογραφία</a:t>
            </a:r>
            <a:endParaRPr lang="el-GR" dirty="0">
              <a:solidFill>
                <a:schemeClr val="bg1"/>
              </a:solidFill>
              <a:latin typeface="Times New Roman" pitchFamily="18" charset="0"/>
              <a:cs typeface="Times New Roman" pitchFamily="18" charset="0"/>
            </a:endParaRPr>
          </a:p>
        </p:txBody>
      </p:sp>
      <p:sp>
        <p:nvSpPr>
          <p:cNvPr id="8" name="Content Placeholder 7"/>
          <p:cNvSpPr>
            <a:spLocks noGrp="1"/>
          </p:cNvSpPr>
          <p:nvPr>
            <p:ph idx="1"/>
          </p:nvPr>
        </p:nvSpPr>
        <p:spPr/>
        <p:txBody>
          <a:bodyPr>
            <a:noAutofit/>
          </a:bodyPr>
          <a:lstStyle/>
          <a:p>
            <a:pPr algn="just"/>
            <a:r>
              <a:rPr lang="en-US" sz="2800" i="1" dirty="0" smtClean="0">
                <a:solidFill>
                  <a:schemeClr val="bg1"/>
                </a:solidFill>
                <a:latin typeface="Times New Roman" pitchFamily="18" charset="0"/>
                <a:cs typeface="Times New Roman" pitchFamily="18" charset="0"/>
              </a:rPr>
              <a:t>The Periodic Table – Its story and its significance</a:t>
            </a:r>
            <a:r>
              <a:rPr lang="en-US" sz="2800" dirty="0" smtClean="0">
                <a:solidFill>
                  <a:schemeClr val="bg1"/>
                </a:solidFill>
                <a:latin typeface="Times New Roman" pitchFamily="18" charset="0"/>
                <a:cs typeface="Times New Roman" pitchFamily="18" charset="0"/>
              </a:rPr>
              <a:t>, Eric R. </a:t>
            </a:r>
            <a:r>
              <a:rPr lang="en-US" sz="2800" dirty="0" err="1" smtClean="0">
                <a:solidFill>
                  <a:schemeClr val="bg1"/>
                </a:solidFill>
                <a:latin typeface="Times New Roman" pitchFamily="18" charset="0"/>
                <a:cs typeface="Times New Roman" pitchFamily="18" charset="0"/>
              </a:rPr>
              <a:t>Scerri</a:t>
            </a:r>
            <a:r>
              <a:rPr lang="en-US" sz="2800" dirty="0" smtClean="0">
                <a:solidFill>
                  <a:schemeClr val="bg1"/>
                </a:solidFill>
                <a:latin typeface="Times New Roman" pitchFamily="18" charset="0"/>
                <a:cs typeface="Times New Roman" pitchFamily="18" charset="0"/>
              </a:rPr>
              <a:t>, OUP 2007</a:t>
            </a:r>
          </a:p>
          <a:p>
            <a:pPr algn="just"/>
            <a:r>
              <a:rPr lang="en-US" sz="2800" i="1" dirty="0" smtClean="0">
                <a:solidFill>
                  <a:schemeClr val="bg1"/>
                </a:solidFill>
                <a:latin typeface="Times New Roman" pitchFamily="18" charset="0"/>
                <a:cs typeface="Times New Roman" pitchFamily="18" charset="0"/>
              </a:rPr>
              <a:t>The Evolution of The Periodic System</a:t>
            </a:r>
            <a:r>
              <a:rPr lang="en-US" sz="2800" dirty="0" smtClean="0">
                <a:solidFill>
                  <a:schemeClr val="bg1"/>
                </a:solidFill>
                <a:latin typeface="Times New Roman" pitchFamily="18" charset="0"/>
                <a:cs typeface="Times New Roman" pitchFamily="18" charset="0"/>
              </a:rPr>
              <a:t>, Eric R. </a:t>
            </a:r>
            <a:r>
              <a:rPr lang="en-US" sz="2800" dirty="0" err="1" smtClean="0">
                <a:solidFill>
                  <a:schemeClr val="bg1"/>
                </a:solidFill>
                <a:latin typeface="Times New Roman" pitchFamily="18" charset="0"/>
                <a:cs typeface="Times New Roman" pitchFamily="18" charset="0"/>
              </a:rPr>
              <a:t>Scerri</a:t>
            </a:r>
            <a:r>
              <a:rPr lang="en-US" sz="2800" dirty="0" smtClean="0">
                <a:solidFill>
                  <a:schemeClr val="bg1"/>
                </a:solidFill>
                <a:latin typeface="Times New Roman" pitchFamily="18" charset="0"/>
                <a:cs typeface="Times New Roman" pitchFamily="18" charset="0"/>
              </a:rPr>
              <a:t>, Scientific American, September 1998, pg. 78 – 83</a:t>
            </a:r>
          </a:p>
          <a:p>
            <a:pPr algn="just"/>
            <a:r>
              <a:rPr lang="en-US" sz="2800" i="1" dirty="0" smtClean="0">
                <a:solidFill>
                  <a:schemeClr val="bg1"/>
                </a:solidFill>
                <a:latin typeface="Times New Roman" pitchFamily="18" charset="0"/>
                <a:cs typeface="Times New Roman" pitchFamily="18" charset="0"/>
              </a:rPr>
              <a:t>Famous  Chemists – The men and their work</a:t>
            </a:r>
            <a:r>
              <a:rPr lang="en-US" sz="2800" dirty="0" smtClean="0">
                <a:solidFill>
                  <a:schemeClr val="bg1"/>
                </a:solidFill>
                <a:latin typeface="Times New Roman" pitchFamily="18" charset="0"/>
                <a:cs typeface="Times New Roman" pitchFamily="18" charset="0"/>
              </a:rPr>
              <a:t>, Sir William A. Tilden, George </a:t>
            </a:r>
            <a:r>
              <a:rPr lang="en-US" sz="2800" dirty="0" err="1" smtClean="0">
                <a:solidFill>
                  <a:schemeClr val="bg1"/>
                </a:solidFill>
                <a:latin typeface="Times New Roman" pitchFamily="18" charset="0"/>
                <a:cs typeface="Times New Roman" pitchFamily="18" charset="0"/>
              </a:rPr>
              <a:t>Routledge</a:t>
            </a:r>
            <a:r>
              <a:rPr lang="en-US" sz="2800" dirty="0" smtClean="0">
                <a:solidFill>
                  <a:schemeClr val="bg1"/>
                </a:solidFill>
                <a:latin typeface="Times New Roman" pitchFamily="18" charset="0"/>
                <a:cs typeface="Times New Roman" pitchFamily="18" charset="0"/>
              </a:rPr>
              <a:t> &amp; Sons, LTD, London, 1921</a:t>
            </a:r>
            <a:endParaRPr lang="el-GR" sz="2800" dirty="0" smtClean="0">
              <a:solidFill>
                <a:schemeClr val="bg1"/>
              </a:solidFill>
              <a:latin typeface="Times New Roman" pitchFamily="18" charset="0"/>
              <a:cs typeface="Times New Roman" pitchFamily="18" charset="0"/>
            </a:endParaRPr>
          </a:p>
          <a:p>
            <a:pPr algn="just"/>
            <a:r>
              <a:rPr lang="en-US" sz="2800" i="1" dirty="0" smtClean="0">
                <a:solidFill>
                  <a:schemeClr val="bg1"/>
                </a:solidFill>
                <a:latin typeface="Times New Roman" pitchFamily="18" charset="0"/>
                <a:cs typeface="Times New Roman" pitchFamily="18" charset="0"/>
              </a:rPr>
              <a:t>Modern Nuclear Chemistry</a:t>
            </a:r>
            <a:r>
              <a:rPr lang="en-US" sz="2800" dirty="0" smtClean="0">
                <a:solidFill>
                  <a:schemeClr val="bg1"/>
                </a:solidFill>
                <a:latin typeface="Times New Roman" pitchFamily="18" charset="0"/>
                <a:cs typeface="Times New Roman" pitchFamily="18" charset="0"/>
              </a:rPr>
              <a:t>, W.D. Loveland, D.J. Morrissey, G.T. Seaborg, John Wiley &amp; Sons, Inc., Hoboken, New Jersey, 2006, pg. 447 – 449</a:t>
            </a:r>
          </a:p>
          <a:p>
            <a:pPr algn="just"/>
            <a:r>
              <a:rPr lang="en-US" sz="2800" dirty="0" smtClean="0">
                <a:solidFill>
                  <a:schemeClr val="bg1"/>
                </a:solidFill>
                <a:latin typeface="Times New Roman" pitchFamily="18" charset="0"/>
                <a:cs typeface="Times New Roman" pitchFamily="18" charset="0"/>
              </a:rPr>
              <a:t>Phys. Chem. Chem. Phys., 2011, </a:t>
            </a:r>
            <a:r>
              <a:rPr lang="en-US" sz="2800" b="1" dirty="0" smtClean="0">
                <a:solidFill>
                  <a:schemeClr val="bg1"/>
                </a:solidFill>
                <a:latin typeface="Times New Roman" pitchFamily="18" charset="0"/>
                <a:cs typeface="Times New Roman" pitchFamily="18" charset="0"/>
              </a:rPr>
              <a:t>13</a:t>
            </a:r>
            <a:r>
              <a:rPr lang="en-US" sz="2800" dirty="0" smtClean="0">
                <a:solidFill>
                  <a:schemeClr val="bg1"/>
                </a:solidFill>
                <a:latin typeface="Times New Roman" pitchFamily="18" charset="0"/>
                <a:cs typeface="Times New Roman" pitchFamily="18" charset="0"/>
              </a:rPr>
              <a:t>, 161–168</a:t>
            </a:r>
            <a:endParaRPr lang="el-GR" sz="2800" dirty="0" smtClean="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err="1" smtClean="0">
                <a:solidFill>
                  <a:schemeClr val="bg1"/>
                </a:solidFill>
                <a:latin typeface="Times New Roman" pitchFamily="18" charset="0"/>
                <a:cs typeface="Times New Roman" pitchFamily="18" charset="0"/>
              </a:rPr>
              <a:t>Stanislao</a:t>
            </a:r>
            <a:r>
              <a:rPr lang="en-US" dirty="0" smtClean="0">
                <a:solidFill>
                  <a:schemeClr val="bg1"/>
                </a:solidFill>
                <a:latin typeface="Times New Roman" pitchFamily="18" charset="0"/>
                <a:cs typeface="Times New Roman" pitchFamily="18" charset="0"/>
              </a:rPr>
              <a:t> </a:t>
            </a:r>
            <a:r>
              <a:rPr lang="en-US" dirty="0" err="1" smtClean="0">
                <a:solidFill>
                  <a:schemeClr val="bg1"/>
                </a:solidFill>
                <a:latin typeface="Times New Roman" pitchFamily="18" charset="0"/>
                <a:cs typeface="Times New Roman" pitchFamily="18" charset="0"/>
              </a:rPr>
              <a:t>Cannizzaro</a:t>
            </a:r>
            <a:r>
              <a:rPr lang="en-US" dirty="0" smtClean="0">
                <a:solidFill>
                  <a:schemeClr val="bg1"/>
                </a:solidFill>
                <a:latin typeface="Times New Roman" pitchFamily="18" charset="0"/>
                <a:cs typeface="Times New Roman" pitchFamily="18" charset="0"/>
              </a:rPr>
              <a:t/>
            </a:r>
            <a:br>
              <a:rPr lang="en-US" dirty="0" smtClean="0">
                <a:solidFill>
                  <a:schemeClr val="bg1"/>
                </a:solidFill>
                <a:latin typeface="Times New Roman" pitchFamily="18" charset="0"/>
                <a:cs typeface="Times New Roman" pitchFamily="18" charset="0"/>
              </a:rPr>
            </a:br>
            <a:r>
              <a:rPr lang="en-US" dirty="0" smtClean="0">
                <a:solidFill>
                  <a:schemeClr val="bg1"/>
                </a:solidFill>
                <a:latin typeface="Times New Roman" pitchFamily="18" charset="0"/>
                <a:cs typeface="Times New Roman" pitchFamily="18" charset="0"/>
              </a:rPr>
              <a:t>1826 – 1910</a:t>
            </a:r>
            <a:endParaRPr lang="el-GR" dirty="0"/>
          </a:p>
        </p:txBody>
      </p:sp>
      <p:sp>
        <p:nvSpPr>
          <p:cNvPr id="7" name="Content Placeholder 6"/>
          <p:cNvSpPr>
            <a:spLocks noGrp="1"/>
          </p:cNvSpPr>
          <p:nvPr>
            <p:ph sz="half" idx="2"/>
          </p:nvPr>
        </p:nvSpPr>
        <p:spPr>
          <a:xfrm>
            <a:off x="4648200" y="1600200"/>
            <a:ext cx="4495800" cy="5257800"/>
          </a:xfrm>
        </p:spPr>
        <p:txBody>
          <a:bodyPr>
            <a:normAutofit fontScale="92500" lnSpcReduction="20000"/>
          </a:bodyPr>
          <a:lstStyle/>
          <a:p>
            <a:r>
              <a:rPr lang="el-GR" sz="3500" dirty="0" smtClean="0">
                <a:solidFill>
                  <a:schemeClr val="bg1"/>
                </a:solidFill>
                <a:latin typeface="Times New Roman" pitchFamily="18" charset="0"/>
                <a:cs typeface="Times New Roman" pitchFamily="18" charset="0"/>
              </a:rPr>
              <a:t>Συγκέντρωσε την εργασία του </a:t>
            </a:r>
            <a:r>
              <a:rPr lang="en-US" sz="3500" dirty="0" smtClean="0">
                <a:solidFill>
                  <a:schemeClr val="bg1"/>
                </a:solidFill>
                <a:latin typeface="Times New Roman" pitchFamily="18" charset="0"/>
                <a:cs typeface="Times New Roman" pitchFamily="18" charset="0"/>
              </a:rPr>
              <a:t>Avogadro</a:t>
            </a:r>
          </a:p>
          <a:p>
            <a:r>
              <a:rPr lang="en-US" sz="3500" dirty="0" smtClean="0">
                <a:solidFill>
                  <a:schemeClr val="bg1"/>
                </a:solidFill>
                <a:latin typeface="Times New Roman" pitchFamily="18" charset="0"/>
                <a:cs typeface="Times New Roman" pitchFamily="18" charset="0"/>
              </a:rPr>
              <a:t>“…The different quantities of the same element  contained in different molecules are all whole multiples of one and the same quantity, which always being entire, has the right to be called an atom</a:t>
            </a:r>
            <a:r>
              <a:rPr lang="el-GR" sz="3500" dirty="0" smtClean="0">
                <a:solidFill>
                  <a:schemeClr val="bg1"/>
                </a:solidFill>
                <a:latin typeface="Times New Roman" pitchFamily="18" charset="0"/>
                <a:cs typeface="Times New Roman" pitchFamily="18" charset="0"/>
              </a:rPr>
              <a:t> </a:t>
            </a:r>
            <a:r>
              <a:rPr lang="en-US" sz="3500" dirty="0" smtClean="0">
                <a:solidFill>
                  <a:schemeClr val="bg1"/>
                </a:solidFill>
                <a:latin typeface="Times New Roman" pitchFamily="18" charset="0"/>
                <a:cs typeface="Times New Roman" pitchFamily="18" charset="0"/>
              </a:rPr>
              <a:t>. . .”</a:t>
            </a:r>
          </a:p>
          <a:p>
            <a:endParaRPr lang="el-GR" sz="3200" dirty="0">
              <a:solidFill>
                <a:schemeClr val="bg1"/>
              </a:solidFill>
              <a:latin typeface="Times New Roman" pitchFamily="18" charset="0"/>
              <a:cs typeface="Times New Roman" pitchFamily="18" charset="0"/>
            </a:endParaRPr>
          </a:p>
        </p:txBody>
      </p:sp>
      <p:pic>
        <p:nvPicPr>
          <p:cNvPr id="1026" name="Picture 2" descr="K:\omilia gia periodic table\Cannizzaro\Cannizzaro_Stanislao.jpg"/>
          <p:cNvPicPr>
            <a:picLocks noGrp="1" noChangeAspect="1" noChangeArrowheads="1"/>
          </p:cNvPicPr>
          <p:nvPr>
            <p:ph sz="half" idx="1"/>
          </p:nvPr>
        </p:nvPicPr>
        <p:blipFill>
          <a:blip r:embed="rId2" cstate="print"/>
          <a:srcRect/>
          <a:stretch>
            <a:fillRect/>
          </a:stretch>
        </p:blipFill>
        <p:spPr bwMode="auto">
          <a:xfrm>
            <a:off x="827584" y="1758422"/>
            <a:ext cx="3240360" cy="4941357"/>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1228998"/>
          </a:xfrm>
        </p:spPr>
        <p:txBody>
          <a:bodyPr>
            <a:noAutofit/>
          </a:bodyPr>
          <a:lstStyle/>
          <a:p>
            <a:r>
              <a:rPr lang="en-US" sz="4000" dirty="0" err="1" smtClean="0">
                <a:solidFill>
                  <a:schemeClr val="bg1"/>
                </a:solidFill>
                <a:latin typeface="Times New Roman" pitchFamily="18" charset="0"/>
                <a:cs typeface="Times New Roman" pitchFamily="18" charset="0"/>
              </a:rPr>
              <a:t>Alexandre</a:t>
            </a:r>
            <a:r>
              <a:rPr lang="en-US" sz="4000" dirty="0" smtClean="0">
                <a:solidFill>
                  <a:schemeClr val="bg1"/>
                </a:solidFill>
                <a:latin typeface="Times New Roman" pitchFamily="18" charset="0"/>
                <a:cs typeface="Times New Roman" pitchFamily="18" charset="0"/>
              </a:rPr>
              <a:t>-Emile </a:t>
            </a:r>
            <a:r>
              <a:rPr lang="en-US" sz="4000" dirty="0" err="1" smtClean="0">
                <a:solidFill>
                  <a:schemeClr val="bg1"/>
                </a:solidFill>
                <a:latin typeface="Times New Roman" pitchFamily="18" charset="0"/>
                <a:cs typeface="Times New Roman" pitchFamily="18" charset="0"/>
              </a:rPr>
              <a:t>Béguyer</a:t>
            </a:r>
            <a:r>
              <a:rPr lang="en-US" sz="4000" dirty="0" smtClean="0">
                <a:solidFill>
                  <a:schemeClr val="bg1"/>
                </a:solidFill>
                <a:latin typeface="Times New Roman" pitchFamily="18" charset="0"/>
                <a:cs typeface="Times New Roman" pitchFamily="18" charset="0"/>
              </a:rPr>
              <a:t> de </a:t>
            </a:r>
            <a:r>
              <a:rPr lang="en-US" sz="4000" dirty="0" err="1" smtClean="0">
                <a:solidFill>
                  <a:schemeClr val="bg1"/>
                </a:solidFill>
                <a:latin typeface="Times New Roman" pitchFamily="18" charset="0"/>
                <a:cs typeface="Times New Roman" pitchFamily="18" charset="0"/>
              </a:rPr>
              <a:t>Chancourtois</a:t>
            </a:r>
            <a:r>
              <a:rPr lang="en-US" sz="4000" dirty="0" smtClean="0">
                <a:solidFill>
                  <a:schemeClr val="bg1"/>
                </a:solidFill>
                <a:latin typeface="Times New Roman" pitchFamily="18" charset="0"/>
                <a:cs typeface="Times New Roman" pitchFamily="18" charset="0"/>
              </a:rPr>
              <a:t/>
            </a:r>
            <a:br>
              <a:rPr lang="en-US" sz="4000" dirty="0" smtClean="0">
                <a:solidFill>
                  <a:schemeClr val="bg1"/>
                </a:solidFill>
                <a:latin typeface="Times New Roman" pitchFamily="18" charset="0"/>
                <a:cs typeface="Times New Roman" pitchFamily="18" charset="0"/>
              </a:rPr>
            </a:br>
            <a:r>
              <a:rPr lang="en-US" sz="4000" dirty="0" smtClean="0">
                <a:solidFill>
                  <a:schemeClr val="bg1"/>
                </a:solidFill>
                <a:latin typeface="Times New Roman" pitchFamily="18" charset="0"/>
                <a:cs typeface="Times New Roman" pitchFamily="18" charset="0"/>
              </a:rPr>
              <a:t>1820 –1886</a:t>
            </a:r>
            <a:endParaRPr lang="el-GR" sz="4000" dirty="0">
              <a:solidFill>
                <a:schemeClr val="bg1"/>
              </a:solidFill>
              <a:latin typeface="Times New Roman" pitchFamily="18" charset="0"/>
              <a:cs typeface="Times New Roman" pitchFamily="18" charset="0"/>
            </a:endParaRPr>
          </a:p>
        </p:txBody>
      </p:sp>
      <p:sp>
        <p:nvSpPr>
          <p:cNvPr id="4" name="Content Placeholder 3"/>
          <p:cNvSpPr>
            <a:spLocks noGrp="1"/>
          </p:cNvSpPr>
          <p:nvPr>
            <p:ph sz="half" idx="2"/>
          </p:nvPr>
        </p:nvSpPr>
        <p:spPr>
          <a:xfrm>
            <a:off x="3779912" y="1600200"/>
            <a:ext cx="5184576" cy="4525963"/>
          </a:xfrm>
        </p:spPr>
        <p:txBody>
          <a:bodyPr>
            <a:normAutofit lnSpcReduction="10000"/>
          </a:bodyPr>
          <a:lstStyle/>
          <a:p>
            <a:r>
              <a:rPr lang="el-GR" sz="3200" dirty="0" smtClean="0">
                <a:solidFill>
                  <a:schemeClr val="bg1"/>
                </a:solidFill>
                <a:latin typeface="Times New Roman" pitchFamily="18" charset="0"/>
                <a:cs typeface="Times New Roman" pitchFamily="18" charset="0"/>
              </a:rPr>
              <a:t>1862: οι ιδιότητες των στοιχείων είναι περιοδική συνάρτηση του </a:t>
            </a:r>
            <a:r>
              <a:rPr lang="en-US" sz="3200" dirty="0" err="1" smtClean="0">
                <a:solidFill>
                  <a:schemeClr val="bg1"/>
                </a:solidFill>
                <a:latin typeface="Times New Roman" pitchFamily="18" charset="0"/>
                <a:cs typeface="Times New Roman" pitchFamily="18" charset="0"/>
              </a:rPr>
              <a:t>a.w</a:t>
            </a:r>
            <a:r>
              <a:rPr lang="en-US" sz="3200" dirty="0" smtClean="0">
                <a:solidFill>
                  <a:schemeClr val="bg1"/>
                </a:solidFill>
                <a:latin typeface="Times New Roman" pitchFamily="18" charset="0"/>
                <a:cs typeface="Times New Roman" pitchFamily="18" charset="0"/>
              </a:rPr>
              <a:t>. </a:t>
            </a:r>
            <a:endParaRPr lang="el-GR" sz="3200" dirty="0" smtClean="0">
              <a:solidFill>
                <a:schemeClr val="bg1"/>
              </a:solidFill>
              <a:latin typeface="Times New Roman" pitchFamily="18" charset="0"/>
              <a:cs typeface="Times New Roman" pitchFamily="18" charset="0"/>
            </a:endParaRPr>
          </a:p>
          <a:p>
            <a:r>
              <a:rPr lang="el-GR" sz="3200" dirty="0" smtClean="0">
                <a:solidFill>
                  <a:schemeClr val="bg1"/>
                </a:solidFill>
                <a:latin typeface="Times New Roman" pitchFamily="18" charset="0"/>
                <a:cs typeface="Times New Roman" pitchFamily="18" charset="0"/>
              </a:rPr>
              <a:t>Μικρή αναγνώριση</a:t>
            </a:r>
          </a:p>
          <a:p>
            <a:r>
              <a:rPr lang="el-GR" sz="3200" dirty="0" smtClean="0">
                <a:solidFill>
                  <a:schemeClr val="bg1"/>
                </a:solidFill>
                <a:latin typeface="Times New Roman" pitchFamily="18" charset="0"/>
                <a:cs typeface="Times New Roman" pitchFamily="18" charset="0"/>
              </a:rPr>
              <a:t>Πρώτη σχηματική κατάταξη, </a:t>
            </a:r>
            <a:r>
              <a:rPr lang="en-US" sz="3200" dirty="0" smtClean="0">
                <a:solidFill>
                  <a:schemeClr val="bg1"/>
                </a:solidFill>
                <a:latin typeface="Times New Roman" pitchFamily="18" charset="0"/>
                <a:cs typeface="Times New Roman" pitchFamily="18" charset="0"/>
              </a:rPr>
              <a:t>“Vis </a:t>
            </a:r>
            <a:r>
              <a:rPr lang="en-US" sz="3200" dirty="0" err="1" smtClean="0">
                <a:solidFill>
                  <a:schemeClr val="bg1"/>
                </a:solidFill>
                <a:latin typeface="Times New Roman" pitchFamily="18" charset="0"/>
                <a:cs typeface="Times New Roman" pitchFamily="18" charset="0"/>
              </a:rPr>
              <a:t>Tellurique</a:t>
            </a:r>
            <a:r>
              <a:rPr lang="en-US" sz="3200" dirty="0" smtClean="0">
                <a:solidFill>
                  <a:schemeClr val="bg1"/>
                </a:solidFill>
                <a:latin typeface="Times New Roman" pitchFamily="18" charset="0"/>
                <a:cs typeface="Times New Roman" pitchFamily="18" charset="0"/>
              </a:rPr>
              <a:t>”</a:t>
            </a:r>
          </a:p>
          <a:p>
            <a:r>
              <a:rPr lang="el-GR" sz="3200" dirty="0" smtClean="0">
                <a:solidFill>
                  <a:schemeClr val="bg1"/>
                </a:solidFill>
                <a:latin typeface="Times New Roman" pitchFamily="18" charset="0"/>
                <a:cs typeface="Times New Roman" pitchFamily="18" charset="0"/>
              </a:rPr>
              <a:t>Δεν έλαβε </a:t>
            </a:r>
            <a:r>
              <a:rPr lang="el-GR" sz="3200" dirty="0" err="1" smtClean="0">
                <a:solidFill>
                  <a:schemeClr val="bg1"/>
                </a:solidFill>
                <a:latin typeface="Times New Roman" pitchFamily="18" charset="0"/>
                <a:cs typeface="Times New Roman" pitchFamily="18" charset="0"/>
              </a:rPr>
              <a:t>υπόψιν</a:t>
            </a:r>
            <a:r>
              <a:rPr lang="el-GR" sz="3200" dirty="0" smtClean="0">
                <a:solidFill>
                  <a:schemeClr val="bg1"/>
                </a:solidFill>
                <a:latin typeface="Times New Roman" pitchFamily="18" charset="0"/>
                <a:cs typeface="Times New Roman" pitchFamily="18" charset="0"/>
              </a:rPr>
              <a:t> χημικές ομοιότητες</a:t>
            </a:r>
          </a:p>
          <a:p>
            <a:r>
              <a:rPr lang="el-GR" sz="3200" dirty="0" smtClean="0">
                <a:solidFill>
                  <a:schemeClr val="bg1"/>
                </a:solidFill>
                <a:latin typeface="Times New Roman" pitchFamily="18" charset="0"/>
                <a:cs typeface="Times New Roman" pitchFamily="18" charset="0"/>
              </a:rPr>
              <a:t>Συμπεριέλαβε ρίζες</a:t>
            </a:r>
            <a:endParaRPr lang="el-GR" sz="3200" dirty="0">
              <a:solidFill>
                <a:schemeClr val="bg1"/>
              </a:solidFill>
              <a:latin typeface="Times New Roman" pitchFamily="18" charset="0"/>
              <a:cs typeface="Times New Roman" pitchFamily="18" charset="0"/>
            </a:endParaRPr>
          </a:p>
        </p:txBody>
      </p:sp>
      <p:pic>
        <p:nvPicPr>
          <p:cNvPr id="1026" name="Picture 2" descr="K:\omilia gia periodic table\Chancourtois\Alexandre-Emile_Béguyer_de_Chancourtois.jpg"/>
          <p:cNvPicPr>
            <a:picLocks noGrp="1" noChangeAspect="1" noChangeArrowheads="1"/>
          </p:cNvPicPr>
          <p:nvPr>
            <p:ph sz="half" idx="1"/>
          </p:nvPr>
        </p:nvPicPr>
        <p:blipFill>
          <a:blip r:embed="rId2" cstate="print"/>
          <a:srcRect/>
          <a:stretch>
            <a:fillRect/>
          </a:stretch>
        </p:blipFill>
        <p:spPr bwMode="auto">
          <a:xfrm>
            <a:off x="1403648" y="2348880"/>
            <a:ext cx="2045682" cy="288032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98051" y="72008"/>
            <a:ext cx="2601741" cy="6669360"/>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2843808" y="260648"/>
            <a:ext cx="6048672" cy="1618781"/>
          </a:xfrm>
          <a:prstGeom prst="rect">
            <a:avLst/>
          </a:prstGeom>
          <a:noFill/>
          <a:ln w="9525">
            <a:noFill/>
            <a:miter lim="800000"/>
            <a:headEnd/>
            <a:tailEnd/>
          </a:ln>
        </p:spPr>
      </p:pic>
      <p:cxnSp>
        <p:nvCxnSpPr>
          <p:cNvPr id="12" name="Straight Arrow Connector 11"/>
          <p:cNvCxnSpPr/>
          <p:nvPr/>
        </p:nvCxnSpPr>
        <p:spPr>
          <a:xfrm>
            <a:off x="1763688" y="548680"/>
            <a:ext cx="1728192" cy="144016"/>
          </a:xfrm>
          <a:prstGeom prst="straightConnector1">
            <a:avLst/>
          </a:prstGeom>
          <a:ln w="76200">
            <a:solidFill>
              <a:srgbClr val="FF0000"/>
            </a:solidFill>
            <a:tailEnd type="arrow"/>
          </a:ln>
          <a:effectLst/>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771800" y="5517232"/>
            <a:ext cx="6246440" cy="1077218"/>
          </a:xfrm>
          <a:prstGeom prst="rect">
            <a:avLst/>
          </a:prstGeom>
        </p:spPr>
        <p:txBody>
          <a:bodyPr wrap="square">
            <a:spAutoFit/>
          </a:bodyPr>
          <a:lstStyle/>
          <a:p>
            <a:r>
              <a:rPr lang="en-US" sz="1600" dirty="0" smtClean="0">
                <a:solidFill>
                  <a:schemeClr val="bg1"/>
                </a:solidFill>
                <a:latin typeface="Times New Roman" pitchFamily="18" charset="0"/>
                <a:cs typeface="Times New Roman" pitchFamily="18" charset="0"/>
              </a:rPr>
              <a:t>A.E. </a:t>
            </a:r>
            <a:r>
              <a:rPr lang="en-US" sz="1600" dirty="0" err="1" smtClean="0">
                <a:solidFill>
                  <a:schemeClr val="bg1"/>
                </a:solidFill>
                <a:latin typeface="Times New Roman" pitchFamily="18" charset="0"/>
                <a:cs typeface="Times New Roman" pitchFamily="18" charset="0"/>
              </a:rPr>
              <a:t>Béguyer</a:t>
            </a:r>
            <a:r>
              <a:rPr lang="en-US" sz="1600" dirty="0" smtClean="0">
                <a:solidFill>
                  <a:schemeClr val="bg1"/>
                </a:solidFill>
                <a:latin typeface="Times New Roman" pitchFamily="18" charset="0"/>
                <a:cs typeface="Times New Roman" pitchFamily="18" charset="0"/>
              </a:rPr>
              <a:t> De </a:t>
            </a:r>
            <a:r>
              <a:rPr lang="en-US" sz="1600" dirty="0" err="1" smtClean="0">
                <a:solidFill>
                  <a:schemeClr val="bg1"/>
                </a:solidFill>
                <a:latin typeface="Times New Roman" pitchFamily="18" charset="0"/>
                <a:cs typeface="Times New Roman" pitchFamily="18" charset="0"/>
              </a:rPr>
              <a:t>Chancourtois</a:t>
            </a:r>
            <a:r>
              <a:rPr lang="en-US" sz="1600" dirty="0" smtClean="0">
                <a:solidFill>
                  <a:schemeClr val="bg1"/>
                </a:solidFill>
                <a:latin typeface="Times New Roman" pitchFamily="18" charset="0"/>
                <a:cs typeface="Times New Roman" pitchFamily="18" charset="0"/>
              </a:rPr>
              <a:t>,</a:t>
            </a:r>
            <a:r>
              <a:rPr lang="el-GR" sz="1600" dirty="0" smtClean="0">
                <a:solidFill>
                  <a:schemeClr val="bg1"/>
                </a:solidFill>
                <a:latin typeface="Times New Roman" pitchFamily="18" charset="0"/>
                <a:cs typeface="Times New Roman" pitchFamily="18" charset="0"/>
              </a:rPr>
              <a:t> </a:t>
            </a:r>
            <a:endParaRPr lang="en-US" sz="1600" dirty="0" smtClean="0">
              <a:solidFill>
                <a:schemeClr val="bg1"/>
              </a:solidFill>
              <a:latin typeface="Times New Roman" pitchFamily="18" charset="0"/>
              <a:cs typeface="Times New Roman" pitchFamily="18" charset="0"/>
            </a:endParaRPr>
          </a:p>
          <a:p>
            <a:r>
              <a:rPr lang="en-US" sz="1600" dirty="0" smtClean="0">
                <a:solidFill>
                  <a:schemeClr val="bg1"/>
                </a:solidFill>
                <a:latin typeface="Times New Roman" pitchFamily="18" charset="0"/>
                <a:cs typeface="Times New Roman" pitchFamily="18" charset="0"/>
              </a:rPr>
              <a:t>Vis </a:t>
            </a:r>
            <a:r>
              <a:rPr lang="en-US" sz="1600" dirty="0" err="1" smtClean="0">
                <a:solidFill>
                  <a:schemeClr val="bg1"/>
                </a:solidFill>
                <a:latin typeface="Times New Roman" pitchFamily="18" charset="0"/>
                <a:cs typeface="Times New Roman" pitchFamily="18" charset="0"/>
              </a:rPr>
              <a:t>Tellurique</a:t>
            </a:r>
            <a:r>
              <a:rPr lang="en-US" sz="1600" dirty="0" smtClean="0">
                <a:solidFill>
                  <a:schemeClr val="bg1"/>
                </a:solidFill>
                <a:latin typeface="Times New Roman" pitchFamily="18" charset="0"/>
                <a:cs typeface="Times New Roman" pitchFamily="18" charset="0"/>
              </a:rPr>
              <a:t>:</a:t>
            </a:r>
            <a:r>
              <a:rPr lang="el-GR" sz="1600" dirty="0" smtClean="0">
                <a:solidFill>
                  <a:schemeClr val="bg1"/>
                </a:solidFill>
                <a:latin typeface="Times New Roman" pitchFamily="18" charset="0"/>
                <a:cs typeface="Times New Roman" pitchFamily="18" charset="0"/>
              </a:rPr>
              <a:t> </a:t>
            </a:r>
            <a:r>
              <a:rPr lang="en-US" sz="1600" dirty="0" err="1" smtClean="0">
                <a:solidFill>
                  <a:schemeClr val="bg1"/>
                </a:solidFill>
                <a:latin typeface="Times New Roman" pitchFamily="18" charset="0"/>
                <a:cs typeface="Times New Roman" pitchFamily="18" charset="0"/>
              </a:rPr>
              <a:t>Classement</a:t>
            </a:r>
            <a:r>
              <a:rPr lang="en-US" sz="1600" dirty="0" smtClean="0">
                <a:solidFill>
                  <a:schemeClr val="bg1"/>
                </a:solidFill>
                <a:latin typeface="Times New Roman" pitchFamily="18" charset="0"/>
                <a:cs typeface="Times New Roman" pitchFamily="18" charset="0"/>
              </a:rPr>
              <a:t> </a:t>
            </a:r>
            <a:r>
              <a:rPr lang="en-US" sz="1600" dirty="0" err="1" smtClean="0">
                <a:solidFill>
                  <a:schemeClr val="bg1"/>
                </a:solidFill>
                <a:latin typeface="Times New Roman" pitchFamily="18" charset="0"/>
                <a:cs typeface="Times New Roman" pitchFamily="18" charset="0"/>
              </a:rPr>
              <a:t>naturel</a:t>
            </a:r>
            <a:r>
              <a:rPr lang="en-US" sz="1600" dirty="0" smtClean="0">
                <a:solidFill>
                  <a:schemeClr val="bg1"/>
                </a:solidFill>
                <a:latin typeface="Times New Roman" pitchFamily="18" charset="0"/>
                <a:cs typeface="Times New Roman" pitchFamily="18" charset="0"/>
              </a:rPr>
              <a:t> des</a:t>
            </a:r>
            <a:r>
              <a:rPr lang="el-GR" sz="1600" dirty="0" smtClean="0">
                <a:solidFill>
                  <a:schemeClr val="bg1"/>
                </a:solidFill>
                <a:latin typeface="Times New Roman" pitchFamily="18" charset="0"/>
                <a:cs typeface="Times New Roman" pitchFamily="18" charset="0"/>
              </a:rPr>
              <a:t> </a:t>
            </a:r>
            <a:r>
              <a:rPr lang="en-US" sz="1600" dirty="0" smtClean="0">
                <a:solidFill>
                  <a:schemeClr val="bg1"/>
                </a:solidFill>
                <a:latin typeface="Times New Roman" pitchFamily="18" charset="0"/>
                <a:cs typeface="Times New Roman" pitchFamily="18" charset="0"/>
              </a:rPr>
              <a:t>corps simples </a:t>
            </a:r>
            <a:r>
              <a:rPr lang="en-US" sz="1600" dirty="0" err="1" smtClean="0">
                <a:solidFill>
                  <a:schemeClr val="bg1"/>
                </a:solidFill>
                <a:latin typeface="Times New Roman" pitchFamily="18" charset="0"/>
                <a:cs typeface="Times New Roman" pitchFamily="18" charset="0"/>
              </a:rPr>
              <a:t>ou</a:t>
            </a:r>
            <a:r>
              <a:rPr lang="en-US" sz="1600" dirty="0" smtClean="0">
                <a:solidFill>
                  <a:schemeClr val="bg1"/>
                </a:solidFill>
                <a:latin typeface="Times New Roman" pitchFamily="18" charset="0"/>
                <a:cs typeface="Times New Roman" pitchFamily="18" charset="0"/>
              </a:rPr>
              <a:t> </a:t>
            </a:r>
            <a:r>
              <a:rPr lang="en-US" sz="1600" dirty="0" err="1" smtClean="0">
                <a:solidFill>
                  <a:schemeClr val="bg1"/>
                </a:solidFill>
                <a:latin typeface="Times New Roman" pitchFamily="18" charset="0"/>
                <a:cs typeface="Times New Roman" pitchFamily="18" charset="0"/>
              </a:rPr>
              <a:t>radicaux</a:t>
            </a:r>
            <a:r>
              <a:rPr lang="en-US" sz="1600" dirty="0" smtClean="0">
                <a:solidFill>
                  <a:schemeClr val="bg1"/>
                </a:solidFill>
                <a:latin typeface="Times New Roman" pitchFamily="18" charset="0"/>
                <a:cs typeface="Times New Roman" pitchFamily="18" charset="0"/>
              </a:rPr>
              <a:t>,</a:t>
            </a:r>
            <a:r>
              <a:rPr lang="el-GR" sz="1600" dirty="0" smtClean="0">
                <a:solidFill>
                  <a:schemeClr val="bg1"/>
                </a:solidFill>
                <a:latin typeface="Times New Roman" pitchFamily="18" charset="0"/>
                <a:cs typeface="Times New Roman" pitchFamily="18" charset="0"/>
              </a:rPr>
              <a:t> </a:t>
            </a:r>
            <a:r>
              <a:rPr lang="en-US" sz="1600" dirty="0" err="1" smtClean="0">
                <a:solidFill>
                  <a:schemeClr val="bg1"/>
                </a:solidFill>
                <a:latin typeface="Times New Roman" pitchFamily="18" charset="0"/>
                <a:cs typeface="Times New Roman" pitchFamily="18" charset="0"/>
              </a:rPr>
              <a:t>obtenu</a:t>
            </a:r>
            <a:r>
              <a:rPr lang="en-US" sz="1600" dirty="0" smtClean="0">
                <a:solidFill>
                  <a:schemeClr val="bg1"/>
                </a:solidFill>
                <a:latin typeface="Times New Roman" pitchFamily="18" charset="0"/>
                <a:cs typeface="Times New Roman" pitchFamily="18" charset="0"/>
              </a:rPr>
              <a:t> au </a:t>
            </a:r>
            <a:r>
              <a:rPr lang="en-US" sz="1600" dirty="0" err="1" smtClean="0">
                <a:solidFill>
                  <a:schemeClr val="bg1"/>
                </a:solidFill>
                <a:latin typeface="Times New Roman" pitchFamily="18" charset="0"/>
                <a:cs typeface="Times New Roman" pitchFamily="18" charset="0"/>
              </a:rPr>
              <a:t>moyen</a:t>
            </a:r>
            <a:r>
              <a:rPr lang="en-US" sz="1600" dirty="0" smtClean="0">
                <a:solidFill>
                  <a:schemeClr val="bg1"/>
                </a:solidFill>
                <a:latin typeface="Times New Roman" pitchFamily="18" charset="0"/>
                <a:cs typeface="Times New Roman" pitchFamily="18" charset="0"/>
              </a:rPr>
              <a:t> d’un</a:t>
            </a:r>
            <a:r>
              <a:rPr lang="el-GR" sz="1600" dirty="0" smtClean="0">
                <a:solidFill>
                  <a:schemeClr val="bg1"/>
                </a:solidFill>
                <a:latin typeface="Times New Roman" pitchFamily="18" charset="0"/>
                <a:cs typeface="Times New Roman" pitchFamily="18" charset="0"/>
              </a:rPr>
              <a:t> </a:t>
            </a:r>
            <a:r>
              <a:rPr lang="en-US" sz="1600" dirty="0" err="1" smtClean="0">
                <a:solidFill>
                  <a:schemeClr val="bg1"/>
                </a:solidFill>
                <a:latin typeface="Times New Roman" pitchFamily="18" charset="0"/>
                <a:cs typeface="Times New Roman" pitchFamily="18" charset="0"/>
              </a:rPr>
              <a:t>système</a:t>
            </a:r>
            <a:r>
              <a:rPr lang="en-US" sz="1600" dirty="0" smtClean="0">
                <a:solidFill>
                  <a:schemeClr val="bg1"/>
                </a:solidFill>
                <a:latin typeface="Times New Roman" pitchFamily="18" charset="0"/>
                <a:cs typeface="Times New Roman" pitchFamily="18" charset="0"/>
              </a:rPr>
              <a:t> de classification</a:t>
            </a:r>
            <a:r>
              <a:rPr lang="el-GR" sz="1600" dirty="0" smtClean="0">
                <a:solidFill>
                  <a:schemeClr val="bg1"/>
                </a:solidFill>
                <a:latin typeface="Times New Roman" pitchFamily="18" charset="0"/>
                <a:cs typeface="Times New Roman" pitchFamily="18" charset="0"/>
              </a:rPr>
              <a:t> </a:t>
            </a:r>
            <a:r>
              <a:rPr lang="en-US" sz="1600" dirty="0" err="1" smtClean="0">
                <a:solidFill>
                  <a:schemeClr val="bg1"/>
                </a:solidFill>
                <a:latin typeface="Times New Roman" pitchFamily="18" charset="0"/>
                <a:cs typeface="Times New Roman" pitchFamily="18" charset="0"/>
              </a:rPr>
              <a:t>hélicoïdale</a:t>
            </a:r>
            <a:r>
              <a:rPr lang="en-US" sz="1600" dirty="0" smtClean="0">
                <a:solidFill>
                  <a:schemeClr val="bg1"/>
                </a:solidFill>
                <a:latin typeface="Times New Roman" pitchFamily="18" charset="0"/>
                <a:cs typeface="Times New Roman" pitchFamily="18" charset="0"/>
              </a:rPr>
              <a:t> et </a:t>
            </a:r>
            <a:r>
              <a:rPr lang="en-US" sz="1600" dirty="0" err="1" smtClean="0">
                <a:solidFill>
                  <a:schemeClr val="bg1"/>
                </a:solidFill>
                <a:latin typeface="Times New Roman" pitchFamily="18" charset="0"/>
                <a:cs typeface="Times New Roman" pitchFamily="18" charset="0"/>
              </a:rPr>
              <a:t>numérique</a:t>
            </a:r>
            <a:r>
              <a:rPr lang="en-US" sz="1600" dirty="0" smtClean="0">
                <a:solidFill>
                  <a:schemeClr val="bg1"/>
                </a:solidFill>
                <a:latin typeface="Times New Roman" pitchFamily="18" charset="0"/>
                <a:cs typeface="Times New Roman" pitchFamily="18" charset="0"/>
              </a:rPr>
              <a:t>,</a:t>
            </a:r>
          </a:p>
          <a:p>
            <a:r>
              <a:rPr lang="en-US" sz="1600" i="1" dirty="0" err="1" smtClean="0">
                <a:solidFill>
                  <a:schemeClr val="bg1"/>
                </a:solidFill>
                <a:latin typeface="Times New Roman" pitchFamily="18" charset="0"/>
                <a:cs typeface="Times New Roman" pitchFamily="18" charset="0"/>
              </a:rPr>
              <a:t>Comptes</a:t>
            </a:r>
            <a:r>
              <a:rPr lang="en-US" sz="1600" i="1" dirty="0" smtClean="0">
                <a:solidFill>
                  <a:schemeClr val="bg1"/>
                </a:solidFill>
                <a:latin typeface="Times New Roman" pitchFamily="18" charset="0"/>
                <a:cs typeface="Times New Roman" pitchFamily="18" charset="0"/>
              </a:rPr>
              <a:t> </a:t>
            </a:r>
            <a:r>
              <a:rPr lang="en-US" sz="1600" i="1" dirty="0" err="1" smtClean="0">
                <a:solidFill>
                  <a:schemeClr val="bg1"/>
                </a:solidFill>
                <a:latin typeface="Times New Roman" pitchFamily="18" charset="0"/>
                <a:cs typeface="Times New Roman" pitchFamily="18" charset="0"/>
              </a:rPr>
              <a:t>Rendus</a:t>
            </a:r>
            <a:r>
              <a:rPr lang="en-US" sz="1600" i="1" dirty="0" smtClean="0">
                <a:solidFill>
                  <a:schemeClr val="bg1"/>
                </a:solidFill>
                <a:latin typeface="Times New Roman" pitchFamily="18" charset="0"/>
                <a:cs typeface="Times New Roman" pitchFamily="18" charset="0"/>
              </a:rPr>
              <a:t> de </a:t>
            </a:r>
            <a:r>
              <a:rPr lang="en-US" sz="1600" i="1" dirty="0" err="1" smtClean="0">
                <a:solidFill>
                  <a:schemeClr val="bg1"/>
                </a:solidFill>
                <a:latin typeface="Times New Roman" pitchFamily="18" charset="0"/>
                <a:cs typeface="Times New Roman" pitchFamily="18" charset="0"/>
              </a:rPr>
              <a:t>L’Academie</a:t>
            </a:r>
            <a:r>
              <a:rPr lang="en-US" sz="1600" i="1" dirty="0" smtClean="0">
                <a:solidFill>
                  <a:schemeClr val="bg1"/>
                </a:solidFill>
                <a:latin typeface="Times New Roman" pitchFamily="18" charset="0"/>
                <a:cs typeface="Times New Roman" pitchFamily="18" charset="0"/>
              </a:rPr>
              <a:t>, 54, 757–761, </a:t>
            </a:r>
            <a:r>
              <a:rPr lang="el-GR" sz="1600" dirty="0" smtClean="0">
                <a:solidFill>
                  <a:schemeClr val="bg1"/>
                </a:solidFill>
                <a:latin typeface="Times New Roman" pitchFamily="18" charset="0"/>
                <a:cs typeface="Times New Roman" pitchFamily="18" charset="0"/>
              </a:rPr>
              <a:t>840–843, 967–971, 1862.</a:t>
            </a:r>
            <a:endParaRPr lang="el-GR" sz="1600" dirty="0">
              <a:solidFill>
                <a:schemeClr val="bg1"/>
              </a:solidFill>
              <a:latin typeface="Times New Roman" pitchFamily="18" charset="0"/>
              <a:cs typeface="Times New Roman" pitchFamily="18" charset="0"/>
            </a:endParaRPr>
          </a:p>
        </p:txBody>
      </p:sp>
      <p:sp>
        <p:nvSpPr>
          <p:cNvPr id="14" name="TextBox 13"/>
          <p:cNvSpPr txBox="1"/>
          <p:nvPr/>
        </p:nvSpPr>
        <p:spPr>
          <a:xfrm>
            <a:off x="3119935" y="2276872"/>
            <a:ext cx="6061275" cy="1569660"/>
          </a:xfrm>
          <a:prstGeom prst="rect">
            <a:avLst/>
          </a:prstGeom>
          <a:noFill/>
        </p:spPr>
        <p:txBody>
          <a:bodyPr wrap="none" rtlCol="0">
            <a:spAutoFit/>
          </a:bodyPr>
          <a:lstStyle/>
          <a:p>
            <a:r>
              <a:rPr lang="el-GR" sz="3200" dirty="0" smtClean="0">
                <a:solidFill>
                  <a:schemeClr val="bg1"/>
                </a:solidFill>
                <a:latin typeface="Times New Roman" pitchFamily="18" charset="0"/>
                <a:cs typeface="Times New Roman" pitchFamily="18" charset="0"/>
              </a:rPr>
              <a:t>Δίνοντας </a:t>
            </a:r>
            <a:r>
              <a:rPr lang="en-US" sz="3200" dirty="0" smtClean="0">
                <a:solidFill>
                  <a:schemeClr val="bg1"/>
                </a:solidFill>
                <a:latin typeface="Times New Roman" pitchFamily="18" charset="0"/>
                <a:cs typeface="Times New Roman" pitchFamily="18" charset="0"/>
              </a:rPr>
              <a:t>Faraday Lecture </a:t>
            </a:r>
            <a:r>
              <a:rPr lang="el-GR" sz="3200" dirty="0" smtClean="0">
                <a:solidFill>
                  <a:schemeClr val="bg1"/>
                </a:solidFill>
                <a:latin typeface="Times New Roman" pitchFamily="18" charset="0"/>
                <a:cs typeface="Times New Roman" pitchFamily="18" charset="0"/>
              </a:rPr>
              <a:t>το 1889, </a:t>
            </a:r>
          </a:p>
          <a:p>
            <a:r>
              <a:rPr lang="el-GR" sz="3200" dirty="0" smtClean="0">
                <a:solidFill>
                  <a:schemeClr val="bg1"/>
                </a:solidFill>
                <a:latin typeface="Times New Roman" pitchFamily="18" charset="0"/>
                <a:cs typeface="Times New Roman" pitchFamily="18" charset="0"/>
              </a:rPr>
              <a:t>ο </a:t>
            </a:r>
            <a:r>
              <a:rPr lang="en-US" sz="3200" dirty="0" smtClean="0">
                <a:solidFill>
                  <a:schemeClr val="bg1"/>
                </a:solidFill>
                <a:latin typeface="Times New Roman" pitchFamily="18" charset="0"/>
                <a:cs typeface="Times New Roman" pitchFamily="18" charset="0"/>
              </a:rPr>
              <a:t>Mendeleev </a:t>
            </a:r>
            <a:r>
              <a:rPr lang="el-GR" sz="3200" dirty="0" smtClean="0">
                <a:solidFill>
                  <a:schemeClr val="bg1"/>
                </a:solidFill>
                <a:latin typeface="Times New Roman" pitchFamily="18" charset="0"/>
                <a:cs typeface="Times New Roman" pitchFamily="18" charset="0"/>
              </a:rPr>
              <a:t>σχολίασε αρνητικά</a:t>
            </a:r>
          </a:p>
          <a:p>
            <a:r>
              <a:rPr lang="el-GR" sz="3200" dirty="0" smtClean="0">
                <a:solidFill>
                  <a:schemeClr val="bg1"/>
                </a:solidFill>
                <a:latin typeface="Times New Roman" pitchFamily="18" charset="0"/>
                <a:cs typeface="Times New Roman" pitchFamily="18" charset="0"/>
              </a:rPr>
              <a:t>αυτό το περιοδικό σύστημα.</a:t>
            </a:r>
            <a:endParaRPr lang="el-GR" sz="32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solidFill>
                  <a:schemeClr val="bg1"/>
                </a:solidFill>
                <a:latin typeface="Times New Roman" pitchFamily="18" charset="0"/>
                <a:cs typeface="Times New Roman" pitchFamily="18" charset="0"/>
              </a:rPr>
              <a:t>John Alexander Reina Newlands</a:t>
            </a:r>
            <a:br>
              <a:rPr lang="en-US" sz="4900" dirty="0" smtClean="0">
                <a:solidFill>
                  <a:schemeClr val="bg1"/>
                </a:solidFill>
                <a:latin typeface="Times New Roman" pitchFamily="18" charset="0"/>
                <a:cs typeface="Times New Roman" pitchFamily="18" charset="0"/>
              </a:rPr>
            </a:br>
            <a:r>
              <a:rPr lang="en-US" dirty="0" smtClean="0"/>
              <a:t> </a:t>
            </a:r>
            <a:r>
              <a:rPr lang="en-US" sz="4900" dirty="0" smtClean="0">
                <a:solidFill>
                  <a:schemeClr val="bg1"/>
                </a:solidFill>
                <a:latin typeface="Times New Roman" pitchFamily="18" charset="0"/>
                <a:cs typeface="Times New Roman" pitchFamily="18" charset="0"/>
              </a:rPr>
              <a:t>1837</a:t>
            </a:r>
            <a:r>
              <a:rPr lang="el-GR" sz="4900" dirty="0" smtClean="0">
                <a:solidFill>
                  <a:schemeClr val="bg1"/>
                </a:solidFill>
                <a:latin typeface="Times New Roman" pitchFamily="18" charset="0"/>
                <a:cs typeface="Times New Roman" pitchFamily="18" charset="0"/>
              </a:rPr>
              <a:t> –</a:t>
            </a:r>
            <a:r>
              <a:rPr lang="en-US" sz="4900" dirty="0" smtClean="0">
                <a:solidFill>
                  <a:schemeClr val="bg1"/>
                </a:solidFill>
                <a:latin typeface="Times New Roman" pitchFamily="18" charset="0"/>
                <a:cs typeface="Times New Roman" pitchFamily="18" charset="0"/>
              </a:rPr>
              <a:t> 1898</a:t>
            </a:r>
            <a:endParaRPr lang="el-GR" dirty="0">
              <a:solidFill>
                <a:schemeClr val="bg1"/>
              </a:solidFill>
              <a:latin typeface="Times New Roman" pitchFamily="18" charset="0"/>
              <a:cs typeface="Times New Roman" pitchFamily="18" charset="0"/>
            </a:endParaRPr>
          </a:p>
        </p:txBody>
      </p:sp>
      <p:sp>
        <p:nvSpPr>
          <p:cNvPr id="5" name="Content Placeholder 4"/>
          <p:cNvSpPr>
            <a:spLocks noGrp="1"/>
          </p:cNvSpPr>
          <p:nvPr>
            <p:ph sz="half" idx="2"/>
          </p:nvPr>
        </p:nvSpPr>
        <p:spPr>
          <a:xfrm>
            <a:off x="4648200" y="1690030"/>
            <a:ext cx="4388296" cy="4525963"/>
          </a:xfrm>
        </p:spPr>
        <p:txBody>
          <a:bodyPr>
            <a:normAutofit/>
          </a:bodyPr>
          <a:lstStyle/>
          <a:p>
            <a:r>
              <a:rPr lang="el-GR" sz="3200" dirty="0" smtClean="0">
                <a:solidFill>
                  <a:schemeClr val="bg1"/>
                </a:solidFill>
                <a:latin typeface="Times New Roman" pitchFamily="18" charset="0"/>
                <a:cs typeface="Times New Roman" pitchFamily="18" charset="0"/>
              </a:rPr>
              <a:t>Δεν συμμετείχε στην </a:t>
            </a:r>
            <a:r>
              <a:rPr lang="en-US" sz="3200" dirty="0" smtClean="0">
                <a:solidFill>
                  <a:schemeClr val="bg1"/>
                </a:solidFill>
                <a:latin typeface="Times New Roman" pitchFamily="18" charset="0"/>
                <a:cs typeface="Times New Roman" pitchFamily="18" charset="0"/>
              </a:rPr>
              <a:t>Karlsruhe</a:t>
            </a:r>
          </a:p>
          <a:p>
            <a:r>
              <a:rPr lang="el-GR" sz="3200" dirty="0" smtClean="0">
                <a:solidFill>
                  <a:schemeClr val="bg1"/>
                </a:solidFill>
                <a:latin typeface="Times New Roman" pitchFamily="18" charset="0"/>
                <a:cs typeface="Times New Roman" pitchFamily="18" charset="0"/>
              </a:rPr>
              <a:t>1863: πρόβλεψη αλκαλίου με </a:t>
            </a:r>
            <a:r>
              <a:rPr lang="en-US" sz="3200" dirty="0" err="1" smtClean="0">
                <a:solidFill>
                  <a:schemeClr val="bg1"/>
                </a:solidFill>
                <a:latin typeface="Times New Roman" pitchFamily="18" charset="0"/>
                <a:cs typeface="Times New Roman" pitchFamily="18" charset="0"/>
              </a:rPr>
              <a:t>a.w</a:t>
            </a:r>
            <a:r>
              <a:rPr lang="en-US" sz="3200" dirty="0" smtClean="0">
                <a:solidFill>
                  <a:schemeClr val="bg1"/>
                </a:solidFill>
                <a:latin typeface="Times New Roman" pitchFamily="18" charset="0"/>
                <a:cs typeface="Times New Roman" pitchFamily="18" charset="0"/>
              </a:rPr>
              <a:t>. 163, </a:t>
            </a:r>
            <a:r>
              <a:rPr lang="el-GR" sz="3200" dirty="0" smtClean="0">
                <a:solidFill>
                  <a:schemeClr val="bg1"/>
                </a:solidFill>
                <a:latin typeface="Times New Roman" pitchFamily="18" charset="0"/>
                <a:cs typeface="Times New Roman" pitchFamily="18" charset="0"/>
              </a:rPr>
              <a:t>στοιχείο ενδιάμεσο των </a:t>
            </a:r>
            <a:r>
              <a:rPr lang="en-US" sz="3200" dirty="0" err="1" smtClean="0">
                <a:solidFill>
                  <a:schemeClr val="bg1"/>
                </a:solidFill>
                <a:latin typeface="Times New Roman" pitchFamily="18" charset="0"/>
                <a:cs typeface="Times New Roman" pitchFamily="18" charset="0"/>
              </a:rPr>
              <a:t>Ir</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Rh</a:t>
            </a:r>
            <a:endParaRPr lang="en-US" sz="3200" dirty="0" smtClean="0">
              <a:solidFill>
                <a:schemeClr val="bg1"/>
              </a:solidFill>
              <a:latin typeface="Times New Roman" pitchFamily="18" charset="0"/>
              <a:cs typeface="Times New Roman" pitchFamily="18" charset="0"/>
            </a:endParaRPr>
          </a:p>
          <a:p>
            <a:r>
              <a:rPr lang="en-US" sz="3200" dirty="0" smtClean="0">
                <a:solidFill>
                  <a:schemeClr val="bg1"/>
                </a:solidFill>
                <a:latin typeface="Times New Roman" pitchFamily="18" charset="0"/>
                <a:cs typeface="Times New Roman" pitchFamily="18" charset="0"/>
              </a:rPr>
              <a:t>1864: </a:t>
            </a:r>
            <a:r>
              <a:rPr lang="el-GR" sz="3200" dirty="0" smtClean="0">
                <a:solidFill>
                  <a:schemeClr val="bg1"/>
                </a:solidFill>
                <a:latin typeface="Times New Roman" pitchFamily="18" charset="0"/>
                <a:cs typeface="Times New Roman" pitchFamily="18" charset="0"/>
              </a:rPr>
              <a:t>δημοσίευση δεύτερου συστήματος</a:t>
            </a:r>
            <a:endParaRPr lang="el-GR" sz="3200" dirty="0">
              <a:solidFill>
                <a:schemeClr val="bg1"/>
              </a:solidFill>
              <a:latin typeface="Times New Roman" pitchFamily="18" charset="0"/>
              <a:cs typeface="Times New Roman" pitchFamily="18" charset="0"/>
            </a:endParaRPr>
          </a:p>
        </p:txBody>
      </p:sp>
      <p:pic>
        <p:nvPicPr>
          <p:cNvPr id="2050" name="Picture 2" descr="K:\omilia gia periodic table\Newlands\John_newlands.JPG"/>
          <p:cNvPicPr>
            <a:picLocks noGrp="1" noChangeAspect="1" noChangeArrowheads="1"/>
          </p:cNvPicPr>
          <p:nvPr>
            <p:ph sz="half" idx="1"/>
          </p:nvPr>
        </p:nvPicPr>
        <p:blipFill>
          <a:blip r:embed="rId2" cstate="print"/>
          <a:srcRect/>
          <a:stretch>
            <a:fillRect/>
          </a:stretch>
        </p:blipFill>
        <p:spPr bwMode="auto">
          <a:xfrm>
            <a:off x="683568" y="1650504"/>
            <a:ext cx="3168352" cy="460501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cstate="print"/>
          <a:srcRect/>
          <a:stretch>
            <a:fillRect/>
          </a:stretch>
        </p:blipFill>
        <p:spPr bwMode="auto">
          <a:xfrm>
            <a:off x="143345" y="40942"/>
            <a:ext cx="3565231" cy="6268378"/>
          </a:xfrm>
          <a:prstGeom prst="rect">
            <a:avLst/>
          </a:prstGeom>
          <a:noFill/>
          <a:ln w="9525">
            <a:noFill/>
            <a:miter lim="800000"/>
            <a:headEnd/>
            <a:tailEnd/>
          </a:ln>
        </p:spPr>
      </p:pic>
      <p:sp>
        <p:nvSpPr>
          <p:cNvPr id="8" name="TextBox 7"/>
          <p:cNvSpPr txBox="1"/>
          <p:nvPr/>
        </p:nvSpPr>
        <p:spPr>
          <a:xfrm>
            <a:off x="0" y="6309320"/>
            <a:ext cx="3851920" cy="584775"/>
          </a:xfrm>
          <a:prstGeom prst="rect">
            <a:avLst/>
          </a:prstGeom>
          <a:noFill/>
        </p:spPr>
        <p:txBody>
          <a:bodyPr wrap="square" rtlCol="0">
            <a:spAutoFit/>
          </a:bodyPr>
          <a:lstStyle/>
          <a:p>
            <a:pPr algn="ctr"/>
            <a:r>
              <a:rPr lang="el-GR" sz="1600" dirty="0" smtClean="0">
                <a:solidFill>
                  <a:schemeClr val="bg1"/>
                </a:solidFill>
                <a:latin typeface="Times New Roman" pitchFamily="18" charset="0"/>
                <a:cs typeface="Times New Roman" pitchFamily="18" charset="0"/>
              </a:rPr>
              <a:t>Ανώνυμα, </a:t>
            </a:r>
            <a:r>
              <a:rPr lang="en-US" sz="1600" dirty="0" smtClean="0">
                <a:solidFill>
                  <a:schemeClr val="bg1"/>
                </a:solidFill>
                <a:latin typeface="Times New Roman" pitchFamily="18" charset="0"/>
                <a:cs typeface="Times New Roman" pitchFamily="18" charset="0"/>
              </a:rPr>
              <a:t>On Relations among the</a:t>
            </a:r>
            <a:r>
              <a:rPr lang="el-GR" sz="1600" dirty="0" smtClean="0">
                <a:solidFill>
                  <a:schemeClr val="bg1"/>
                </a:solidFill>
                <a:latin typeface="Times New Roman" pitchFamily="18" charset="0"/>
                <a:cs typeface="Times New Roman" pitchFamily="18" charset="0"/>
              </a:rPr>
              <a:t> </a:t>
            </a:r>
            <a:r>
              <a:rPr lang="en-US" sz="1600" dirty="0" smtClean="0">
                <a:solidFill>
                  <a:schemeClr val="bg1"/>
                </a:solidFill>
                <a:latin typeface="Times New Roman" pitchFamily="18" charset="0"/>
                <a:cs typeface="Times New Roman" pitchFamily="18" charset="0"/>
              </a:rPr>
              <a:t>Equivalents,</a:t>
            </a:r>
            <a:r>
              <a:rPr lang="el-GR" sz="1600" dirty="0" smtClean="0">
                <a:solidFill>
                  <a:schemeClr val="bg1"/>
                </a:solidFill>
                <a:latin typeface="Times New Roman" pitchFamily="18" charset="0"/>
                <a:cs typeface="Times New Roman" pitchFamily="18" charset="0"/>
              </a:rPr>
              <a:t> </a:t>
            </a:r>
            <a:r>
              <a:rPr lang="en-US" sz="1600" i="1" dirty="0" smtClean="0">
                <a:solidFill>
                  <a:schemeClr val="bg1"/>
                </a:solidFill>
                <a:latin typeface="Times New Roman" pitchFamily="18" charset="0"/>
                <a:cs typeface="Times New Roman" pitchFamily="18" charset="0"/>
              </a:rPr>
              <a:t>Chemical News,</a:t>
            </a:r>
            <a:r>
              <a:rPr lang="el-GR" sz="1600" i="1" dirty="0" smtClean="0">
                <a:solidFill>
                  <a:schemeClr val="bg1"/>
                </a:solidFill>
                <a:latin typeface="Times New Roman" pitchFamily="18" charset="0"/>
                <a:cs typeface="Times New Roman" pitchFamily="18" charset="0"/>
              </a:rPr>
              <a:t> </a:t>
            </a:r>
            <a:r>
              <a:rPr lang="el-GR" sz="1600" dirty="0" smtClean="0">
                <a:solidFill>
                  <a:schemeClr val="bg1"/>
                </a:solidFill>
                <a:latin typeface="Times New Roman" pitchFamily="18" charset="0"/>
                <a:cs typeface="Times New Roman" pitchFamily="18" charset="0"/>
              </a:rPr>
              <a:t>7, 70–72, 1863</a:t>
            </a:r>
            <a:endParaRPr lang="el-GR" sz="1600" dirty="0">
              <a:solidFill>
                <a:schemeClr val="bg1"/>
              </a:solidFill>
              <a:latin typeface="Times New Roman" pitchFamily="18" charset="0"/>
              <a:cs typeface="Times New Roman" pitchFamily="18" charset="0"/>
            </a:endParaRPr>
          </a:p>
        </p:txBody>
      </p:sp>
      <p:pic>
        <p:nvPicPr>
          <p:cNvPr id="3077" name="Picture 5"/>
          <p:cNvPicPr>
            <a:picLocks noChangeAspect="1" noChangeArrowheads="1"/>
          </p:cNvPicPr>
          <p:nvPr/>
        </p:nvPicPr>
        <p:blipFill>
          <a:blip r:embed="rId3" cstate="print"/>
          <a:srcRect/>
          <a:stretch>
            <a:fillRect/>
          </a:stretch>
        </p:blipFill>
        <p:spPr bwMode="auto">
          <a:xfrm>
            <a:off x="3767153" y="116632"/>
            <a:ext cx="5359099" cy="2232248"/>
          </a:xfrm>
          <a:prstGeom prst="rect">
            <a:avLst/>
          </a:prstGeom>
          <a:noFill/>
          <a:ln w="9525">
            <a:noFill/>
            <a:miter lim="800000"/>
            <a:headEnd/>
            <a:tailEnd/>
          </a:ln>
        </p:spPr>
      </p:pic>
      <p:sp>
        <p:nvSpPr>
          <p:cNvPr id="11" name="TextBox 10"/>
          <p:cNvSpPr txBox="1"/>
          <p:nvPr/>
        </p:nvSpPr>
        <p:spPr>
          <a:xfrm>
            <a:off x="3854414" y="4005064"/>
            <a:ext cx="5184576" cy="646331"/>
          </a:xfrm>
          <a:prstGeom prst="rect">
            <a:avLst/>
          </a:prstGeom>
          <a:noFill/>
        </p:spPr>
        <p:txBody>
          <a:bodyPr wrap="square" rtlCol="0">
            <a:spAutoFit/>
          </a:bodyPr>
          <a:lstStyle/>
          <a:p>
            <a:pPr algn="ctr"/>
            <a:r>
              <a:rPr lang="en-US" dirty="0" smtClean="0">
                <a:solidFill>
                  <a:schemeClr val="bg1"/>
                </a:solidFill>
                <a:latin typeface="Times New Roman" pitchFamily="18" charset="0"/>
                <a:cs typeface="Times New Roman" pitchFamily="18" charset="0"/>
              </a:rPr>
              <a:t>Relations Between Equivalents, </a:t>
            </a:r>
            <a:r>
              <a:rPr lang="en-US" i="1" dirty="0" smtClean="0">
                <a:solidFill>
                  <a:schemeClr val="bg1"/>
                </a:solidFill>
                <a:latin typeface="Times New Roman" pitchFamily="18" charset="0"/>
                <a:cs typeface="Times New Roman" pitchFamily="18" charset="0"/>
              </a:rPr>
              <a:t>Chemical News,</a:t>
            </a:r>
            <a:r>
              <a:rPr lang="el-GR" i="1" dirty="0" smtClean="0">
                <a:solidFill>
                  <a:schemeClr val="bg1"/>
                </a:solidFill>
                <a:latin typeface="Times New Roman" pitchFamily="18" charset="0"/>
                <a:cs typeface="Times New Roman" pitchFamily="18" charset="0"/>
              </a:rPr>
              <a:t> </a:t>
            </a:r>
            <a:r>
              <a:rPr lang="el-GR" dirty="0" smtClean="0">
                <a:solidFill>
                  <a:schemeClr val="bg1"/>
                </a:solidFill>
                <a:latin typeface="Times New Roman" pitchFamily="18" charset="0"/>
                <a:cs typeface="Times New Roman" pitchFamily="18" charset="0"/>
              </a:rPr>
              <a:t>10, 59–60, 1864</a:t>
            </a:r>
            <a:endParaRPr lang="el-GR" dirty="0">
              <a:solidFill>
                <a:schemeClr val="bg1"/>
              </a:solidFill>
              <a:latin typeface="Times New Roman" pitchFamily="18" charset="0"/>
              <a:cs typeface="Times New Roman" pitchFamily="18" charset="0"/>
            </a:endParaRPr>
          </a:p>
        </p:txBody>
      </p:sp>
      <p:pic>
        <p:nvPicPr>
          <p:cNvPr id="3079" name="Picture 7"/>
          <p:cNvPicPr>
            <a:picLocks noChangeAspect="1" noChangeArrowheads="1"/>
          </p:cNvPicPr>
          <p:nvPr/>
        </p:nvPicPr>
        <p:blipFill>
          <a:blip r:embed="rId4" cstate="print"/>
          <a:srcRect/>
          <a:stretch>
            <a:fillRect/>
          </a:stretch>
        </p:blipFill>
        <p:spPr bwMode="auto">
          <a:xfrm>
            <a:off x="3768236" y="2420888"/>
            <a:ext cx="5356933" cy="1584176"/>
          </a:xfrm>
          <a:prstGeom prst="rect">
            <a:avLst/>
          </a:prstGeom>
          <a:noFill/>
          <a:ln w="9525">
            <a:noFill/>
            <a:miter lim="800000"/>
            <a:headEnd/>
            <a:tailEnd/>
          </a:ln>
        </p:spPr>
      </p:pic>
      <p:pic>
        <p:nvPicPr>
          <p:cNvPr id="3080" name="Picture 8"/>
          <p:cNvPicPr>
            <a:picLocks noChangeAspect="1" noChangeArrowheads="1"/>
          </p:cNvPicPr>
          <p:nvPr/>
        </p:nvPicPr>
        <p:blipFill>
          <a:blip r:embed="rId5" cstate="print"/>
          <a:srcRect/>
          <a:stretch>
            <a:fillRect/>
          </a:stretch>
        </p:blipFill>
        <p:spPr bwMode="auto">
          <a:xfrm>
            <a:off x="4132127" y="4797152"/>
            <a:ext cx="4629150" cy="1143000"/>
          </a:xfrm>
          <a:prstGeom prst="rect">
            <a:avLst/>
          </a:prstGeom>
          <a:noFill/>
          <a:ln w="9525">
            <a:noFill/>
            <a:miter lim="800000"/>
            <a:headEnd/>
            <a:tailEnd/>
          </a:ln>
        </p:spPr>
      </p:pic>
      <p:sp>
        <p:nvSpPr>
          <p:cNvPr id="15" name="TextBox 14"/>
          <p:cNvSpPr txBox="1"/>
          <p:nvPr/>
        </p:nvSpPr>
        <p:spPr>
          <a:xfrm>
            <a:off x="3854414" y="6093296"/>
            <a:ext cx="5184576" cy="646331"/>
          </a:xfrm>
          <a:prstGeom prst="rect">
            <a:avLst/>
          </a:prstGeom>
          <a:noFill/>
        </p:spPr>
        <p:txBody>
          <a:bodyPr wrap="square" rtlCol="0">
            <a:spAutoFit/>
          </a:bodyPr>
          <a:lstStyle/>
          <a:p>
            <a:pPr algn="ctr"/>
            <a:r>
              <a:rPr lang="en-US" dirty="0" smtClean="0">
                <a:solidFill>
                  <a:schemeClr val="bg1"/>
                </a:solidFill>
                <a:latin typeface="Times New Roman" pitchFamily="18" charset="0"/>
                <a:cs typeface="Times New Roman" pitchFamily="18" charset="0"/>
              </a:rPr>
              <a:t>On Relations among Equivalents, </a:t>
            </a:r>
            <a:r>
              <a:rPr lang="en-US" i="1" dirty="0" smtClean="0">
                <a:solidFill>
                  <a:schemeClr val="bg1"/>
                </a:solidFill>
                <a:latin typeface="Times New Roman" pitchFamily="18" charset="0"/>
                <a:cs typeface="Times New Roman" pitchFamily="18" charset="0"/>
              </a:rPr>
              <a:t>Chemical News, 10, 94–95, 1864</a:t>
            </a:r>
            <a:endParaRPr lang="el-GR"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72008" y="81502"/>
            <a:ext cx="8964488" cy="1907338"/>
          </a:xfrm>
          <a:prstGeom prst="rect">
            <a:avLst/>
          </a:prstGeom>
          <a:noFill/>
          <a:ln w="9525">
            <a:noFill/>
            <a:miter lim="800000"/>
            <a:headEnd/>
            <a:tailEnd/>
          </a:ln>
        </p:spPr>
      </p:pic>
      <p:sp>
        <p:nvSpPr>
          <p:cNvPr id="3" name="Rectangle 2"/>
          <p:cNvSpPr/>
          <p:nvPr/>
        </p:nvSpPr>
        <p:spPr>
          <a:xfrm>
            <a:off x="2827465" y="2060848"/>
            <a:ext cx="3453574" cy="369332"/>
          </a:xfrm>
          <a:prstGeom prst="rect">
            <a:avLst/>
          </a:prstGeom>
        </p:spPr>
        <p:txBody>
          <a:bodyPr wrap="none">
            <a:spAutoFit/>
          </a:bodyPr>
          <a:lstStyle/>
          <a:p>
            <a:r>
              <a:rPr lang="en-US" i="1" dirty="0" smtClean="0">
                <a:solidFill>
                  <a:schemeClr val="bg1"/>
                </a:solidFill>
                <a:latin typeface="Times New Roman" pitchFamily="18" charset="0"/>
                <a:cs typeface="Times New Roman" pitchFamily="18" charset="0"/>
              </a:rPr>
              <a:t>Chemical News, 13, 113–114, 1866</a:t>
            </a:r>
            <a:endParaRPr lang="el-GR" dirty="0">
              <a:solidFill>
                <a:schemeClr val="bg1"/>
              </a:solidFill>
              <a:latin typeface="Times New Roman" pitchFamily="18" charset="0"/>
              <a:cs typeface="Times New Roman" pitchFamily="18" charset="0"/>
            </a:endParaRPr>
          </a:p>
        </p:txBody>
      </p:sp>
      <p:sp>
        <p:nvSpPr>
          <p:cNvPr id="4" name="TextBox 3"/>
          <p:cNvSpPr txBox="1"/>
          <p:nvPr/>
        </p:nvSpPr>
        <p:spPr>
          <a:xfrm>
            <a:off x="162139" y="3356992"/>
            <a:ext cx="9034525" cy="2677656"/>
          </a:xfrm>
          <a:prstGeom prst="rect">
            <a:avLst/>
          </a:prstGeom>
          <a:noFill/>
        </p:spPr>
        <p:txBody>
          <a:bodyPr wrap="none" rtlCol="0">
            <a:spAutoFit/>
          </a:bodyPr>
          <a:lstStyle/>
          <a:p>
            <a:pPr>
              <a:buFont typeface="Arial" pitchFamily="34" charset="0"/>
              <a:buChar char="•"/>
            </a:pPr>
            <a:r>
              <a:rPr lang="el-GR" sz="2800" dirty="0" smtClean="0">
                <a:solidFill>
                  <a:schemeClr val="bg1"/>
                </a:solidFill>
                <a:latin typeface="Times New Roman" pitchFamily="18" charset="0"/>
                <a:cs typeface="Times New Roman" pitchFamily="18" charset="0"/>
              </a:rPr>
              <a:t> 65 στοιχεία, αρίθμηση κατά αύξον </a:t>
            </a:r>
            <a:r>
              <a:rPr lang="en-US" sz="2800" dirty="0" err="1" smtClean="0">
                <a:solidFill>
                  <a:schemeClr val="bg1"/>
                </a:solidFill>
                <a:latin typeface="Times New Roman" pitchFamily="18" charset="0"/>
                <a:cs typeface="Times New Roman" pitchFamily="18" charset="0"/>
              </a:rPr>
              <a:t>a.w</a:t>
            </a:r>
            <a:r>
              <a:rPr lang="en-US" sz="2800" dirty="0" smtClean="0">
                <a:solidFill>
                  <a:schemeClr val="bg1"/>
                </a:solidFill>
                <a:latin typeface="Times New Roman" pitchFamily="18" charset="0"/>
                <a:cs typeface="Times New Roman" pitchFamily="18" charset="0"/>
              </a:rPr>
              <a:t>.</a:t>
            </a:r>
            <a:endParaRPr lang="el-GR" sz="2800" dirty="0" smtClean="0">
              <a:solidFill>
                <a:schemeClr val="bg1"/>
              </a:solidFill>
              <a:latin typeface="Times New Roman" pitchFamily="18" charset="0"/>
              <a:cs typeface="Times New Roman" pitchFamily="18" charset="0"/>
            </a:endParaRPr>
          </a:p>
          <a:p>
            <a:pPr>
              <a:buFont typeface="Arial" pitchFamily="34" charset="0"/>
              <a:buChar char="•"/>
            </a:pPr>
            <a:r>
              <a:rPr lang="el-GR" sz="2800" dirty="0" smtClean="0">
                <a:solidFill>
                  <a:schemeClr val="bg1"/>
                </a:solidFill>
                <a:latin typeface="Times New Roman" pitchFamily="18" charset="0"/>
                <a:cs typeface="Times New Roman" pitchFamily="18" charset="0"/>
              </a:rPr>
              <a:t> δεν έτυχε καλής αποδοχής</a:t>
            </a:r>
          </a:p>
          <a:p>
            <a:pPr>
              <a:buFont typeface="Arial" pitchFamily="34" charset="0"/>
              <a:buChar char="•"/>
            </a:pPr>
            <a:r>
              <a:rPr lang="el-GR" sz="2800" dirty="0" smtClean="0">
                <a:solidFill>
                  <a:schemeClr val="bg1"/>
                </a:solidFill>
                <a:latin typeface="Times New Roman" pitchFamily="18" charset="0"/>
                <a:cs typeface="Times New Roman" pitchFamily="18" charset="0"/>
              </a:rPr>
              <a:t> η ανακάλυψη των ευγενών αερίων τον δικαίωσε</a:t>
            </a:r>
          </a:p>
          <a:p>
            <a:pPr>
              <a:buFont typeface="Arial" pitchFamily="34" charset="0"/>
              <a:buChar char="•"/>
            </a:pPr>
            <a:r>
              <a:rPr lang="el-GR" sz="2800" dirty="0" smtClean="0">
                <a:solidFill>
                  <a:schemeClr val="bg1"/>
                </a:solidFill>
                <a:latin typeface="Times New Roman" pitchFamily="18" charset="0"/>
                <a:cs typeface="Times New Roman" pitchFamily="18" charset="0"/>
              </a:rPr>
              <a:t> ο </a:t>
            </a:r>
            <a:r>
              <a:rPr lang="en-US" sz="2800" dirty="0" smtClean="0">
                <a:solidFill>
                  <a:schemeClr val="bg1"/>
                </a:solidFill>
                <a:latin typeface="Times New Roman" pitchFamily="18" charset="0"/>
                <a:cs typeface="Times New Roman" pitchFamily="18" charset="0"/>
              </a:rPr>
              <a:t>Mendeleev </a:t>
            </a:r>
            <a:r>
              <a:rPr lang="el-GR" sz="2800" dirty="0" smtClean="0">
                <a:solidFill>
                  <a:schemeClr val="bg1"/>
                </a:solidFill>
                <a:latin typeface="Times New Roman" pitchFamily="18" charset="0"/>
                <a:cs typeface="Times New Roman" pitchFamily="18" charset="0"/>
              </a:rPr>
              <a:t>θεώρησε τη συνεισφορά του μεγαλύτερη από </a:t>
            </a:r>
            <a:endParaRPr lang="en-US" sz="2800" dirty="0" smtClean="0">
              <a:solidFill>
                <a:schemeClr val="bg1"/>
              </a:solidFill>
              <a:latin typeface="Times New Roman" pitchFamily="18" charset="0"/>
              <a:cs typeface="Times New Roman" pitchFamily="18" charset="0"/>
            </a:endParaRPr>
          </a:p>
          <a:p>
            <a:r>
              <a:rPr lang="en-US" sz="2800" dirty="0" smtClean="0">
                <a:solidFill>
                  <a:schemeClr val="bg1"/>
                </a:solidFill>
                <a:latin typeface="Times New Roman" pitchFamily="18" charset="0"/>
                <a:cs typeface="Times New Roman" pitchFamily="18" charset="0"/>
              </a:rPr>
              <a:t>  </a:t>
            </a:r>
            <a:r>
              <a:rPr lang="el-GR" sz="2800" dirty="0" smtClean="0">
                <a:solidFill>
                  <a:schemeClr val="bg1"/>
                </a:solidFill>
                <a:latin typeface="Times New Roman" pitchFamily="18" charset="0"/>
                <a:cs typeface="Times New Roman" pitchFamily="18" charset="0"/>
              </a:rPr>
              <a:t>του </a:t>
            </a:r>
            <a:r>
              <a:rPr lang="en-US" sz="2800" dirty="0" err="1" smtClean="0">
                <a:solidFill>
                  <a:schemeClr val="bg1"/>
                </a:solidFill>
                <a:latin typeface="Times New Roman" pitchFamily="18" charset="0"/>
                <a:cs typeface="Times New Roman" pitchFamily="18" charset="0"/>
              </a:rPr>
              <a:t>Lothar</a:t>
            </a:r>
            <a:r>
              <a:rPr lang="en-US" sz="2800" dirty="0" smtClean="0">
                <a:solidFill>
                  <a:schemeClr val="bg1"/>
                </a:solidFill>
                <a:latin typeface="Times New Roman" pitchFamily="18" charset="0"/>
                <a:cs typeface="Times New Roman" pitchFamily="18" charset="0"/>
              </a:rPr>
              <a:t> Meyer</a:t>
            </a:r>
          </a:p>
          <a:p>
            <a:pPr>
              <a:buFont typeface="Arial" pitchFamily="34" charset="0"/>
              <a:buChar char="•"/>
            </a:pPr>
            <a:r>
              <a:rPr lang="en-US" sz="2800" dirty="0" smtClean="0">
                <a:solidFill>
                  <a:schemeClr val="bg1"/>
                </a:solidFill>
                <a:latin typeface="Times New Roman" pitchFamily="18" charset="0"/>
                <a:cs typeface="Times New Roman" pitchFamily="18" charset="0"/>
              </a:rPr>
              <a:t> </a:t>
            </a:r>
            <a:r>
              <a:rPr lang="el-GR" sz="2800" dirty="0" smtClean="0">
                <a:solidFill>
                  <a:schemeClr val="bg1"/>
                </a:solidFill>
                <a:latin typeface="Times New Roman" pitchFamily="18" charset="0"/>
                <a:cs typeface="Times New Roman" pitchFamily="18" charset="0"/>
              </a:rPr>
              <a:t>βραβείο </a:t>
            </a:r>
            <a:r>
              <a:rPr lang="en-US" sz="2800" dirty="0" smtClean="0">
                <a:solidFill>
                  <a:schemeClr val="bg1"/>
                </a:solidFill>
                <a:latin typeface="Times New Roman" pitchFamily="18" charset="0"/>
                <a:cs typeface="Times New Roman" pitchFamily="18" charset="0"/>
              </a:rPr>
              <a:t>Davy 1887</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smtClean="0">
                <a:solidFill>
                  <a:schemeClr val="bg1"/>
                </a:solidFill>
                <a:latin typeface="Times New Roman" pitchFamily="18" charset="0"/>
                <a:cs typeface="Times New Roman" pitchFamily="18" charset="0"/>
              </a:rPr>
              <a:t>William </a:t>
            </a:r>
            <a:r>
              <a:rPr lang="en-US" dirty="0" err="1" smtClean="0">
                <a:solidFill>
                  <a:schemeClr val="bg1"/>
                </a:solidFill>
                <a:latin typeface="Times New Roman" pitchFamily="18" charset="0"/>
                <a:cs typeface="Times New Roman" pitchFamily="18" charset="0"/>
              </a:rPr>
              <a:t>Odling</a:t>
            </a:r>
            <a:r>
              <a:rPr lang="en-US" dirty="0" smtClean="0">
                <a:solidFill>
                  <a:schemeClr val="bg1"/>
                </a:solidFill>
                <a:latin typeface="Times New Roman" pitchFamily="18" charset="0"/>
                <a:cs typeface="Times New Roman" pitchFamily="18" charset="0"/>
              </a:rPr>
              <a:t/>
            </a:r>
            <a:br>
              <a:rPr lang="en-US" dirty="0" smtClean="0">
                <a:solidFill>
                  <a:schemeClr val="bg1"/>
                </a:solidFill>
                <a:latin typeface="Times New Roman" pitchFamily="18" charset="0"/>
                <a:cs typeface="Times New Roman" pitchFamily="18" charset="0"/>
              </a:rPr>
            </a:br>
            <a:r>
              <a:rPr lang="en-US" dirty="0" smtClean="0">
                <a:solidFill>
                  <a:schemeClr val="bg1"/>
                </a:solidFill>
                <a:latin typeface="Times New Roman" pitchFamily="18" charset="0"/>
                <a:cs typeface="Times New Roman" pitchFamily="18" charset="0"/>
              </a:rPr>
              <a:t>1829 – 1921</a:t>
            </a:r>
            <a:endParaRPr lang="el-GR" dirty="0">
              <a:solidFill>
                <a:schemeClr val="bg1"/>
              </a:solidFill>
              <a:latin typeface="Times New Roman" pitchFamily="18" charset="0"/>
              <a:cs typeface="Times New Roman" pitchFamily="18" charset="0"/>
            </a:endParaRPr>
          </a:p>
        </p:txBody>
      </p:sp>
      <p:sp>
        <p:nvSpPr>
          <p:cNvPr id="9" name="Content Placeholder 5"/>
          <p:cNvSpPr>
            <a:spLocks noGrp="1"/>
          </p:cNvSpPr>
          <p:nvPr>
            <p:ph sz="half" idx="2"/>
          </p:nvPr>
        </p:nvSpPr>
        <p:spPr>
          <a:xfrm>
            <a:off x="4648200" y="1600200"/>
            <a:ext cx="4388296" cy="4525963"/>
          </a:xfrm>
        </p:spPr>
        <p:txBody>
          <a:bodyPr>
            <a:normAutofit fontScale="25000" lnSpcReduction="20000"/>
          </a:bodyPr>
          <a:lstStyle/>
          <a:p>
            <a:r>
              <a:rPr lang="en-US" sz="11200" dirty="0" smtClean="0">
                <a:solidFill>
                  <a:schemeClr val="bg1"/>
                </a:solidFill>
                <a:latin typeface="Times New Roman" pitchFamily="18" charset="0"/>
                <a:cs typeface="Times New Roman" pitchFamily="18" charset="0"/>
              </a:rPr>
              <a:t>1864: </a:t>
            </a:r>
            <a:r>
              <a:rPr lang="el-GR" sz="11200" dirty="0" smtClean="0">
                <a:solidFill>
                  <a:schemeClr val="bg1"/>
                </a:solidFill>
                <a:latin typeface="Times New Roman" pitchFamily="18" charset="0"/>
                <a:cs typeface="Times New Roman" pitchFamily="18" charset="0"/>
              </a:rPr>
              <a:t>δημοσίευση με 57 από τα 60 γνωστά στοιχεία</a:t>
            </a:r>
          </a:p>
          <a:p>
            <a:r>
              <a:rPr lang="el-GR" sz="11200" dirty="0" smtClean="0">
                <a:solidFill>
                  <a:schemeClr val="bg1"/>
                </a:solidFill>
                <a:latin typeface="Times New Roman" pitchFamily="18" charset="0"/>
                <a:cs typeface="Times New Roman" pitchFamily="18" charset="0"/>
              </a:rPr>
              <a:t>Δούλεψε ανεξάρτητα από τον </a:t>
            </a:r>
            <a:r>
              <a:rPr lang="en-US" sz="11200" dirty="0" smtClean="0">
                <a:solidFill>
                  <a:schemeClr val="bg1"/>
                </a:solidFill>
                <a:latin typeface="Times New Roman" pitchFamily="18" charset="0"/>
                <a:cs typeface="Times New Roman" pitchFamily="18" charset="0"/>
              </a:rPr>
              <a:t>Newlands</a:t>
            </a:r>
            <a:endParaRPr lang="el-GR" sz="11200" dirty="0" smtClean="0">
              <a:solidFill>
                <a:schemeClr val="bg1"/>
              </a:solidFill>
              <a:latin typeface="Times New Roman" pitchFamily="18" charset="0"/>
              <a:cs typeface="Times New Roman" pitchFamily="18" charset="0"/>
            </a:endParaRPr>
          </a:p>
          <a:p>
            <a:r>
              <a:rPr lang="el-GR" sz="11200" dirty="0" smtClean="0">
                <a:solidFill>
                  <a:schemeClr val="bg1"/>
                </a:solidFill>
                <a:latin typeface="Times New Roman" pitchFamily="18" charset="0"/>
                <a:cs typeface="Times New Roman" pitchFamily="18" charset="0"/>
              </a:rPr>
              <a:t>Διαπίστωσε περιοδικότητα με διαφορά </a:t>
            </a:r>
            <a:r>
              <a:rPr lang="en-US" sz="11200" dirty="0" err="1" smtClean="0">
                <a:solidFill>
                  <a:schemeClr val="bg1"/>
                </a:solidFill>
                <a:latin typeface="Times New Roman" pitchFamily="18" charset="0"/>
                <a:cs typeface="Times New Roman" pitchFamily="18" charset="0"/>
              </a:rPr>
              <a:t>a.w</a:t>
            </a:r>
            <a:r>
              <a:rPr lang="en-US" sz="11200" dirty="0" smtClean="0">
                <a:solidFill>
                  <a:schemeClr val="bg1"/>
                </a:solidFill>
                <a:latin typeface="Times New Roman" pitchFamily="18" charset="0"/>
                <a:cs typeface="Times New Roman" pitchFamily="18" charset="0"/>
              </a:rPr>
              <a:t>. </a:t>
            </a:r>
            <a:r>
              <a:rPr lang="el-GR" sz="11200" dirty="0" smtClean="0">
                <a:solidFill>
                  <a:schemeClr val="bg1"/>
                </a:solidFill>
                <a:latin typeface="Times New Roman" pitchFamily="18" charset="0"/>
                <a:cs typeface="Times New Roman" pitchFamily="18" charset="0"/>
              </a:rPr>
              <a:t>16</a:t>
            </a:r>
          </a:p>
          <a:p>
            <a:r>
              <a:rPr lang="el-GR" sz="11200" dirty="0" smtClean="0">
                <a:solidFill>
                  <a:schemeClr val="bg1"/>
                </a:solidFill>
                <a:latin typeface="Times New Roman" pitchFamily="18" charset="0"/>
                <a:cs typeface="Times New Roman" pitchFamily="18" charset="0"/>
              </a:rPr>
              <a:t>Διαχωρισμός ορισμένων στοιχείων με βάση τις διαφορές στα </a:t>
            </a:r>
            <a:r>
              <a:rPr lang="en-US" sz="11200" dirty="0" err="1" smtClean="0">
                <a:solidFill>
                  <a:schemeClr val="bg1"/>
                </a:solidFill>
                <a:latin typeface="Times New Roman" pitchFamily="18" charset="0"/>
                <a:cs typeface="Times New Roman" pitchFamily="18" charset="0"/>
              </a:rPr>
              <a:t>a.w</a:t>
            </a:r>
            <a:r>
              <a:rPr lang="en-US" sz="11200" dirty="0" smtClean="0">
                <a:solidFill>
                  <a:schemeClr val="bg1"/>
                </a:solidFill>
                <a:latin typeface="Times New Roman" pitchFamily="18" charset="0"/>
                <a:cs typeface="Times New Roman" pitchFamily="18" charset="0"/>
              </a:rPr>
              <a:t>. (Zn, </a:t>
            </a:r>
            <a:r>
              <a:rPr lang="en-US" sz="11200" dirty="0" err="1" smtClean="0">
                <a:solidFill>
                  <a:schemeClr val="bg1"/>
                </a:solidFill>
                <a:latin typeface="Times New Roman" pitchFamily="18" charset="0"/>
                <a:cs typeface="Times New Roman" pitchFamily="18" charset="0"/>
              </a:rPr>
              <a:t>Cd</a:t>
            </a:r>
            <a:r>
              <a:rPr lang="en-US" sz="11200" dirty="0" smtClean="0">
                <a:solidFill>
                  <a:schemeClr val="bg1"/>
                </a:solidFill>
                <a:latin typeface="Times New Roman" pitchFamily="18" charset="0"/>
                <a:cs typeface="Times New Roman" pitchFamily="18" charset="0"/>
              </a:rPr>
              <a:t> </a:t>
            </a:r>
            <a:r>
              <a:rPr lang="el-GR" sz="11200" dirty="0" smtClean="0">
                <a:solidFill>
                  <a:schemeClr val="bg1"/>
                </a:solidFill>
                <a:latin typeface="Times New Roman" pitchFamily="18" charset="0"/>
                <a:cs typeface="Times New Roman" pitchFamily="18" charset="0"/>
              </a:rPr>
              <a:t>μαζί,</a:t>
            </a:r>
            <a:r>
              <a:rPr lang="en-US" sz="11200" dirty="0" smtClean="0">
                <a:solidFill>
                  <a:schemeClr val="bg1"/>
                </a:solidFill>
                <a:latin typeface="Times New Roman" pitchFamily="18" charset="0"/>
                <a:cs typeface="Times New Roman" pitchFamily="18" charset="0"/>
              </a:rPr>
              <a:t> </a:t>
            </a:r>
            <a:r>
              <a:rPr lang="el-GR" sz="11200" dirty="0" smtClean="0">
                <a:solidFill>
                  <a:schemeClr val="bg1"/>
                </a:solidFill>
                <a:latin typeface="Times New Roman" pitchFamily="18" charset="0"/>
                <a:cs typeface="Times New Roman" pitchFamily="18" charset="0"/>
              </a:rPr>
              <a:t>χωριστά το </a:t>
            </a:r>
            <a:r>
              <a:rPr lang="en-US" sz="11200" dirty="0" smtClean="0">
                <a:solidFill>
                  <a:schemeClr val="bg1"/>
                </a:solidFill>
                <a:latin typeface="Times New Roman" pitchFamily="18" charset="0"/>
                <a:cs typeface="Times New Roman" pitchFamily="18" charset="0"/>
              </a:rPr>
              <a:t>Mg)</a:t>
            </a:r>
            <a:endParaRPr lang="el-GR" sz="11200" dirty="0" smtClean="0">
              <a:solidFill>
                <a:schemeClr val="bg1"/>
              </a:solidFill>
              <a:latin typeface="Times New Roman" pitchFamily="18" charset="0"/>
              <a:cs typeface="Times New Roman" pitchFamily="18" charset="0"/>
            </a:endParaRPr>
          </a:p>
        </p:txBody>
      </p:sp>
      <p:pic>
        <p:nvPicPr>
          <p:cNvPr id="5" name="Content Placeholder 4" descr="H:\omilia gia periodic table\Odling\WilliamOdling_tcm18-75110.jpg"/>
          <p:cNvPicPr>
            <a:picLocks noGrp="1" noChangeAspect="1" noChangeArrowheads="1"/>
          </p:cNvPicPr>
          <p:nvPr>
            <p:ph sz="half" idx="1"/>
          </p:nvPr>
        </p:nvPicPr>
        <p:blipFill>
          <a:blip r:embed="rId2" cstate="print"/>
          <a:srcRect/>
          <a:stretch>
            <a:fillRect/>
          </a:stretch>
        </p:blipFill>
        <p:spPr bwMode="auto">
          <a:xfrm>
            <a:off x="1259632" y="2391651"/>
            <a:ext cx="2489639" cy="2074699"/>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1323</TotalTime>
  <Words>924</Words>
  <Application>Microsoft Office PowerPoint</Application>
  <PresentationFormat>On-screen Show (4:3)</PresentationFormat>
  <Paragraphs>104</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IYC 2011</vt:lpstr>
      <vt:lpstr>Συνέδριο στην Karlsruhe 3 – 5/09/1860</vt:lpstr>
      <vt:lpstr>Stanislao Cannizzaro 1826 – 1910</vt:lpstr>
      <vt:lpstr>Alexandre-Emile Béguyer de Chancourtois 1820 –1886</vt:lpstr>
      <vt:lpstr>Slide 5</vt:lpstr>
      <vt:lpstr>John Alexander Reina Newlands  1837 – 1898</vt:lpstr>
      <vt:lpstr>Slide 7</vt:lpstr>
      <vt:lpstr>Slide 8</vt:lpstr>
      <vt:lpstr>William Odling 1829 – 1921</vt:lpstr>
      <vt:lpstr>Slide 10</vt:lpstr>
      <vt:lpstr>Gustavus Detlef Hinrichs 1836 – 1923</vt:lpstr>
      <vt:lpstr>Slide 12</vt:lpstr>
      <vt:lpstr>Julius Lothar Meyer  1830 – 1895</vt:lpstr>
      <vt:lpstr>Slide 14</vt:lpstr>
      <vt:lpstr>Slide 15</vt:lpstr>
      <vt:lpstr>Дми́трий Ива́нович Менделе́ев Dmitri Ivanovich Mendeleev 1834 – 1907 </vt:lpstr>
      <vt:lpstr>Slide 17</vt:lpstr>
      <vt:lpstr>Slide 18</vt:lpstr>
      <vt:lpstr>Slide 19</vt:lpstr>
      <vt:lpstr>Slide 20</vt:lpstr>
      <vt:lpstr>Slide 21</vt:lpstr>
      <vt:lpstr>Antonius van den Broek 1870 – 1926</vt:lpstr>
      <vt:lpstr>Henry Gwyn Jeffreys Moseley 1887 – 1915</vt:lpstr>
      <vt:lpstr>Μέλλον (;)</vt:lpstr>
      <vt:lpstr>Νήσος Σταθερότητας</vt:lpstr>
      <vt:lpstr>Slide 26</vt:lpstr>
      <vt:lpstr>Βιβλιογραφία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IYC 2011</dc:title>
  <dc:creator>Athanasios</dc:creator>
  <cp:lastModifiedBy>uoa</cp:lastModifiedBy>
  <cp:revision>269</cp:revision>
  <dcterms:created xsi:type="dcterms:W3CDTF">2011-05-15T12:47:46Z</dcterms:created>
  <dcterms:modified xsi:type="dcterms:W3CDTF">2011-06-01T07:09:18Z</dcterms:modified>
</cp:coreProperties>
</file>