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9" r:id="rId3"/>
    <p:sldId id="260" r:id="rId4"/>
    <p:sldId id="263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273" r:id="rId16"/>
    <p:sldId id="272" r:id="rId17"/>
    <p:sldId id="271" r:id="rId18"/>
    <p:sldId id="275" r:id="rId19"/>
    <p:sldId id="276" r:id="rId20"/>
    <p:sldId id="277" r:id="rId21"/>
    <p:sldId id="278" r:id="rId22"/>
    <p:sldId id="279" r:id="rId23"/>
    <p:sldId id="282" r:id="rId24"/>
    <p:sldId id="280" r:id="rId25"/>
    <p:sldId id="281" r:id="rId26"/>
    <p:sldId id="283" r:id="rId27"/>
    <p:sldId id="285" r:id="rId28"/>
    <p:sldId id="28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agiota skondra" initials="ps" lastIdx="3" clrIdx="0">
    <p:extLst>
      <p:ext uri="{19B8F6BF-5375-455C-9EA6-DF929625EA0E}">
        <p15:presenceInfo xmlns:p15="http://schemas.microsoft.com/office/powerpoint/2012/main" userId="400e6ad41ab9831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025" autoAdjust="0"/>
  </p:normalViewPr>
  <p:slideViewPr>
    <p:cSldViewPr snapToGrid="0">
      <p:cViewPr varScale="1">
        <p:scale>
          <a:sx n="68" d="100"/>
          <a:sy n="68" d="100"/>
        </p:scale>
        <p:origin x="12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nagiota skondra" userId="400e6ad41ab98319" providerId="LiveId" clId="{CCD9DF63-FA1B-4B69-A858-F09CFF2F46A5}"/>
    <pc:docChg chg="undo redo custSel addSld modSld sldOrd modMainMaster">
      <pc:chgData name="panagiota skondra" userId="400e6ad41ab98319" providerId="LiveId" clId="{CCD9DF63-FA1B-4B69-A858-F09CFF2F46A5}" dt="2026-05-19T22:06:40.145" v="1598" actId="27636"/>
      <pc:docMkLst>
        <pc:docMk/>
      </pc:docMkLst>
      <pc:sldChg chg="modSp mod">
        <pc:chgData name="panagiota skondra" userId="400e6ad41ab98319" providerId="LiveId" clId="{CCD9DF63-FA1B-4B69-A858-F09CFF2F46A5}" dt="2026-05-17T16:26:01.235" v="1460" actId="20577"/>
        <pc:sldMkLst>
          <pc:docMk/>
          <pc:sldMk cId="1698072891" sldId="256"/>
        </pc:sldMkLst>
        <pc:spChg chg="mod">
          <ac:chgData name="panagiota skondra" userId="400e6ad41ab98319" providerId="LiveId" clId="{CCD9DF63-FA1B-4B69-A858-F09CFF2F46A5}" dt="2026-05-17T16:26:01.235" v="1460" actId="20577"/>
          <ac:spMkLst>
            <pc:docMk/>
            <pc:sldMk cId="1698072891" sldId="256"/>
            <ac:spMk id="3" creationId="{02A857BC-9BFB-A307-3FD7-B68D923F6464}"/>
          </ac:spMkLst>
        </pc:spChg>
      </pc:sldChg>
      <pc:sldChg chg="addSp modSp mod modAnim modNotesTx">
        <pc:chgData name="panagiota skondra" userId="400e6ad41ab98319" providerId="LiveId" clId="{CCD9DF63-FA1B-4B69-A858-F09CFF2F46A5}" dt="2026-05-17T16:40:22.482" v="1481" actId="207"/>
        <pc:sldMkLst>
          <pc:docMk/>
          <pc:sldMk cId="3938563586" sldId="259"/>
        </pc:sldMkLst>
        <pc:spChg chg="add mod">
          <ac:chgData name="panagiota skondra" userId="400e6ad41ab98319" providerId="LiveId" clId="{CCD9DF63-FA1B-4B69-A858-F09CFF2F46A5}" dt="2026-05-17T16:40:22.482" v="1481" actId="207"/>
          <ac:spMkLst>
            <pc:docMk/>
            <pc:sldMk cId="3938563586" sldId="259"/>
            <ac:spMk id="2" creationId="{610E023B-CA73-1A85-B531-2C37E45D6CEE}"/>
          </ac:spMkLst>
        </pc:spChg>
        <pc:spChg chg="mod">
          <ac:chgData name="panagiota skondra" userId="400e6ad41ab98319" providerId="LiveId" clId="{CCD9DF63-FA1B-4B69-A858-F09CFF2F46A5}" dt="2026-05-17T16:34:15.150" v="1470"/>
          <ac:spMkLst>
            <pc:docMk/>
            <pc:sldMk cId="3938563586" sldId="259"/>
            <ac:spMk id="3" creationId="{9A5DA938-5840-582B-C199-E4D801A7189B}"/>
          </ac:spMkLst>
        </pc:spChg>
      </pc:sldChg>
      <pc:sldChg chg="addSp delSp modSp mod">
        <pc:chgData name="panagiota skondra" userId="400e6ad41ab98319" providerId="LiveId" clId="{CCD9DF63-FA1B-4B69-A858-F09CFF2F46A5}" dt="2026-05-19T21:04:49.699" v="1548" actId="1076"/>
        <pc:sldMkLst>
          <pc:docMk/>
          <pc:sldMk cId="3598949653" sldId="260"/>
        </pc:sldMkLst>
        <pc:spChg chg="add mod">
          <ac:chgData name="panagiota skondra" userId="400e6ad41ab98319" providerId="LiveId" clId="{CCD9DF63-FA1B-4B69-A858-F09CFF2F46A5}" dt="2026-05-17T16:45:57.297" v="1517"/>
          <ac:spMkLst>
            <pc:docMk/>
            <pc:sldMk cId="3598949653" sldId="260"/>
            <ac:spMk id="5" creationId="{9AB1D57F-BF6F-115E-0AED-4493600A1D25}"/>
          </ac:spMkLst>
        </pc:spChg>
        <pc:picChg chg="mod">
          <ac:chgData name="panagiota skondra" userId="400e6ad41ab98319" providerId="LiveId" clId="{CCD9DF63-FA1B-4B69-A858-F09CFF2F46A5}" dt="2026-05-19T21:04:49.699" v="1548" actId="1076"/>
          <ac:picMkLst>
            <pc:docMk/>
            <pc:sldMk cId="3598949653" sldId="260"/>
            <ac:picMk id="4" creationId="{3004A1C5-E630-70AB-D05E-C1EF03E4B618}"/>
          </ac:picMkLst>
        </pc:picChg>
      </pc:sldChg>
      <pc:sldChg chg="addSp delSp modSp mod modAnim">
        <pc:chgData name="panagiota skondra" userId="400e6ad41ab98319" providerId="LiveId" clId="{CCD9DF63-FA1B-4B69-A858-F09CFF2F46A5}" dt="2026-05-17T16:44:58.236" v="1513"/>
        <pc:sldMkLst>
          <pc:docMk/>
          <pc:sldMk cId="3572243266" sldId="261"/>
        </pc:sldMkLst>
        <pc:spChg chg="mod">
          <ac:chgData name="panagiota skondra" userId="400e6ad41ab98319" providerId="LiveId" clId="{CCD9DF63-FA1B-4B69-A858-F09CFF2F46A5}" dt="2026-05-17T16:05:40.057" v="1441" actId="20577"/>
          <ac:spMkLst>
            <pc:docMk/>
            <pc:sldMk cId="3572243266" sldId="261"/>
            <ac:spMk id="3" creationId="{9ADADB16-825B-1C11-EFA2-7B480DB64B53}"/>
          </ac:spMkLst>
        </pc:spChg>
        <pc:spChg chg="add mod">
          <ac:chgData name="panagiota skondra" userId="400e6ad41ab98319" providerId="LiveId" clId="{CCD9DF63-FA1B-4B69-A858-F09CFF2F46A5}" dt="2026-05-17T16:44:58.236" v="1513"/>
          <ac:spMkLst>
            <pc:docMk/>
            <pc:sldMk cId="3572243266" sldId="261"/>
            <ac:spMk id="6" creationId="{AE976B01-9783-A26C-5FDF-60B477021A8F}"/>
          </ac:spMkLst>
        </pc:spChg>
      </pc:sldChg>
      <pc:sldChg chg="addSp delSp modSp mod modAnim modNotesTx">
        <pc:chgData name="panagiota skondra" userId="400e6ad41ab98319" providerId="LiveId" clId="{CCD9DF63-FA1B-4B69-A858-F09CFF2F46A5}" dt="2026-05-19T21:37:41.994" v="1554" actId="20577"/>
        <pc:sldMkLst>
          <pc:docMk/>
          <pc:sldMk cId="18925573" sldId="262"/>
        </pc:sldMkLst>
        <pc:spChg chg="add mod">
          <ac:chgData name="panagiota skondra" userId="400e6ad41ab98319" providerId="LiveId" clId="{CCD9DF63-FA1B-4B69-A858-F09CFF2F46A5}" dt="2026-05-17T16:45:04.192" v="1514"/>
          <ac:spMkLst>
            <pc:docMk/>
            <pc:sldMk cId="18925573" sldId="262"/>
            <ac:spMk id="4" creationId="{4AA9A9ED-D758-4A5D-6832-E3E742946D13}"/>
          </ac:spMkLst>
        </pc:spChg>
        <pc:spChg chg="mod">
          <ac:chgData name="panagiota skondra" userId="400e6ad41ab98319" providerId="LiveId" clId="{CCD9DF63-FA1B-4B69-A858-F09CFF2F46A5}" dt="2026-05-19T21:31:04.564" v="1549" actId="14100"/>
          <ac:spMkLst>
            <pc:docMk/>
            <pc:sldMk cId="18925573" sldId="262"/>
            <ac:spMk id="6" creationId="{26AB61F8-A778-DA2C-3C91-ADB826DED8CF}"/>
          </ac:spMkLst>
        </pc:spChg>
        <pc:spChg chg="mod">
          <ac:chgData name="panagiota skondra" userId="400e6ad41ab98319" providerId="LiveId" clId="{CCD9DF63-FA1B-4B69-A858-F09CFF2F46A5}" dt="2026-05-19T21:37:41.994" v="1554" actId="20577"/>
          <ac:spMkLst>
            <pc:docMk/>
            <pc:sldMk cId="18925573" sldId="262"/>
            <ac:spMk id="12" creationId="{00F833DC-40FF-F349-99AF-3E9E3C5419DA}"/>
          </ac:spMkLst>
        </pc:spChg>
        <pc:picChg chg="mod">
          <ac:chgData name="panagiota skondra" userId="400e6ad41ab98319" providerId="LiveId" clId="{CCD9DF63-FA1B-4B69-A858-F09CFF2F46A5}" dt="2026-05-17T16:58:53.013" v="1526" actId="1076"/>
          <ac:picMkLst>
            <pc:docMk/>
            <pc:sldMk cId="18925573" sldId="262"/>
            <ac:picMk id="10" creationId="{8B1A224C-7244-EB14-C96D-CFAB389DE06A}"/>
          </ac:picMkLst>
        </pc:picChg>
      </pc:sldChg>
      <pc:sldChg chg="addSp delSp modSp mod">
        <pc:chgData name="panagiota skondra" userId="400e6ad41ab98319" providerId="LiveId" clId="{CCD9DF63-FA1B-4B69-A858-F09CFF2F46A5}" dt="2026-05-17T16:43:49.459" v="1506" actId="21"/>
        <pc:sldMkLst>
          <pc:docMk/>
          <pc:sldMk cId="545406697" sldId="263"/>
        </pc:sldMkLst>
        <pc:spChg chg="add mod">
          <ac:chgData name="panagiota skondra" userId="400e6ad41ab98319" providerId="LiveId" clId="{CCD9DF63-FA1B-4B69-A858-F09CFF2F46A5}" dt="2026-05-17T16:43:40.205" v="1505" actId="1076"/>
          <ac:spMkLst>
            <pc:docMk/>
            <pc:sldMk cId="545406697" sldId="263"/>
            <ac:spMk id="4" creationId="{632AAC9D-58C8-54B5-E4AB-9CCE23DD12DF}"/>
          </ac:spMkLst>
        </pc:spChg>
      </pc:sldChg>
      <pc:sldChg chg="addSp delSp modSp mod">
        <pc:chgData name="panagiota skondra" userId="400e6ad41ab98319" providerId="LiveId" clId="{CCD9DF63-FA1B-4B69-A858-F09CFF2F46A5}" dt="2026-05-19T21:39:16.519" v="1555" actId="1076"/>
        <pc:sldMkLst>
          <pc:docMk/>
          <pc:sldMk cId="1053865422" sldId="264"/>
        </pc:sldMkLst>
        <pc:spChg chg="add mod">
          <ac:chgData name="panagiota skondra" userId="400e6ad41ab98319" providerId="LiveId" clId="{CCD9DF63-FA1B-4B69-A858-F09CFF2F46A5}" dt="2026-05-17T16:45:10.189" v="1515"/>
          <ac:spMkLst>
            <pc:docMk/>
            <pc:sldMk cId="1053865422" sldId="264"/>
            <ac:spMk id="5" creationId="{38C83893-7F25-4DDD-A5A6-B5A5D12C31BD}"/>
          </ac:spMkLst>
        </pc:spChg>
        <pc:spChg chg="mod">
          <ac:chgData name="panagiota skondra" userId="400e6ad41ab98319" providerId="LiveId" clId="{CCD9DF63-FA1B-4B69-A858-F09CFF2F46A5}" dt="2026-05-16T16:13:07.717" v="1098" actId="20577"/>
          <ac:spMkLst>
            <pc:docMk/>
            <pc:sldMk cId="1053865422" sldId="264"/>
            <ac:spMk id="6" creationId="{046BDC61-50CF-AF1F-3BF2-A509F913A2C7}"/>
          </ac:spMkLst>
        </pc:spChg>
        <pc:spChg chg="mod">
          <ac:chgData name="panagiota skondra" userId="400e6ad41ab98319" providerId="LiveId" clId="{CCD9DF63-FA1B-4B69-A858-F09CFF2F46A5}" dt="2026-05-16T13:49:19.928" v="11" actId="20577"/>
          <ac:spMkLst>
            <pc:docMk/>
            <pc:sldMk cId="1053865422" sldId="264"/>
            <ac:spMk id="8" creationId="{CB3686CA-A10B-A071-DE28-C8CB8501086A}"/>
          </ac:spMkLst>
        </pc:spChg>
        <pc:spChg chg="mod">
          <ac:chgData name="panagiota skondra" userId="400e6ad41ab98319" providerId="LiveId" clId="{CCD9DF63-FA1B-4B69-A858-F09CFF2F46A5}" dt="2026-05-19T21:39:16.519" v="1555" actId="1076"/>
          <ac:spMkLst>
            <pc:docMk/>
            <pc:sldMk cId="1053865422" sldId="264"/>
            <ac:spMk id="10" creationId="{4AA1A377-ED7E-2463-A7D1-95D7B0BFE166}"/>
          </ac:spMkLst>
        </pc:spChg>
        <pc:picChg chg="mod">
          <ac:chgData name="panagiota skondra" userId="400e6ad41ab98319" providerId="LiveId" clId="{CCD9DF63-FA1B-4B69-A858-F09CFF2F46A5}" dt="2026-05-19T21:33:11.976" v="1552" actId="1076"/>
          <ac:picMkLst>
            <pc:docMk/>
            <pc:sldMk cId="1053865422" sldId="264"/>
            <ac:picMk id="4" creationId="{2F59DF4F-DB65-D40D-B64A-22DEDF1AE2CC}"/>
          </ac:picMkLst>
        </pc:picChg>
      </pc:sldChg>
      <pc:sldChg chg="addSp delSp modSp mod modAnim">
        <pc:chgData name="panagiota skondra" userId="400e6ad41ab98319" providerId="LiveId" clId="{CCD9DF63-FA1B-4B69-A858-F09CFF2F46A5}" dt="2026-05-19T21:43:15.241" v="1574" actId="14100"/>
        <pc:sldMkLst>
          <pc:docMk/>
          <pc:sldMk cId="3269447846" sldId="265"/>
        </pc:sldMkLst>
        <pc:spChg chg="mod">
          <ac:chgData name="panagiota skondra" userId="400e6ad41ab98319" providerId="LiveId" clId="{CCD9DF63-FA1B-4B69-A858-F09CFF2F46A5}" dt="2026-05-16T14:06:06.833" v="129" actId="14100"/>
          <ac:spMkLst>
            <pc:docMk/>
            <pc:sldMk cId="3269447846" sldId="265"/>
            <ac:spMk id="2" creationId="{0C4DE2A8-A0DA-75F7-2FEC-6E177EF551AD}"/>
          </ac:spMkLst>
        </pc:spChg>
        <pc:spChg chg="add mod">
          <ac:chgData name="panagiota skondra" userId="400e6ad41ab98319" providerId="LiveId" clId="{CCD9DF63-FA1B-4B69-A858-F09CFF2F46A5}" dt="2026-05-17T16:45:16.043" v="1516"/>
          <ac:spMkLst>
            <pc:docMk/>
            <pc:sldMk cId="3269447846" sldId="265"/>
            <ac:spMk id="4" creationId="{BA31A8A3-71D3-980E-8828-AE4A8F1B70B4}"/>
          </ac:spMkLst>
        </pc:spChg>
        <pc:spChg chg="add del mod">
          <ac:chgData name="panagiota skondra" userId="400e6ad41ab98319" providerId="LiveId" clId="{CCD9DF63-FA1B-4B69-A858-F09CFF2F46A5}" dt="2026-05-19T21:43:15.241" v="1574" actId="14100"/>
          <ac:spMkLst>
            <pc:docMk/>
            <pc:sldMk cId="3269447846" sldId="265"/>
            <ac:spMk id="7" creationId="{E6F8534E-A169-AAA2-55B4-AF542DA31CA9}"/>
          </ac:spMkLst>
        </pc:spChg>
        <pc:picChg chg="add mod">
          <ac:chgData name="panagiota skondra" userId="400e6ad41ab98319" providerId="LiveId" clId="{CCD9DF63-FA1B-4B69-A858-F09CFF2F46A5}" dt="2026-05-17T17:04:48.484" v="1527" actId="1076"/>
          <ac:picMkLst>
            <pc:docMk/>
            <pc:sldMk cId="3269447846" sldId="265"/>
            <ac:picMk id="11" creationId="{8D3A75D1-377B-5F5B-8ED2-272A20DD2094}"/>
          </ac:picMkLst>
        </pc:picChg>
      </pc:sldChg>
      <pc:sldChg chg="addSp delSp modSp new mod">
        <pc:chgData name="panagiota skondra" userId="400e6ad41ab98319" providerId="LiveId" clId="{CCD9DF63-FA1B-4B69-A858-F09CFF2F46A5}" dt="2026-05-17T16:41:15.083" v="1484"/>
        <pc:sldMkLst>
          <pc:docMk/>
          <pc:sldMk cId="2721022783" sldId="266"/>
        </pc:sldMkLst>
        <pc:spChg chg="add mod">
          <ac:chgData name="panagiota skondra" userId="400e6ad41ab98319" providerId="LiveId" clId="{CCD9DF63-FA1B-4B69-A858-F09CFF2F46A5}" dt="2026-05-17T16:41:15.083" v="1484"/>
          <ac:spMkLst>
            <pc:docMk/>
            <pc:sldMk cId="2721022783" sldId="266"/>
            <ac:spMk id="3" creationId="{50D59E1F-7329-9F99-8EEB-D0D6B83C66AA}"/>
          </ac:spMkLst>
        </pc:spChg>
        <pc:picChg chg="add mod">
          <ac:chgData name="panagiota skondra" userId="400e6ad41ab98319" providerId="LiveId" clId="{CCD9DF63-FA1B-4B69-A858-F09CFF2F46A5}" dt="2026-05-16T14:12:14.522" v="154" actId="1076"/>
          <ac:picMkLst>
            <pc:docMk/>
            <pc:sldMk cId="2721022783" sldId="266"/>
            <ac:picMk id="4" creationId="{0FBD34E3-7761-E3C9-0848-B3963E475A15}"/>
          </ac:picMkLst>
        </pc:picChg>
      </pc:sldChg>
      <pc:sldChg chg="addSp modSp new mod modAnim">
        <pc:chgData name="panagiota skondra" userId="400e6ad41ab98319" providerId="LiveId" clId="{CCD9DF63-FA1B-4B69-A858-F09CFF2F46A5}" dt="2026-05-18T19:51:36.131" v="1544" actId="1076"/>
        <pc:sldMkLst>
          <pc:docMk/>
          <pc:sldMk cId="2862812124" sldId="267"/>
        </pc:sldMkLst>
        <pc:spChg chg="mod">
          <ac:chgData name="panagiota skondra" userId="400e6ad41ab98319" providerId="LiveId" clId="{CCD9DF63-FA1B-4B69-A858-F09CFF2F46A5}" dt="2026-05-16T14:19:50.338" v="211" actId="20577"/>
          <ac:spMkLst>
            <pc:docMk/>
            <pc:sldMk cId="2862812124" sldId="267"/>
            <ac:spMk id="2" creationId="{749B9873-BA1E-6796-47CF-1E73C867ABA8}"/>
          </ac:spMkLst>
        </pc:spChg>
        <pc:spChg chg="mod">
          <ac:chgData name="panagiota skondra" userId="400e6ad41ab98319" providerId="LiveId" clId="{CCD9DF63-FA1B-4B69-A858-F09CFF2F46A5}" dt="2026-05-16T16:15:12.525" v="1206" actId="27636"/>
          <ac:spMkLst>
            <pc:docMk/>
            <pc:sldMk cId="2862812124" sldId="267"/>
            <ac:spMk id="3" creationId="{3180E0A2-3E5B-FDB2-564B-403DDBB6DC75}"/>
          </ac:spMkLst>
        </pc:spChg>
        <pc:spChg chg="add mod">
          <ac:chgData name="panagiota skondra" userId="400e6ad41ab98319" providerId="LiveId" clId="{CCD9DF63-FA1B-4B69-A858-F09CFF2F46A5}" dt="2026-05-17T16:41:24.454" v="1485"/>
          <ac:spMkLst>
            <pc:docMk/>
            <pc:sldMk cId="2862812124" sldId="267"/>
            <ac:spMk id="5" creationId="{611BAA7D-A954-C801-CBAA-BF5D45A3CDF8}"/>
          </ac:spMkLst>
        </pc:spChg>
        <pc:picChg chg="add mod">
          <ac:chgData name="panagiota skondra" userId="400e6ad41ab98319" providerId="LiveId" clId="{CCD9DF63-FA1B-4B69-A858-F09CFF2F46A5}" dt="2026-05-18T19:51:36.131" v="1544" actId="1076"/>
          <ac:picMkLst>
            <pc:docMk/>
            <pc:sldMk cId="2862812124" sldId="267"/>
            <ac:picMk id="4" creationId="{75D3743A-EF5C-EE29-A407-6314DAF71849}"/>
          </ac:picMkLst>
        </pc:picChg>
      </pc:sldChg>
      <pc:sldChg chg="addSp delSp modSp new mod modNotesTx">
        <pc:chgData name="panagiota skondra" userId="400e6ad41ab98319" providerId="LiveId" clId="{CCD9DF63-FA1B-4B69-A858-F09CFF2F46A5}" dt="2026-05-17T16:41:34.411" v="1486"/>
        <pc:sldMkLst>
          <pc:docMk/>
          <pc:sldMk cId="1754931484" sldId="268"/>
        </pc:sldMkLst>
        <pc:spChg chg="add mod">
          <ac:chgData name="panagiota skondra" userId="400e6ad41ab98319" providerId="LiveId" clId="{CCD9DF63-FA1B-4B69-A858-F09CFF2F46A5}" dt="2026-05-17T16:41:34.411" v="1486"/>
          <ac:spMkLst>
            <pc:docMk/>
            <pc:sldMk cId="1754931484" sldId="268"/>
            <ac:spMk id="3" creationId="{DC1E952E-8A89-5959-FDF3-868EF1501E07}"/>
          </ac:spMkLst>
        </pc:spChg>
        <pc:picChg chg="add mod">
          <ac:chgData name="panagiota skondra" userId="400e6ad41ab98319" providerId="LiveId" clId="{CCD9DF63-FA1B-4B69-A858-F09CFF2F46A5}" dt="2026-05-16T14:20:28.579" v="217" actId="1076"/>
          <ac:picMkLst>
            <pc:docMk/>
            <pc:sldMk cId="1754931484" sldId="268"/>
            <ac:picMk id="4" creationId="{41BCF0BA-64F5-77AC-61CD-CA44644672EE}"/>
          </ac:picMkLst>
        </pc:picChg>
      </pc:sldChg>
      <pc:sldChg chg="addSp delSp modSp new mod modAnim">
        <pc:chgData name="panagiota skondra" userId="400e6ad41ab98319" providerId="LiveId" clId="{CCD9DF63-FA1B-4B69-A858-F09CFF2F46A5}" dt="2026-05-19T21:48:46.847" v="1577" actId="20577"/>
        <pc:sldMkLst>
          <pc:docMk/>
          <pc:sldMk cId="4068788783" sldId="269"/>
        </pc:sldMkLst>
        <pc:spChg chg="mod">
          <ac:chgData name="panagiota skondra" userId="400e6ad41ab98319" providerId="LiveId" clId="{CCD9DF63-FA1B-4B69-A858-F09CFF2F46A5}" dt="2026-05-18T19:52:20.770" v="1545" actId="1076"/>
          <ac:spMkLst>
            <pc:docMk/>
            <pc:sldMk cId="4068788783" sldId="269"/>
            <ac:spMk id="2" creationId="{572FFF11-29F5-2E3E-BA8D-94FB4D2D7FAC}"/>
          </ac:spMkLst>
        </pc:spChg>
        <pc:spChg chg="add mod">
          <ac:chgData name="panagiota skondra" userId="400e6ad41ab98319" providerId="LiveId" clId="{CCD9DF63-FA1B-4B69-A858-F09CFF2F46A5}" dt="2026-05-17T16:41:41.898" v="1487"/>
          <ac:spMkLst>
            <pc:docMk/>
            <pc:sldMk cId="4068788783" sldId="269"/>
            <ac:spMk id="3" creationId="{48811735-910C-288A-85E6-A236E0117056}"/>
          </ac:spMkLst>
        </pc:spChg>
        <pc:spChg chg="add mod">
          <ac:chgData name="panagiota skondra" userId="400e6ad41ab98319" providerId="LiveId" clId="{CCD9DF63-FA1B-4B69-A858-F09CFF2F46A5}" dt="2026-05-19T21:48:11.142" v="1575" actId="20577"/>
          <ac:spMkLst>
            <pc:docMk/>
            <pc:sldMk cId="4068788783" sldId="269"/>
            <ac:spMk id="6" creationId="{BA415A9E-80D7-97CD-C4C4-8C63782DC471}"/>
          </ac:spMkLst>
        </pc:spChg>
        <pc:spChg chg="add mod">
          <ac:chgData name="panagiota skondra" userId="400e6ad41ab98319" providerId="LiveId" clId="{CCD9DF63-FA1B-4B69-A858-F09CFF2F46A5}" dt="2026-05-19T21:48:15.683" v="1576" actId="20577"/>
          <ac:spMkLst>
            <pc:docMk/>
            <pc:sldMk cId="4068788783" sldId="269"/>
            <ac:spMk id="8" creationId="{DC4ADBBB-52CF-BE1F-C45A-78B52E1FF1BB}"/>
          </ac:spMkLst>
        </pc:spChg>
        <pc:spChg chg="add mod">
          <ac:chgData name="panagiota skondra" userId="400e6ad41ab98319" providerId="LiveId" clId="{CCD9DF63-FA1B-4B69-A858-F09CFF2F46A5}" dt="2026-05-19T21:48:46.847" v="1577" actId="20577"/>
          <ac:spMkLst>
            <pc:docMk/>
            <pc:sldMk cId="4068788783" sldId="269"/>
            <ac:spMk id="10" creationId="{2323CC19-D1BF-E692-0A27-B35981009722}"/>
          </ac:spMkLst>
        </pc:spChg>
        <pc:picChg chg="add mod">
          <ac:chgData name="panagiota skondra" userId="400e6ad41ab98319" providerId="LiveId" clId="{CCD9DF63-FA1B-4B69-A858-F09CFF2F46A5}" dt="2026-05-18T19:52:26.479" v="1546" actId="1076"/>
          <ac:picMkLst>
            <pc:docMk/>
            <pc:sldMk cId="4068788783" sldId="269"/>
            <ac:picMk id="4" creationId="{F2EED2D0-F61E-8716-BD9E-76A5F1B139B1}"/>
          </ac:picMkLst>
        </pc:picChg>
      </pc:sldChg>
      <pc:sldChg chg="addSp modSp new mod modAnim">
        <pc:chgData name="panagiota skondra" userId="400e6ad41ab98319" providerId="LiveId" clId="{CCD9DF63-FA1B-4B69-A858-F09CFF2F46A5}" dt="2026-05-17T16:41:47.203" v="1488"/>
        <pc:sldMkLst>
          <pc:docMk/>
          <pc:sldMk cId="1034668776" sldId="270"/>
        </pc:sldMkLst>
        <pc:spChg chg="mod">
          <ac:chgData name="panagiota skondra" userId="400e6ad41ab98319" providerId="LiveId" clId="{CCD9DF63-FA1B-4B69-A858-F09CFF2F46A5}" dt="2026-05-16T14:40:58.354" v="347" actId="14100"/>
          <ac:spMkLst>
            <pc:docMk/>
            <pc:sldMk cId="1034668776" sldId="270"/>
            <ac:spMk id="2" creationId="{FA165990-C1A1-560A-D342-21DC24E19EB9}"/>
          </ac:spMkLst>
        </pc:spChg>
        <pc:spChg chg="mod">
          <ac:chgData name="panagiota skondra" userId="400e6ad41ab98319" providerId="LiveId" clId="{CCD9DF63-FA1B-4B69-A858-F09CFF2F46A5}" dt="2026-05-16T14:34:02.548" v="306" actId="20577"/>
          <ac:spMkLst>
            <pc:docMk/>
            <pc:sldMk cId="1034668776" sldId="270"/>
            <ac:spMk id="3" creationId="{15437E42-EB17-340A-6A0D-AC013BBEB3EB}"/>
          </ac:spMkLst>
        </pc:spChg>
        <pc:spChg chg="add mod">
          <ac:chgData name="panagiota skondra" userId="400e6ad41ab98319" providerId="LiveId" clId="{CCD9DF63-FA1B-4B69-A858-F09CFF2F46A5}" dt="2026-05-17T16:41:47.203" v="1488"/>
          <ac:spMkLst>
            <pc:docMk/>
            <pc:sldMk cId="1034668776" sldId="270"/>
            <ac:spMk id="4" creationId="{D2B2FE75-839D-707D-1568-4DB535AED69F}"/>
          </ac:spMkLst>
        </pc:spChg>
        <pc:picChg chg="add mod">
          <ac:chgData name="panagiota skondra" userId="400e6ad41ab98319" providerId="LiveId" clId="{CCD9DF63-FA1B-4B69-A858-F09CFF2F46A5}" dt="2026-05-16T14:33:03.538" v="298" actId="1076"/>
          <ac:picMkLst>
            <pc:docMk/>
            <pc:sldMk cId="1034668776" sldId="270"/>
            <ac:picMk id="5" creationId="{C8DE9093-282D-9E30-F765-335C2F6F2219}"/>
          </ac:picMkLst>
        </pc:picChg>
      </pc:sldChg>
      <pc:sldChg chg="addSp delSp modSp new mod">
        <pc:chgData name="panagiota skondra" userId="400e6ad41ab98319" providerId="LiveId" clId="{CCD9DF63-FA1B-4B69-A858-F09CFF2F46A5}" dt="2026-05-17T16:42:12.220" v="1492"/>
        <pc:sldMkLst>
          <pc:docMk/>
          <pc:sldMk cId="1425061225" sldId="271"/>
        </pc:sldMkLst>
        <pc:spChg chg="mod">
          <ac:chgData name="panagiota skondra" userId="400e6ad41ab98319" providerId="LiveId" clId="{CCD9DF63-FA1B-4B69-A858-F09CFF2F46A5}" dt="2026-05-16T14:42:15.734" v="358" actId="14100"/>
          <ac:spMkLst>
            <pc:docMk/>
            <pc:sldMk cId="1425061225" sldId="271"/>
            <ac:spMk id="2" creationId="{67B10C08-DAE5-017D-99B4-DE62526396A5}"/>
          </ac:spMkLst>
        </pc:spChg>
        <pc:spChg chg="add mod">
          <ac:chgData name="panagiota skondra" userId="400e6ad41ab98319" providerId="LiveId" clId="{CCD9DF63-FA1B-4B69-A858-F09CFF2F46A5}" dt="2026-05-17T16:42:12.220" v="1492"/>
          <ac:spMkLst>
            <pc:docMk/>
            <pc:sldMk cId="1425061225" sldId="271"/>
            <ac:spMk id="3" creationId="{B39B08A9-7330-441E-8F97-821BE2D97F8E}"/>
          </ac:spMkLst>
        </pc:spChg>
        <pc:spChg chg="add mod">
          <ac:chgData name="panagiota skondra" userId="400e6ad41ab98319" providerId="LiveId" clId="{CCD9DF63-FA1B-4B69-A858-F09CFF2F46A5}" dt="2026-05-16T16:20:19.277" v="1369" actId="20577"/>
          <ac:spMkLst>
            <pc:docMk/>
            <pc:sldMk cId="1425061225" sldId="271"/>
            <ac:spMk id="6" creationId="{455F0D68-015D-ED2E-37D0-F21A6DF0F80B}"/>
          </ac:spMkLst>
        </pc:spChg>
        <pc:picChg chg="add mod">
          <ac:chgData name="panagiota skondra" userId="400e6ad41ab98319" providerId="LiveId" clId="{CCD9DF63-FA1B-4B69-A858-F09CFF2F46A5}" dt="2026-05-16T14:42:01.610" v="357" actId="1076"/>
          <ac:picMkLst>
            <pc:docMk/>
            <pc:sldMk cId="1425061225" sldId="271"/>
            <ac:picMk id="4" creationId="{EF944804-72A5-ABD3-E722-20FD00B57A5C}"/>
          </ac:picMkLst>
        </pc:picChg>
      </pc:sldChg>
      <pc:sldChg chg="addSp modSp new mod modAnim">
        <pc:chgData name="panagiota skondra" userId="400e6ad41ab98319" providerId="LiveId" clId="{CCD9DF63-FA1B-4B69-A858-F09CFF2F46A5}" dt="2026-05-17T16:42:05.371" v="1491"/>
        <pc:sldMkLst>
          <pc:docMk/>
          <pc:sldMk cId="2560704445" sldId="272"/>
        </pc:sldMkLst>
        <pc:spChg chg="mod">
          <ac:chgData name="panagiota skondra" userId="400e6ad41ab98319" providerId="LiveId" clId="{CCD9DF63-FA1B-4B69-A858-F09CFF2F46A5}" dt="2026-05-16T14:47:19.443" v="408" actId="14100"/>
          <ac:spMkLst>
            <pc:docMk/>
            <pc:sldMk cId="2560704445" sldId="272"/>
            <ac:spMk id="2" creationId="{D5826DCF-EAD2-C8DB-9338-970AB20750DA}"/>
          </ac:spMkLst>
        </pc:spChg>
        <pc:spChg chg="mod">
          <ac:chgData name="panagiota skondra" userId="400e6ad41ab98319" providerId="LiveId" clId="{CCD9DF63-FA1B-4B69-A858-F09CFF2F46A5}" dt="2026-05-16T16:19:41.910" v="1364" actId="5793"/>
          <ac:spMkLst>
            <pc:docMk/>
            <pc:sldMk cId="2560704445" sldId="272"/>
            <ac:spMk id="3" creationId="{E4C3091A-252F-1618-F73B-A172187051C7}"/>
          </ac:spMkLst>
        </pc:spChg>
        <pc:spChg chg="add mod">
          <ac:chgData name="panagiota skondra" userId="400e6ad41ab98319" providerId="LiveId" clId="{CCD9DF63-FA1B-4B69-A858-F09CFF2F46A5}" dt="2026-05-17T16:42:05.371" v="1491"/>
          <ac:spMkLst>
            <pc:docMk/>
            <pc:sldMk cId="2560704445" sldId="272"/>
            <ac:spMk id="5" creationId="{23D73412-B695-CE93-A748-0FFE0AE635DB}"/>
          </ac:spMkLst>
        </pc:spChg>
        <pc:picChg chg="add mod">
          <ac:chgData name="panagiota skondra" userId="400e6ad41ab98319" providerId="LiveId" clId="{CCD9DF63-FA1B-4B69-A858-F09CFF2F46A5}" dt="2026-05-16T14:47:12.793" v="407" actId="1076"/>
          <ac:picMkLst>
            <pc:docMk/>
            <pc:sldMk cId="2560704445" sldId="272"/>
            <ac:picMk id="4" creationId="{68100E5E-AB66-D7E1-2341-939BE9659CCC}"/>
          </ac:picMkLst>
        </pc:picChg>
      </pc:sldChg>
      <pc:sldChg chg="addSp delSp modSp new mod ord">
        <pc:chgData name="panagiota skondra" userId="400e6ad41ab98319" providerId="LiveId" clId="{CCD9DF63-FA1B-4B69-A858-F09CFF2F46A5}" dt="2026-05-17T16:41:57.269" v="1490"/>
        <pc:sldMkLst>
          <pc:docMk/>
          <pc:sldMk cId="1188074968" sldId="273"/>
        </pc:sldMkLst>
        <pc:spChg chg="add mod">
          <ac:chgData name="panagiota skondra" userId="400e6ad41ab98319" providerId="LiveId" clId="{CCD9DF63-FA1B-4B69-A858-F09CFF2F46A5}" dt="2026-05-17T16:41:57.269" v="1490"/>
          <ac:spMkLst>
            <pc:docMk/>
            <pc:sldMk cId="1188074968" sldId="273"/>
            <ac:spMk id="3" creationId="{AE4E26AD-05AF-3F19-C1F1-58CEB598BCE3}"/>
          </ac:spMkLst>
        </pc:spChg>
        <pc:picChg chg="add mod">
          <ac:chgData name="panagiota skondra" userId="400e6ad41ab98319" providerId="LiveId" clId="{CCD9DF63-FA1B-4B69-A858-F09CFF2F46A5}" dt="2026-05-16T14:53:12.495" v="501" actId="1076"/>
          <ac:picMkLst>
            <pc:docMk/>
            <pc:sldMk cId="1188074968" sldId="273"/>
            <ac:picMk id="4" creationId="{61E0B263-B3D5-F038-C8E7-D186FBE3B7B9}"/>
          </ac:picMkLst>
        </pc:picChg>
      </pc:sldChg>
      <pc:sldChg chg="addSp delSp modSp new mod ord">
        <pc:chgData name="panagiota skondra" userId="400e6ad41ab98319" providerId="LiveId" clId="{CCD9DF63-FA1B-4B69-A858-F09CFF2F46A5}" dt="2026-05-17T16:41:52.285" v="1489"/>
        <pc:sldMkLst>
          <pc:docMk/>
          <pc:sldMk cId="505211817" sldId="274"/>
        </pc:sldMkLst>
        <pc:spChg chg="add mod">
          <ac:chgData name="panagiota skondra" userId="400e6ad41ab98319" providerId="LiveId" clId="{CCD9DF63-FA1B-4B69-A858-F09CFF2F46A5}" dt="2026-05-17T16:41:52.285" v="1489"/>
          <ac:spMkLst>
            <pc:docMk/>
            <pc:sldMk cId="505211817" sldId="274"/>
            <ac:spMk id="3" creationId="{9127F0E0-2B2B-15B8-B79E-6455070BDF2B}"/>
          </ac:spMkLst>
        </pc:spChg>
        <pc:picChg chg="add mod">
          <ac:chgData name="panagiota skondra" userId="400e6ad41ab98319" providerId="LiveId" clId="{CCD9DF63-FA1B-4B69-A858-F09CFF2F46A5}" dt="2026-05-16T14:55:22.651" v="515" actId="1076"/>
          <ac:picMkLst>
            <pc:docMk/>
            <pc:sldMk cId="505211817" sldId="274"/>
            <ac:picMk id="4" creationId="{BB5E63BF-7D09-AE37-0ECF-F2EC9C8B1EBF}"/>
          </ac:picMkLst>
        </pc:picChg>
      </pc:sldChg>
      <pc:sldChg chg="addSp delSp modSp new mod">
        <pc:chgData name="panagiota skondra" userId="400e6ad41ab98319" providerId="LiveId" clId="{CCD9DF63-FA1B-4B69-A858-F09CFF2F46A5}" dt="2026-05-17T16:42:17.014" v="1493"/>
        <pc:sldMkLst>
          <pc:docMk/>
          <pc:sldMk cId="2542658430" sldId="275"/>
        </pc:sldMkLst>
        <pc:spChg chg="add mod">
          <ac:chgData name="panagiota skondra" userId="400e6ad41ab98319" providerId="LiveId" clId="{CCD9DF63-FA1B-4B69-A858-F09CFF2F46A5}" dt="2026-05-17T16:42:17.014" v="1493"/>
          <ac:spMkLst>
            <pc:docMk/>
            <pc:sldMk cId="2542658430" sldId="275"/>
            <ac:spMk id="3" creationId="{76BCDD8D-3BA6-AFFA-88BC-6B8BDF5AAE3B}"/>
          </ac:spMkLst>
        </pc:spChg>
        <pc:picChg chg="add mod">
          <ac:chgData name="panagiota skondra" userId="400e6ad41ab98319" providerId="LiveId" clId="{CCD9DF63-FA1B-4B69-A858-F09CFF2F46A5}" dt="2026-05-16T14:58:55.491" v="526" actId="1076"/>
          <ac:picMkLst>
            <pc:docMk/>
            <pc:sldMk cId="2542658430" sldId="275"/>
            <ac:picMk id="4" creationId="{2D4A9B69-2CC5-79BD-7CA1-ED9D87670D21}"/>
          </ac:picMkLst>
        </pc:picChg>
      </pc:sldChg>
      <pc:sldChg chg="addSp delSp modSp new mod">
        <pc:chgData name="panagiota skondra" userId="400e6ad41ab98319" providerId="LiveId" clId="{CCD9DF63-FA1B-4B69-A858-F09CFF2F46A5}" dt="2026-05-19T21:59:53.969" v="1584" actId="1076"/>
        <pc:sldMkLst>
          <pc:docMk/>
          <pc:sldMk cId="207386993" sldId="276"/>
        </pc:sldMkLst>
        <pc:spChg chg="mod">
          <ac:chgData name="panagiota skondra" userId="400e6ad41ab98319" providerId="LiveId" clId="{CCD9DF63-FA1B-4B69-A858-F09CFF2F46A5}" dt="2026-05-16T15:03:14.347" v="538" actId="122"/>
          <ac:spMkLst>
            <pc:docMk/>
            <pc:sldMk cId="207386993" sldId="276"/>
            <ac:spMk id="2" creationId="{F7D7CE0C-28A0-CDBD-424A-779D039AFB77}"/>
          </ac:spMkLst>
        </pc:spChg>
        <pc:spChg chg="add mod">
          <ac:chgData name="panagiota skondra" userId="400e6ad41ab98319" providerId="LiveId" clId="{CCD9DF63-FA1B-4B69-A858-F09CFF2F46A5}" dt="2026-05-17T16:42:24.284" v="1494"/>
          <ac:spMkLst>
            <pc:docMk/>
            <pc:sldMk cId="207386993" sldId="276"/>
            <ac:spMk id="3" creationId="{551E79BA-39E6-C885-B673-E37002FD959B}"/>
          </ac:spMkLst>
        </pc:spChg>
        <pc:spChg chg="add del mod">
          <ac:chgData name="panagiota skondra" userId="400e6ad41ab98319" providerId="LiveId" clId="{CCD9DF63-FA1B-4B69-A858-F09CFF2F46A5}" dt="2026-05-19T21:59:21.784" v="1579" actId="931"/>
          <ac:spMkLst>
            <pc:docMk/>
            <pc:sldMk cId="207386993" sldId="276"/>
            <ac:spMk id="5" creationId="{07B5991A-9826-B92B-8FBF-08A6258FA11A}"/>
          </ac:spMkLst>
        </pc:spChg>
        <pc:picChg chg="add mod">
          <ac:chgData name="panagiota skondra" userId="400e6ad41ab98319" providerId="LiveId" clId="{CCD9DF63-FA1B-4B69-A858-F09CFF2F46A5}" dt="2026-05-19T21:59:53.969" v="1584" actId="1076"/>
          <ac:picMkLst>
            <pc:docMk/>
            <pc:sldMk cId="207386993" sldId="276"/>
            <ac:picMk id="7" creationId="{2E59CF39-10C9-79BF-CD94-B4A88093EB3B}"/>
          </ac:picMkLst>
        </pc:picChg>
        <pc:picChg chg="add del mod">
          <ac:chgData name="panagiota skondra" userId="400e6ad41ab98319" providerId="LiveId" clId="{CCD9DF63-FA1B-4B69-A858-F09CFF2F46A5}" dt="2026-05-19T21:59:06.165" v="1578" actId="21"/>
          <ac:picMkLst>
            <pc:docMk/>
            <pc:sldMk cId="207386993" sldId="276"/>
            <ac:picMk id="8" creationId="{67AD9BDD-8E8D-3F48-4CA9-C519FFCC68CC}"/>
          </ac:picMkLst>
        </pc:picChg>
      </pc:sldChg>
      <pc:sldChg chg="addSp modSp new mod modAnim">
        <pc:chgData name="panagiota skondra" userId="400e6ad41ab98319" providerId="LiveId" clId="{CCD9DF63-FA1B-4B69-A858-F09CFF2F46A5}" dt="2026-05-17T16:42:31.276" v="1495"/>
        <pc:sldMkLst>
          <pc:docMk/>
          <pc:sldMk cId="1175525218" sldId="277"/>
        </pc:sldMkLst>
        <pc:spChg chg="mod">
          <ac:chgData name="panagiota skondra" userId="400e6ad41ab98319" providerId="LiveId" clId="{CCD9DF63-FA1B-4B69-A858-F09CFF2F46A5}" dt="2026-05-16T15:10:54.543" v="620" actId="14100"/>
          <ac:spMkLst>
            <pc:docMk/>
            <pc:sldMk cId="1175525218" sldId="277"/>
            <ac:spMk id="2" creationId="{64FE20DC-FBAF-5A23-B4FD-C95F03020E01}"/>
          </ac:spMkLst>
        </pc:spChg>
        <pc:spChg chg="mod">
          <ac:chgData name="panagiota skondra" userId="400e6ad41ab98319" providerId="LiveId" clId="{CCD9DF63-FA1B-4B69-A858-F09CFF2F46A5}" dt="2026-05-16T15:11:19.132" v="626" actId="14100"/>
          <ac:spMkLst>
            <pc:docMk/>
            <pc:sldMk cId="1175525218" sldId="277"/>
            <ac:spMk id="3" creationId="{1AC7F42B-E54F-7132-7C2A-0F5AC69C9B2A}"/>
          </ac:spMkLst>
        </pc:spChg>
        <pc:spChg chg="add mod">
          <ac:chgData name="panagiota skondra" userId="400e6ad41ab98319" providerId="LiveId" clId="{CCD9DF63-FA1B-4B69-A858-F09CFF2F46A5}" dt="2026-05-17T16:42:31.276" v="1495"/>
          <ac:spMkLst>
            <pc:docMk/>
            <pc:sldMk cId="1175525218" sldId="277"/>
            <ac:spMk id="5" creationId="{8BBCAE53-FDBE-ABEC-AA52-E20506D4B879}"/>
          </ac:spMkLst>
        </pc:spChg>
        <pc:picChg chg="add mod">
          <ac:chgData name="panagiota skondra" userId="400e6ad41ab98319" providerId="LiveId" clId="{CCD9DF63-FA1B-4B69-A858-F09CFF2F46A5}" dt="2026-05-16T15:11:37.485" v="633" actId="1076"/>
          <ac:picMkLst>
            <pc:docMk/>
            <pc:sldMk cId="1175525218" sldId="277"/>
            <ac:picMk id="4" creationId="{6071951E-B29B-EC6D-871B-463C5D72C155}"/>
          </ac:picMkLst>
        </pc:picChg>
      </pc:sldChg>
      <pc:sldChg chg="addSp modSp new mod modAnim">
        <pc:chgData name="panagiota skondra" userId="400e6ad41ab98319" providerId="LiveId" clId="{CCD9DF63-FA1B-4B69-A858-F09CFF2F46A5}" dt="2026-05-17T16:42:36.630" v="1496"/>
        <pc:sldMkLst>
          <pc:docMk/>
          <pc:sldMk cId="2946240317" sldId="278"/>
        </pc:sldMkLst>
        <pc:spChg chg="mod">
          <ac:chgData name="panagiota skondra" userId="400e6ad41ab98319" providerId="LiveId" clId="{CCD9DF63-FA1B-4B69-A858-F09CFF2F46A5}" dt="2026-05-16T15:15:52.447" v="684" actId="255"/>
          <ac:spMkLst>
            <pc:docMk/>
            <pc:sldMk cId="2946240317" sldId="278"/>
            <ac:spMk id="2" creationId="{2B09BA88-B65B-0BFF-51EE-EBB310B82755}"/>
          </ac:spMkLst>
        </pc:spChg>
        <pc:spChg chg="mod">
          <ac:chgData name="panagiota skondra" userId="400e6ad41ab98319" providerId="LiveId" clId="{CCD9DF63-FA1B-4B69-A858-F09CFF2F46A5}" dt="2026-05-16T15:43:25.976" v="875" actId="20577"/>
          <ac:spMkLst>
            <pc:docMk/>
            <pc:sldMk cId="2946240317" sldId="278"/>
            <ac:spMk id="3" creationId="{654D2816-8503-95BA-0063-D288EB0598FD}"/>
          </ac:spMkLst>
        </pc:spChg>
        <pc:spChg chg="add mod">
          <ac:chgData name="panagiota skondra" userId="400e6ad41ab98319" providerId="LiveId" clId="{CCD9DF63-FA1B-4B69-A858-F09CFF2F46A5}" dt="2026-05-17T16:42:36.630" v="1496"/>
          <ac:spMkLst>
            <pc:docMk/>
            <pc:sldMk cId="2946240317" sldId="278"/>
            <ac:spMk id="4" creationId="{37CC8AA4-E544-28E8-0720-5B9DF6B6FC5C}"/>
          </ac:spMkLst>
        </pc:spChg>
      </pc:sldChg>
      <pc:sldChg chg="addSp modSp new mod">
        <pc:chgData name="panagiota skondra" userId="400e6ad41ab98319" providerId="LiveId" clId="{CCD9DF63-FA1B-4B69-A858-F09CFF2F46A5}" dt="2026-05-18T19:54:12.831" v="1547" actId="1076"/>
        <pc:sldMkLst>
          <pc:docMk/>
          <pc:sldMk cId="634148224" sldId="279"/>
        </pc:sldMkLst>
        <pc:spChg chg="mod">
          <ac:chgData name="panagiota skondra" userId="400e6ad41ab98319" providerId="LiveId" clId="{CCD9DF63-FA1B-4B69-A858-F09CFF2F46A5}" dt="2026-05-16T15:18:01.291" v="700" actId="255"/>
          <ac:spMkLst>
            <pc:docMk/>
            <pc:sldMk cId="634148224" sldId="279"/>
            <ac:spMk id="2" creationId="{D30A5E7C-6E12-5B41-A860-7FFE8F87C590}"/>
          </ac:spMkLst>
        </pc:spChg>
        <pc:spChg chg="mod">
          <ac:chgData name="panagiota skondra" userId="400e6ad41ab98319" providerId="LiveId" clId="{CCD9DF63-FA1B-4B69-A858-F09CFF2F46A5}" dt="2026-05-16T15:20:10.664" v="701" actId="14100"/>
          <ac:spMkLst>
            <pc:docMk/>
            <pc:sldMk cId="634148224" sldId="279"/>
            <ac:spMk id="3" creationId="{AFD7A586-BBEB-7C6F-5715-B57E6230119E}"/>
          </ac:spMkLst>
        </pc:spChg>
        <pc:spChg chg="add mod">
          <ac:chgData name="panagiota skondra" userId="400e6ad41ab98319" providerId="LiveId" clId="{CCD9DF63-FA1B-4B69-A858-F09CFF2F46A5}" dt="2026-05-17T16:42:42.368" v="1497"/>
          <ac:spMkLst>
            <pc:docMk/>
            <pc:sldMk cId="634148224" sldId="279"/>
            <ac:spMk id="5" creationId="{94E59160-02A5-9FE2-9645-192C17C0A289}"/>
          </ac:spMkLst>
        </pc:spChg>
        <pc:picChg chg="add mod">
          <ac:chgData name="panagiota skondra" userId="400e6ad41ab98319" providerId="LiveId" clId="{CCD9DF63-FA1B-4B69-A858-F09CFF2F46A5}" dt="2026-05-18T19:54:12.831" v="1547" actId="1076"/>
          <ac:picMkLst>
            <pc:docMk/>
            <pc:sldMk cId="634148224" sldId="279"/>
            <ac:picMk id="4" creationId="{985E5482-9FD5-3802-ACCD-F11DF1E85CC4}"/>
          </ac:picMkLst>
        </pc:picChg>
      </pc:sldChg>
      <pc:sldChg chg="addSp modSp new mod">
        <pc:chgData name="panagiota skondra" userId="400e6ad41ab98319" providerId="LiveId" clId="{CCD9DF63-FA1B-4B69-A858-F09CFF2F46A5}" dt="2026-05-17T17:27:07.379" v="1536" actId="1076"/>
        <pc:sldMkLst>
          <pc:docMk/>
          <pc:sldMk cId="1508639047" sldId="280"/>
        </pc:sldMkLst>
        <pc:spChg chg="mod">
          <ac:chgData name="panagiota skondra" userId="400e6ad41ab98319" providerId="LiveId" clId="{CCD9DF63-FA1B-4B69-A858-F09CFF2F46A5}" dt="2026-05-17T17:26:56.699" v="1534" actId="14100"/>
          <ac:spMkLst>
            <pc:docMk/>
            <pc:sldMk cId="1508639047" sldId="280"/>
            <ac:spMk id="2" creationId="{A92106D6-11E7-5369-6CB0-D21828C0E8AF}"/>
          </ac:spMkLst>
        </pc:spChg>
        <pc:spChg chg="mod">
          <ac:chgData name="panagiota skondra" userId="400e6ad41ab98319" providerId="LiveId" clId="{CCD9DF63-FA1B-4B69-A858-F09CFF2F46A5}" dt="2026-05-17T17:27:04.192" v="1535" actId="14100"/>
          <ac:spMkLst>
            <pc:docMk/>
            <pc:sldMk cId="1508639047" sldId="280"/>
            <ac:spMk id="3" creationId="{4FF299B1-5D91-A47D-8489-16C38243B1E7}"/>
          </ac:spMkLst>
        </pc:spChg>
        <pc:spChg chg="add mod">
          <ac:chgData name="panagiota skondra" userId="400e6ad41ab98319" providerId="LiveId" clId="{CCD9DF63-FA1B-4B69-A858-F09CFF2F46A5}" dt="2026-05-17T16:42:54.025" v="1499"/>
          <ac:spMkLst>
            <pc:docMk/>
            <pc:sldMk cId="1508639047" sldId="280"/>
            <ac:spMk id="5" creationId="{2E86C7CE-4DFE-FA55-B422-4093BE76ED46}"/>
          </ac:spMkLst>
        </pc:spChg>
        <pc:picChg chg="add mod">
          <ac:chgData name="panagiota skondra" userId="400e6ad41ab98319" providerId="LiveId" clId="{CCD9DF63-FA1B-4B69-A858-F09CFF2F46A5}" dt="2026-05-17T17:27:07.379" v="1536" actId="1076"/>
          <ac:picMkLst>
            <pc:docMk/>
            <pc:sldMk cId="1508639047" sldId="280"/>
            <ac:picMk id="4" creationId="{A8D6BCDC-37AA-582C-B849-01645AA6D5D6}"/>
          </ac:picMkLst>
        </pc:picChg>
      </pc:sldChg>
      <pc:sldChg chg="addSp modSp new mod modAnim">
        <pc:chgData name="panagiota skondra" userId="400e6ad41ab98319" providerId="LiveId" clId="{CCD9DF63-FA1B-4B69-A858-F09CFF2F46A5}" dt="2026-05-19T22:06:40.145" v="1598" actId="27636"/>
        <pc:sldMkLst>
          <pc:docMk/>
          <pc:sldMk cId="4293081877" sldId="281"/>
        </pc:sldMkLst>
        <pc:spChg chg="mod">
          <ac:chgData name="panagiota skondra" userId="400e6ad41ab98319" providerId="LiveId" clId="{CCD9DF63-FA1B-4B69-A858-F09CFF2F46A5}" dt="2026-05-16T15:36:28.147" v="841" actId="14100"/>
          <ac:spMkLst>
            <pc:docMk/>
            <pc:sldMk cId="4293081877" sldId="281"/>
            <ac:spMk id="2" creationId="{F89807B5-2E6F-7843-9593-08C676065AFC}"/>
          </ac:spMkLst>
        </pc:spChg>
        <pc:spChg chg="mod">
          <ac:chgData name="panagiota skondra" userId="400e6ad41ab98319" providerId="LiveId" clId="{CCD9DF63-FA1B-4B69-A858-F09CFF2F46A5}" dt="2026-05-19T22:06:40.145" v="1598" actId="27636"/>
          <ac:spMkLst>
            <pc:docMk/>
            <pc:sldMk cId="4293081877" sldId="281"/>
            <ac:spMk id="3" creationId="{5EB607BE-5E87-8593-D7BA-99E97A7405C5}"/>
          </ac:spMkLst>
        </pc:spChg>
        <pc:spChg chg="add mod">
          <ac:chgData name="panagiota skondra" userId="400e6ad41ab98319" providerId="LiveId" clId="{CCD9DF63-FA1B-4B69-A858-F09CFF2F46A5}" dt="2026-05-17T16:43:00.049" v="1500"/>
          <ac:spMkLst>
            <pc:docMk/>
            <pc:sldMk cId="4293081877" sldId="281"/>
            <ac:spMk id="4" creationId="{9D2D3E73-ED58-865F-C4B8-302360B6C4E2}"/>
          </ac:spMkLst>
        </pc:spChg>
      </pc:sldChg>
      <pc:sldChg chg="addSp delSp modSp new mod ord">
        <pc:chgData name="panagiota skondra" userId="400e6ad41ab98319" providerId="LiveId" clId="{CCD9DF63-FA1B-4B69-A858-F09CFF2F46A5}" dt="2026-05-17T16:42:48.461" v="1498"/>
        <pc:sldMkLst>
          <pc:docMk/>
          <pc:sldMk cId="1433403969" sldId="282"/>
        </pc:sldMkLst>
        <pc:spChg chg="add mod">
          <ac:chgData name="panagiota skondra" userId="400e6ad41ab98319" providerId="LiveId" clId="{CCD9DF63-FA1B-4B69-A858-F09CFF2F46A5}" dt="2026-05-17T16:42:48.461" v="1498"/>
          <ac:spMkLst>
            <pc:docMk/>
            <pc:sldMk cId="1433403969" sldId="282"/>
            <ac:spMk id="3" creationId="{2D1FEC65-7A1F-7C83-7C6A-335DE4405805}"/>
          </ac:spMkLst>
        </pc:spChg>
        <pc:picChg chg="add mod">
          <ac:chgData name="panagiota skondra" userId="400e6ad41ab98319" providerId="LiveId" clId="{CCD9DF63-FA1B-4B69-A858-F09CFF2F46A5}" dt="2026-05-16T15:24:50.061" v="728" actId="1076"/>
          <ac:picMkLst>
            <pc:docMk/>
            <pc:sldMk cId="1433403969" sldId="282"/>
            <ac:picMk id="4" creationId="{4B546DB6-EE0D-4FEB-AA10-5D2268AA713D}"/>
          </ac:picMkLst>
        </pc:picChg>
      </pc:sldChg>
      <pc:sldChg chg="addSp modSp new mod modAnim">
        <pc:chgData name="panagiota skondra" userId="400e6ad41ab98319" providerId="LiveId" clId="{CCD9DF63-FA1B-4B69-A858-F09CFF2F46A5}" dt="2026-05-17T16:50:48.380" v="1521" actId="14100"/>
        <pc:sldMkLst>
          <pc:docMk/>
          <pc:sldMk cId="1995537406" sldId="283"/>
        </pc:sldMkLst>
        <pc:spChg chg="mod">
          <ac:chgData name="panagiota skondra" userId="400e6ad41ab98319" providerId="LiveId" clId="{CCD9DF63-FA1B-4B69-A858-F09CFF2F46A5}" dt="2026-05-17T16:50:48.380" v="1521" actId="14100"/>
          <ac:spMkLst>
            <pc:docMk/>
            <pc:sldMk cId="1995537406" sldId="283"/>
            <ac:spMk id="2" creationId="{BFA019BC-5CCB-CCAD-A0A8-A6E5FBE2BFA6}"/>
          </ac:spMkLst>
        </pc:spChg>
        <pc:spChg chg="mod">
          <ac:chgData name="panagiota skondra" userId="400e6ad41ab98319" providerId="LiveId" clId="{CCD9DF63-FA1B-4B69-A858-F09CFF2F46A5}" dt="2026-05-16T15:57:21.087" v="1042" actId="14100"/>
          <ac:spMkLst>
            <pc:docMk/>
            <pc:sldMk cId="1995537406" sldId="283"/>
            <ac:spMk id="3" creationId="{B2DD505A-1A41-75E6-64A3-C438487FBB6C}"/>
          </ac:spMkLst>
        </pc:spChg>
        <pc:spChg chg="add mod">
          <ac:chgData name="panagiota skondra" userId="400e6ad41ab98319" providerId="LiveId" clId="{CCD9DF63-FA1B-4B69-A858-F09CFF2F46A5}" dt="2026-05-17T16:43:07.048" v="1501"/>
          <ac:spMkLst>
            <pc:docMk/>
            <pc:sldMk cId="1995537406" sldId="283"/>
            <ac:spMk id="4" creationId="{1A25E948-8D67-63FD-1DCD-DDBA62A65B24}"/>
          </ac:spMkLst>
        </pc:spChg>
      </pc:sldChg>
      <pc:sldChg chg="addSp delSp modSp new mod">
        <pc:chgData name="panagiota skondra" userId="400e6ad41ab98319" providerId="LiveId" clId="{CCD9DF63-FA1B-4B69-A858-F09CFF2F46A5}" dt="2026-05-17T16:43:17.897" v="1503"/>
        <pc:sldMkLst>
          <pc:docMk/>
          <pc:sldMk cId="3304405477" sldId="284"/>
        </pc:sldMkLst>
        <pc:spChg chg="mod">
          <ac:chgData name="panagiota skondra" userId="400e6ad41ab98319" providerId="LiveId" clId="{CCD9DF63-FA1B-4B69-A858-F09CFF2F46A5}" dt="2026-05-16T15:46:56.560" v="954" actId="14100"/>
          <ac:spMkLst>
            <pc:docMk/>
            <pc:sldMk cId="3304405477" sldId="284"/>
            <ac:spMk id="2" creationId="{2E195A38-A878-74F0-440C-FA08284931FD}"/>
          </ac:spMkLst>
        </pc:spChg>
        <pc:spChg chg="add mod">
          <ac:chgData name="panagiota skondra" userId="400e6ad41ab98319" providerId="LiveId" clId="{CCD9DF63-FA1B-4B69-A858-F09CFF2F46A5}" dt="2026-05-17T16:43:17.897" v="1503"/>
          <ac:spMkLst>
            <pc:docMk/>
            <pc:sldMk cId="3304405477" sldId="284"/>
            <ac:spMk id="3" creationId="{534F0110-4FD5-7912-5DBC-75FDBAC2B66A}"/>
          </ac:spMkLst>
        </pc:spChg>
        <pc:picChg chg="add mod">
          <ac:chgData name="panagiota skondra" userId="400e6ad41ab98319" providerId="LiveId" clId="{CCD9DF63-FA1B-4B69-A858-F09CFF2F46A5}" dt="2026-05-16T15:46:50.804" v="953" actId="1076"/>
          <ac:picMkLst>
            <pc:docMk/>
            <pc:sldMk cId="3304405477" sldId="284"/>
            <ac:picMk id="4" creationId="{C648DB94-0683-7DEB-6639-0E0CAE079ECA}"/>
          </ac:picMkLst>
        </pc:picChg>
      </pc:sldChg>
      <pc:sldChg chg="addSp modSp new mod ord">
        <pc:chgData name="panagiota skondra" userId="400e6ad41ab98319" providerId="LiveId" clId="{CCD9DF63-FA1B-4B69-A858-F09CFF2F46A5}" dt="2026-05-17T17:28:10.220" v="1540" actId="14100"/>
        <pc:sldMkLst>
          <pc:docMk/>
          <pc:sldMk cId="1697330475" sldId="285"/>
        </pc:sldMkLst>
        <pc:spChg chg="mod">
          <ac:chgData name="panagiota skondra" userId="400e6ad41ab98319" providerId="LiveId" clId="{CCD9DF63-FA1B-4B69-A858-F09CFF2F46A5}" dt="2026-05-17T17:27:50.366" v="1539" actId="207"/>
          <ac:spMkLst>
            <pc:docMk/>
            <pc:sldMk cId="1697330475" sldId="285"/>
            <ac:spMk id="2" creationId="{45EF32BC-D361-086C-0D38-26C640713D48}"/>
          </ac:spMkLst>
        </pc:spChg>
        <pc:spChg chg="mod">
          <ac:chgData name="panagiota skondra" userId="400e6ad41ab98319" providerId="LiveId" clId="{CCD9DF63-FA1B-4B69-A858-F09CFF2F46A5}" dt="2026-05-17T17:28:10.220" v="1540" actId="14100"/>
          <ac:spMkLst>
            <pc:docMk/>
            <pc:sldMk cId="1697330475" sldId="285"/>
            <ac:spMk id="3" creationId="{CDFB58DB-2E4D-AD16-AF02-1CB410AAA597}"/>
          </ac:spMkLst>
        </pc:spChg>
        <pc:spChg chg="add mod">
          <ac:chgData name="panagiota skondra" userId="400e6ad41ab98319" providerId="LiveId" clId="{CCD9DF63-FA1B-4B69-A858-F09CFF2F46A5}" dt="2026-05-17T16:43:12.918" v="1502"/>
          <ac:spMkLst>
            <pc:docMk/>
            <pc:sldMk cId="1697330475" sldId="285"/>
            <ac:spMk id="4" creationId="{9F350876-4F50-7B1D-C30D-52B41020DB42}"/>
          </ac:spMkLst>
        </pc:spChg>
      </pc:sldChg>
      <pc:sldMasterChg chg="modSldLayout">
        <pc:chgData name="panagiota skondra" userId="400e6ad41ab98319" providerId="LiveId" clId="{CCD9DF63-FA1B-4B69-A858-F09CFF2F46A5}" dt="2026-05-17T16:31:10.713" v="1465" actId="11"/>
        <pc:sldMasterMkLst>
          <pc:docMk/>
          <pc:sldMasterMk cId="3141476604" sldId="2147483648"/>
        </pc:sldMasterMkLst>
        <pc:sldLayoutChg chg="modSp">
          <pc:chgData name="panagiota skondra" userId="400e6ad41ab98319" providerId="LiveId" clId="{CCD9DF63-FA1B-4B69-A858-F09CFF2F46A5}" dt="2026-05-17T16:31:10.713" v="1465" actId="11"/>
          <pc:sldLayoutMkLst>
            <pc:docMk/>
            <pc:sldMasterMk cId="3141476604" sldId="2147483648"/>
            <pc:sldLayoutMk cId="999788980" sldId="2147483650"/>
          </pc:sldLayoutMkLst>
          <pc:spChg chg="mod">
            <ac:chgData name="panagiota skondra" userId="400e6ad41ab98319" providerId="LiveId" clId="{CCD9DF63-FA1B-4B69-A858-F09CFF2F46A5}" dt="2026-05-17T16:31:10.713" v="1465" actId="11"/>
            <ac:spMkLst>
              <pc:docMk/>
              <pc:sldMasterMk cId="3141476604" sldId="2147483648"/>
              <pc:sldLayoutMk cId="999788980" sldId="2147483650"/>
              <ac:spMk id="6" creationId="{B88A8239-C742-7B12-31FC-D272B8F7FF7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B4FBE5-7D11-AE4D-C1B1-7B3ACA3CE9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108BEB-036C-B80A-E493-A96C494C03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A759E-C2DA-4F3F-8547-43E19720F57C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8E03A4-429B-E2D7-AA11-0442E4872C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69F50B-2E53-20F7-C5BF-1869B49D9E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FDD2B-AF2F-4224-9523-DD3665D23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50188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9236F-C928-4117-BEAD-350C134CA496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5C26F-35D3-4BC4-B0E4-6A23E80C79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98364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Καρδιαγγειακά Νοσήματα (1η θέση): Περιλαμβάνουν τις ισχαιμικές καρδιοπάθειες (όπως το έμφραγμα) και τα εγκεφαλικά επεισόδια. Ευθύνονται για περίπου το 32% όλων των θανάτων παγκοσμίως (σχεδόν 18-19 εκατομμύρια θανάτους ετησίως).</a:t>
            </a:r>
            <a:endParaRPr lang="en-GB" dirty="0"/>
          </a:p>
          <a:p>
            <a:r>
              <a:rPr lang="el-GR" dirty="0"/>
              <a:t>Καρκίνος (2η θέση): Ευθύνεται για περίπου 10 εκατομμύρια θανάτους ετησίως (σχεδόν 1 στους 6 θανάτους).</a:t>
            </a:r>
            <a:endParaRPr lang="en-GB" dirty="0"/>
          </a:p>
          <a:p>
            <a:r>
              <a:rPr lang="el-GR" dirty="0"/>
              <a:t>Αναπνευστικά Νοσήματα (3η θέση): Όπως η Χρόνια Αποφρακτική Πνευμονοπάθεια (ΧΑΠ) και οι λοιμώξεις του κατώτερου αναπνευστικού.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870C1-9D12-4D34-BD76-4EF93A7CE82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552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13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BE91D-26BF-5D2E-A694-9816DE0427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832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15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068ED-03F3-3266-7933-C0B54A7441F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138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16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4CC7C-E862-6C41-47CA-83905C2339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964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92F4E-21B4-025D-2864-04E993A267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405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D2552-F871-C4E2-C6AF-8F2FAEBCC8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75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58CB0-3252-4662-0D76-5ADCAB75FE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508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C5826-2F2A-804A-47B1-5964FD8F584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62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ενεργοποίηση του </a:t>
            </a:r>
            <a:r>
              <a:rPr lang="el-GR" dirty="0" err="1"/>
              <a:t>συμπλόκου</a:t>
            </a:r>
            <a:r>
              <a:rPr lang="el-GR" dirty="0"/>
              <a:t> RAPTA-C εξαρτάται άμεσα από το </a:t>
            </a:r>
            <a:r>
              <a:rPr lang="el-GR" dirty="0" err="1"/>
              <a:t>pH</a:t>
            </a:r>
            <a:r>
              <a:rPr lang="el-GR" dirty="0"/>
              <a:t> του περιβάλλοντος, γεγονός που του προσδίδει εξαιρετική επιλεκτικότητα, ώστε να στοχεύει τα καρκινικά κύτταρα και να προστατεύει τα υγιή. Σε φυσιολογικό </a:t>
            </a:r>
            <a:r>
              <a:rPr lang="el-GR" dirty="0" err="1"/>
              <a:t>pH</a:t>
            </a:r>
            <a:r>
              <a:rPr lang="el-GR" dirty="0"/>
              <a:t> (7,5 ή υψηλότερο) το </a:t>
            </a:r>
            <a:r>
              <a:rPr lang="el-GR" dirty="0" err="1"/>
              <a:t>σύμπλοκο</a:t>
            </a:r>
            <a:r>
              <a:rPr lang="el-GR" dirty="0"/>
              <a:t> βρίσκεται κυρίως στην </a:t>
            </a:r>
            <a:r>
              <a:rPr lang="el-GR" dirty="0" err="1"/>
              <a:t>υδροξυ</a:t>
            </a:r>
            <a:r>
              <a:rPr lang="el-GR" dirty="0"/>
              <a:t>-μορφή του (</a:t>
            </a:r>
            <a:r>
              <a:rPr lang="el-GR" dirty="0" err="1"/>
              <a:t>hydroxo</a:t>
            </a:r>
            <a:r>
              <a:rPr lang="el-GR" dirty="0"/>
              <a:t> </a:t>
            </a:r>
            <a:r>
              <a:rPr lang="el-GR" dirty="0" err="1"/>
              <a:t>form</a:t>
            </a:r>
            <a:r>
              <a:rPr lang="el-GR" dirty="0"/>
              <a:t>), η οποία είναι ανενεργή και δεν προκαλεί βλάβες. Όσο το </a:t>
            </a:r>
            <a:r>
              <a:rPr lang="el-GR" dirty="0" err="1"/>
              <a:t>pH</a:t>
            </a:r>
            <a:r>
              <a:rPr lang="el-GR" dirty="0"/>
              <a:t> μειώνεται, κυριαρχεί η ένυδρη μορφή του, η οποία αποτελεί την ενεργή μορφή του φαρμάκου. Αυτός ο μηχανισμός είναι ιδανικός για την αντικαρκινική θεραπεία, καθώς τα καρκινικά κύτταρα χαρακτηρίζονται από ένα αναγωγικό περιβάλλον με </a:t>
            </a:r>
            <a:r>
              <a:rPr lang="el-GR" dirty="0" err="1"/>
              <a:t>pH</a:t>
            </a:r>
            <a:r>
              <a:rPr lang="el-GR" dirty="0"/>
              <a:t> χαμηλότερο (πιο όξινο) από αυτό των φυσιολογικών κυττάρων λειτουργώντας ως «</a:t>
            </a:r>
            <a:r>
              <a:rPr lang="el-GR" dirty="0" err="1"/>
              <a:t>προφάρμακο</a:t>
            </a:r>
            <a:r>
              <a:rPr lang="el-GR" dirty="0"/>
              <a:t>», το RAPTA-C παραμένει αδρανές στους υγιείς ιστούς, αλλά όταν βρεθεί στο όξινο </a:t>
            </a:r>
            <a:r>
              <a:rPr lang="el-GR" dirty="0" err="1"/>
              <a:t>μικροπεριβάλλον</a:t>
            </a:r>
            <a:r>
              <a:rPr lang="el-GR" dirty="0"/>
              <a:t> του όγκου, υφίσταται υδρόλυση και απελευθερώνει τα δραστικά του είδη. Μελέτες έδειξαν ότι σε πιο όξινες συνθήκες (π.χ. σε </a:t>
            </a:r>
            <a:r>
              <a:rPr lang="el-GR" dirty="0" err="1"/>
              <a:t>pH</a:t>
            </a:r>
            <a:r>
              <a:rPr lang="el-GR" dirty="0"/>
              <a:t> 6,0 έναντι 7,4), το RAPTA-C γίνεται πολύ πιο δραστικό, παρουσιάζοντας έως και 10 φορές μεγαλύτερη ικανότητα δέσμευσης σε </a:t>
            </a:r>
            <a:r>
              <a:rPr lang="el-GR" dirty="0" err="1"/>
              <a:t>βιομόρια</a:t>
            </a:r>
            <a:r>
              <a:rPr lang="el-GR" dirty="0"/>
              <a:t>-στόχους, όπως τα </a:t>
            </a:r>
            <a:r>
              <a:rPr lang="el-GR" dirty="0" err="1"/>
              <a:t>νουκλεοτίδια</a:t>
            </a:r>
            <a:endParaRPr lang="el-GR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55259-BB63-DA24-E366-5C04AE8EC3D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324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81A46-6B35-DE39-F8E2-2BCD84245FB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854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253F2-EE66-5426-4E62-1CD976EE94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750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10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459DB5-96EB-3A54-6ED1-2F071E7E5C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875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11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4DBA9-D54F-7A9E-7778-FEC816DDF1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436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F5C26F-35D3-4BC4-B0E4-6A23E80C793D}" type="slidenum">
              <a:rPr lang="en-GB" smtClean="0"/>
              <a:t>12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6F-A281-B87E-DD7D-5E46ABCCCC0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BF31D-2922-33FA-A421-3FAC33490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C1028C-D42B-A216-69D3-67CD1F6A4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F5A70-C081-2C2D-4438-1170CD8EF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00165-CD04-8343-0655-4BCE1A05C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68F39-EBC9-D971-B6A1-0E3CA99D8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33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BFE2-D62A-792F-ED30-7809760B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3B63A-2537-33A6-5C7F-C116AFEFE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0AB25-7309-10A7-E3A9-D34B87468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CFEAA-4C9B-B749-936B-056CFD9C8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DB846-E10D-C0CB-8C4F-3D219EB00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601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0332A3-5BEF-7328-2D7B-31E5A0EDC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C3ED64-74B8-61BF-2F16-16C100E5E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00263-18ED-8AB6-0B31-0A570C527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FD21A-3703-75A4-1A6D-2230477D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21741-646B-FC0F-2BF5-32DE33D0F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03FB6-D4BA-789F-7A69-35F44DA15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20367-D69E-245E-E609-73C96943D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DC00E-72F2-EA51-4431-10EDA0261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13D72-7348-0FDB-9C72-B79EA1C85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A8239-C742-7B12-31FC-D272B8F7F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78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BFA43-3E52-31B0-B722-66D5B9A9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568A2-F2A3-17D0-F610-A8EAACC7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FDBE5-0DE2-B28A-4BEA-0BC8219B2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7E8B5-8CA3-C547-A188-0597D2588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9DC05-15BE-1952-CC89-F2D77666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96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FE2D9-70C0-02DF-F50F-0372A4F38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2FB14-5AFF-8391-6385-C5F0C4093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2C659-3B57-A9FB-87B6-BD1AE323D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83166-FA9E-553C-D7A0-B05E80029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D5600F-9B33-185C-1B92-7E7654AAA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A6AF0-E38D-B0C8-EE4A-0153EBD2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040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FEB0-3AF6-8DD9-B105-E081C48F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88DAC-A8DE-90E0-662E-444BD65E0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49E033-FCD2-2CFA-73AB-AE1855721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1EA8EF-1A2D-22F1-D4C7-37E16B2375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7C3505-04EE-79DD-B81A-DD0A1E958C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7D5899-46B1-6CDE-5791-F5F6793DD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7AA42D-53C3-01A1-B7BC-2D10ACD90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E2CC2E-A75B-5962-289D-3AFD05D68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90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CBCF7-5965-1CD3-1B31-E6018B1FB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4773C8-0331-CFBC-B6B1-F0A268301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61FDA-8186-9604-3E6C-BE18AE95D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6B4C07-683F-DDD3-F518-42F31148C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83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090D7D-DF19-6DE2-3EAF-1F729E0DB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792E0-5EAF-FDA5-8C2A-233B775D3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15024D-71BA-C3AC-998E-02936F16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69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4B10-5AFF-42EF-BAF1-A21744022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E2AFA-49A5-663D-663E-98E6BD7FF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DC42E9-56E3-DEFC-FEE5-93792736D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A053D-E3EA-FBCA-9A1B-DEF30698C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C0337-DDC1-A764-A2D8-49AFA86E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F8C64-CD60-4F2D-C63E-2A7A5AB89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751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56AD8-960F-BEB5-1E9F-B12E78772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C2B169-3265-2D7A-D8F5-B26837FA6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1F8DE2-F82A-DA65-7345-8A7C0A824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EA74E-AEEF-90BB-7907-C1DB191D9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9D8D55-CEAF-EF39-E6A8-1733FFCA1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A0EE0-B661-DD1C-A651-7D60F90A1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987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7569D7-1465-13A2-6D23-9B2ADCEB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A9074-EAA5-4F20-E04D-7B439A34D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A260E-1D19-C23A-F529-A988D0103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11C09-C57D-4B6D-9AAF-C56E2278F32D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00C40-75CE-8F11-DF75-EDC6DDB160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09B6A-150B-8890-6996-F9918CE94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2EAF7-5DB5-4CA0-BA34-A213DF134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47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390/molecules29184361" TargetMode="External"/><Relationship Id="rId3" Type="http://schemas.openxmlformats.org/officeDocument/2006/relationships/hyperlink" Target="https://doi.org/10.1016/j.jinorgbio.2024.112813" TargetMode="External"/><Relationship Id="rId7" Type="http://schemas.openxmlformats.org/officeDocument/2006/relationships/hyperlink" Target="https://doi.org/10.3390/molecules26175386" TargetMode="External"/><Relationship Id="rId2" Type="http://schemas.openxmlformats.org/officeDocument/2006/relationships/hyperlink" Target="https://doi.org/10.1016/j.jinorgbio.2023.11225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21/acs.molpharmaceut.2c01027?urlappend=%3Fref%3DPDF&amp;jav=VoR&amp;rel=cite-as" TargetMode="External"/><Relationship Id="rId5" Type="http://schemas.openxmlformats.org/officeDocument/2006/relationships/hyperlink" Target="https://doi.org/10.1021/acsptsci.3c00085?urlappend=%3Fref%3DPDF&amp;jav=VoR&amp;rel=cite-as" TargetMode="External"/><Relationship Id="rId10" Type="http://schemas.openxmlformats.org/officeDocument/2006/relationships/hyperlink" Target="https://doi.org/10.1007/s00775-022-01973-0" TargetMode="External"/><Relationship Id="rId4" Type="http://schemas.openxmlformats.org/officeDocument/2006/relationships/hyperlink" Target="https://doi.org/10.3390/antibiotics12020365" TargetMode="External"/><Relationship Id="rId9" Type="http://schemas.openxmlformats.org/officeDocument/2006/relationships/hyperlink" Target="https://doi.org/10.3390/ph16121729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A857BC-9BFB-A307-3FD7-B68D923F6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78757"/>
            <a:ext cx="9144000" cy="4354238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ΕΡΓΑΣΙΑ ΟΡΓΑΝΟΜΕΤΑΛΛΙΚΗΣ ΧΗΜΕΙΑΣ 2026</a:t>
            </a:r>
          </a:p>
          <a:p>
            <a:endParaRPr lang="el-G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l-GR" sz="3200" dirty="0">
                <a:solidFill>
                  <a:schemeClr val="accent1">
                    <a:lumMod val="75000"/>
                  </a:schemeClr>
                </a:solidFill>
              </a:rPr>
              <a:t>ΟΡΓΑΝΟΜΕΤΑΛΛΙΚΕΣ ΣΥΜΠΛΟΚΕΣ ΕΝΩΣΕΙΣ </a:t>
            </a:r>
          </a:p>
          <a:p>
            <a:r>
              <a:rPr lang="el-GR" sz="3200" dirty="0">
                <a:solidFill>
                  <a:schemeClr val="accent1">
                    <a:lumMod val="75000"/>
                  </a:schemeClr>
                </a:solidFill>
              </a:rPr>
              <a:t>PIANO STOOL ΤΟΥ ΡΟΥΘΗΝΙΟΥ (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Ru)</a:t>
            </a:r>
            <a:endParaRPr lang="el-GR" sz="3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l-GR" sz="3200" dirty="0">
                <a:solidFill>
                  <a:schemeClr val="accent1">
                    <a:lumMod val="75000"/>
                  </a:schemeClr>
                </a:solidFill>
              </a:rPr>
              <a:t>ΩΣ ΑΝΤΙΚΑΡΚΙΝΙΚΑ ΦΑΡΜΑΚΑ</a:t>
            </a:r>
          </a:p>
          <a:p>
            <a:endParaRPr lang="el-GR" dirty="0"/>
          </a:p>
          <a:p>
            <a:endParaRPr lang="el-GR" dirty="0"/>
          </a:p>
          <a:p>
            <a:r>
              <a:rPr lang="el-GR" sz="2800" dirty="0" err="1">
                <a:solidFill>
                  <a:schemeClr val="accent1">
                    <a:lumMod val="75000"/>
                  </a:schemeClr>
                </a:solidFill>
              </a:rPr>
              <a:t>Σκόνδρα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</a:rPr>
              <a:t> Παναγιώτα</a:t>
            </a: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0ABD20-E5B5-4251-6E6C-F1DF414AA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850" y="325005"/>
            <a:ext cx="4562300" cy="138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07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B9873-BA1E-6796-47CF-1E73C867A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7" y="365126"/>
            <a:ext cx="10913533" cy="662164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Ενδοκυτταρική μεταφορά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0E0A2-3E5B-FDB2-564B-403DDBB6D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22" y="1535288"/>
            <a:ext cx="6129867" cy="5322712"/>
          </a:xfrm>
        </p:spPr>
        <p:txBody>
          <a:bodyPr>
            <a:normAutofit/>
          </a:bodyPr>
          <a:lstStyle/>
          <a:p>
            <a:r>
              <a:rPr lang="el-GR" sz="2400" dirty="0"/>
              <a:t>Σε αντίθεση με άλλα </a:t>
            </a:r>
            <a:r>
              <a:rPr lang="el-GR" sz="2400" dirty="0" err="1"/>
              <a:t>σύμπλοκα</a:t>
            </a:r>
            <a:r>
              <a:rPr lang="el-GR" sz="2400" dirty="0"/>
              <a:t> μετάλλων που εισέρχονται στα κύτταρα μέσω παθητικής διάχυσης, τα </a:t>
            </a:r>
            <a:r>
              <a:rPr lang="el-GR" sz="2400" dirty="0" err="1"/>
              <a:t>σύμπλοκα</a:t>
            </a:r>
            <a:r>
              <a:rPr lang="el-GR" sz="2400" dirty="0"/>
              <a:t> </a:t>
            </a:r>
            <a:r>
              <a:rPr lang="el-GR" sz="2400" dirty="0" err="1"/>
              <a:t>Ru</a:t>
            </a:r>
            <a:r>
              <a:rPr lang="el-GR" sz="2400" dirty="0"/>
              <a:t> έχουν έναν εξειδικευμένο μηχανισμό κυτταρικής πρόσληψης. </a:t>
            </a:r>
            <a:r>
              <a:rPr lang="en-GB" sz="2400" dirty="0"/>
              <a:t>                                                          </a:t>
            </a:r>
            <a:r>
              <a:rPr lang="el-GR" sz="2400" dirty="0"/>
              <a:t>Η μεταφορά τους και η είσοδός τους στο κύτταρο καθοδηγείται από την ειδική σύνδεσή τους με πρωτεΐνες μεταφοράς, και συγκεκριμένα την ανθρώπινη </a:t>
            </a:r>
            <a:r>
              <a:rPr lang="el-GR" sz="2400" dirty="0" err="1"/>
              <a:t>λευκωματίνη</a:t>
            </a:r>
            <a:r>
              <a:rPr lang="el-GR" sz="2400" dirty="0"/>
              <a:t> ορού (</a:t>
            </a:r>
            <a:r>
              <a:rPr lang="el-GR" sz="2400" dirty="0" err="1"/>
              <a:t>human</a:t>
            </a:r>
            <a:r>
              <a:rPr lang="el-GR" sz="2400" dirty="0"/>
              <a:t> </a:t>
            </a:r>
            <a:r>
              <a:rPr lang="el-GR" sz="2400" dirty="0" err="1"/>
              <a:t>serum</a:t>
            </a:r>
            <a:r>
              <a:rPr lang="el-GR" sz="2400" dirty="0"/>
              <a:t> </a:t>
            </a:r>
            <a:r>
              <a:rPr lang="el-GR" sz="2400" dirty="0" err="1"/>
              <a:t>albumin</a:t>
            </a:r>
            <a:r>
              <a:rPr lang="el-GR" sz="2400" dirty="0"/>
              <a:t>) και την </a:t>
            </a:r>
            <a:r>
              <a:rPr lang="el-GR" sz="2400" dirty="0" err="1"/>
              <a:t>τρανσφερρίνη</a:t>
            </a:r>
            <a:r>
              <a:rPr lang="en-GB" sz="2400" dirty="0"/>
              <a:t>.                                                </a:t>
            </a:r>
            <a:r>
              <a:rPr lang="el-GR" sz="2400" dirty="0"/>
              <a:t>Αυτός ο μηχανισμός ενεργού μεταφοράς τα βοηθά να στοχεύουν τα καρκινικά κύτταρα, περιορίζοντας την τοξικότητα στα υγιή κύτταρα</a:t>
            </a:r>
            <a:r>
              <a:rPr lang="en-GB" sz="24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3743A-EF5C-EE29-A407-6314DAF71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102" y="1027290"/>
            <a:ext cx="5399631" cy="51477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1BAA7D-A954-C801-CBAA-BF5D45A3CDF8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10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1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8078D-A79E-5026-1BE8-E97AF4EFB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1BCF0BA-64F5-77AC-61CD-CA44644672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6793" y="400484"/>
            <a:ext cx="8178414" cy="60923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1E952E-8A89-5959-FDF3-868EF1501E07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11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931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FFF11-29F5-2E3E-BA8D-94FB4D2D7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9711"/>
            <a:ext cx="10515600" cy="583142"/>
          </a:xfrm>
        </p:spPr>
        <p:txBody>
          <a:bodyPr>
            <a:noAutofit/>
          </a:bodyPr>
          <a:lstStyle/>
          <a:p>
            <a:pPr algn="ctr"/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Ενδοκυτταρική μεταφορά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EED2D0-F61E-8716-BD9E-76A5F1B13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45701" y="948268"/>
            <a:ext cx="8142551" cy="34793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415A9E-80D7-97CD-C4C4-8C63782DC471}"/>
              </a:ext>
            </a:extLst>
          </p:cNvPr>
          <p:cNvSpPr txBox="1"/>
          <p:nvPr/>
        </p:nvSpPr>
        <p:spPr>
          <a:xfrm>
            <a:off x="634999" y="4427598"/>
            <a:ext cx="110828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dirty="0"/>
              <a:t>Για την περαιτέρω βελτίωση της εισόδου τους στα κύτταρα, οι ερευνητές χρησιμοποιούν επίσης </a:t>
            </a:r>
            <a:r>
              <a:rPr lang="el-GR" sz="2000" dirty="0" err="1"/>
              <a:t>νανοφορείς</a:t>
            </a:r>
            <a:r>
              <a:rPr lang="el-GR" sz="2000" dirty="0"/>
              <a:t>, όπως τα </a:t>
            </a:r>
            <a:r>
              <a:rPr lang="el-GR" sz="2000" dirty="0" err="1"/>
              <a:t>λιποσώματα</a:t>
            </a:r>
            <a:r>
              <a:rPr lang="el-GR" sz="2000" dirty="0"/>
              <a:t>, τα οποία εγκλωβίζουν το </a:t>
            </a:r>
            <a:r>
              <a:rPr lang="el-GR" sz="2000" dirty="0" err="1"/>
              <a:t>σύμπλοκο</a:t>
            </a:r>
            <a:r>
              <a:rPr lang="el-GR" sz="2000" dirty="0"/>
              <a:t> και ενισχύουν κατακόρυφα την κυτταρική πρόσληψη (έως και 20 φορές) και τη </a:t>
            </a:r>
            <a:r>
              <a:rPr lang="el-GR" sz="2000" dirty="0" err="1"/>
              <a:t>στοχευμένη</a:t>
            </a:r>
            <a:r>
              <a:rPr lang="el-GR" sz="2000" dirty="0"/>
              <a:t> απελευθέρωσή του. </a:t>
            </a: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ADBBB-52CF-BE1F-C45A-78B52E1FF1BB}"/>
              </a:ext>
            </a:extLst>
          </p:cNvPr>
          <p:cNvSpPr txBox="1"/>
          <p:nvPr/>
        </p:nvSpPr>
        <p:spPr>
          <a:xfrm>
            <a:off x="634999" y="5443261"/>
            <a:ext cx="116811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dirty="0"/>
              <a:t>Το </a:t>
            </a:r>
            <a:r>
              <a:rPr lang="el-GR" sz="2000" dirty="0" err="1"/>
              <a:t>σύμπλοκο</a:t>
            </a:r>
            <a:r>
              <a:rPr lang="el-GR" sz="2000" dirty="0"/>
              <a:t> αυτό, και ειδικά στην εγκλωβισμένη </a:t>
            </a:r>
            <a:r>
              <a:rPr lang="el-GR" sz="2000" dirty="0" err="1"/>
              <a:t>λιποσωμική</a:t>
            </a:r>
            <a:r>
              <a:rPr lang="el-GR" sz="2000" dirty="0"/>
              <a:t> του μορφή, στοχεύει τον καρκίνο του ήπατος. </a:t>
            </a:r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23CC19-D1BF-E692-0A27-B35981009722}"/>
              </a:ext>
            </a:extLst>
          </p:cNvPr>
          <p:cNvSpPr txBox="1"/>
          <p:nvPr/>
        </p:nvSpPr>
        <p:spPr>
          <a:xfrm>
            <a:off x="634998" y="5843371"/>
            <a:ext cx="98298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dirty="0"/>
              <a:t>Αναστέλλει ένα συγκεκριμένο ένζυμο, την </a:t>
            </a:r>
            <a:r>
              <a:rPr lang="el-GR" sz="2000" dirty="0" err="1"/>
              <a:t>αναγωγάση</a:t>
            </a:r>
            <a:r>
              <a:rPr lang="el-GR" sz="2000" dirty="0"/>
              <a:t> του </a:t>
            </a:r>
            <a:r>
              <a:rPr lang="el-GR" sz="2000" dirty="0" err="1"/>
              <a:t>διυδροφυλλικού</a:t>
            </a:r>
            <a:r>
              <a:rPr lang="el-GR" sz="2000" dirty="0"/>
              <a:t> οξέος (DHFR), εμποδίζοντας έτσι τον κυτταρικό πολλαπλασιασμό.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811735-910C-288A-85E6-A236E0117056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12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788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65990-C1A1-560A-D342-21DC24E19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689" y="365125"/>
            <a:ext cx="10936111" cy="639586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Αλληλεπίδραση με πρωτεΐνες/ ένζυμα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37E42-EB17-340A-6A0D-AC013BBEB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333" y="1727201"/>
            <a:ext cx="6479824" cy="4449762"/>
          </a:xfrm>
        </p:spPr>
        <p:txBody>
          <a:bodyPr>
            <a:normAutofit/>
          </a:bodyPr>
          <a:lstStyle/>
          <a:p>
            <a:r>
              <a:rPr lang="el-GR" sz="2400" dirty="0"/>
              <a:t>Τα </a:t>
            </a:r>
            <a:r>
              <a:rPr lang="el-GR" sz="2400" dirty="0" err="1"/>
              <a:t>σύμπλοκα</a:t>
            </a:r>
            <a:r>
              <a:rPr lang="el-GR" sz="2400" dirty="0"/>
              <a:t> ρουθηνίου έχουν την ικανότητα να μιμούνται τον σίδηρο κατά την αλληλεπίδρασή τους με </a:t>
            </a:r>
            <a:r>
              <a:rPr lang="el-GR" sz="2400" dirty="0" err="1"/>
              <a:t>βιομόρια</a:t>
            </a:r>
            <a:r>
              <a:rPr lang="el-GR" sz="2400" dirty="0"/>
              <a:t>, όπως η πρωτεΐνη μεταφοράς </a:t>
            </a:r>
            <a:r>
              <a:rPr lang="el-GR" sz="2400" dirty="0" err="1"/>
              <a:t>τρανσφερρίνη</a:t>
            </a:r>
            <a:r>
              <a:rPr lang="el-GR" sz="2400" dirty="0"/>
              <a:t>.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r>
              <a:rPr lang="el-GR" sz="2400" dirty="0"/>
              <a:t> Επειδή τα ταχέως αναπτυσσόμενα καρκινικά κύτταρα έχουν τεράστιες ανάγκες σε σίδηρο και </a:t>
            </a:r>
            <a:r>
              <a:rPr lang="el-GR" sz="2400" dirty="0" err="1"/>
              <a:t>υπερεκφράζουν</a:t>
            </a:r>
            <a:r>
              <a:rPr lang="el-GR" sz="2400" dirty="0"/>
              <a:t> τους υποδοχείς </a:t>
            </a:r>
            <a:r>
              <a:rPr lang="el-GR" sz="2400" dirty="0" err="1"/>
              <a:t>τρανσφερρίνης</a:t>
            </a:r>
            <a:r>
              <a:rPr lang="el-GR" sz="2400" dirty="0"/>
              <a:t> στην επιφάνειά τους, προσλαμβάνουν με μεγάλη αποτελεσματικότητα το ρουθήνιο</a:t>
            </a:r>
            <a:r>
              <a:rPr lang="en-GB" sz="2400" dirty="0"/>
              <a:t>.</a:t>
            </a:r>
            <a:r>
              <a:rPr lang="el-GR" sz="2400" dirty="0"/>
              <a:t> 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DE9093-282D-9E30-F765-335C2F6F22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950" y="1608681"/>
            <a:ext cx="4629047" cy="3640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B2FE75-839D-707D-1568-4DB535AED69F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13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66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3FC6-22C0-948C-7EE6-0F332580A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B5E63BF-7D09-AE37-0ECF-F2EC9C8B1E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6037" y="814505"/>
            <a:ext cx="7359926" cy="5228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7F0E0-2B2B-15B8-B79E-6455070BDF2B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14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211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E7739-99D8-CE39-9273-D5BD8B0FF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E0B263-B3D5-F038-C8E7-D186FBE3B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8513" y="711818"/>
            <a:ext cx="10455287" cy="49890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4E26AD-05AF-3F19-C1F1-58CEB598BCE3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15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74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26DCF-EAD2-C8DB-9338-970AB2075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6" y="365125"/>
            <a:ext cx="11116733" cy="729897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Αλληλεπίδραση με πρωτεΐνες/ένζυμα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3091A-252F-1618-F73B-A17218705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65" y="1512710"/>
            <a:ext cx="6795912" cy="5345290"/>
          </a:xfrm>
        </p:spPr>
        <p:txBody>
          <a:bodyPr>
            <a:normAutofit/>
          </a:bodyPr>
          <a:lstStyle/>
          <a:p>
            <a:r>
              <a:rPr lang="el-GR" sz="2400" dirty="0" err="1"/>
              <a:t>Γλουταθειόνη</a:t>
            </a:r>
            <a:r>
              <a:rPr lang="el-GR" sz="2400" dirty="0"/>
              <a:t>-S-</a:t>
            </a:r>
            <a:r>
              <a:rPr lang="el-GR" sz="2400" dirty="0" err="1"/>
              <a:t>τρανσφεράση</a:t>
            </a:r>
            <a:r>
              <a:rPr lang="el-GR" sz="2400" dirty="0"/>
              <a:t> (GST). </a:t>
            </a:r>
            <a:r>
              <a:rPr lang="el-GR" sz="2400" dirty="0" err="1"/>
              <a:t>Σύμπλοκα</a:t>
            </a:r>
            <a:r>
              <a:rPr lang="el-GR" sz="2400" dirty="0"/>
              <a:t> με το διουρητικό φάρμακο </a:t>
            </a:r>
            <a:r>
              <a:rPr lang="el-GR" sz="2400" dirty="0" err="1"/>
              <a:t>εθακρυνικό</a:t>
            </a:r>
            <a:r>
              <a:rPr lang="el-GR" sz="2400" dirty="0"/>
              <a:t> οξύ στοχεύουν το ένζυμο GST (ειδικά το </a:t>
            </a:r>
            <a:r>
              <a:rPr lang="el-GR" sz="2400" dirty="0" err="1"/>
              <a:t>ισοένζυμο</a:t>
            </a:r>
            <a:r>
              <a:rPr lang="el-GR" sz="2400" dirty="0"/>
              <a:t> GST P1-1)</a:t>
            </a:r>
            <a:r>
              <a:rPr lang="en-GB" sz="2400" dirty="0"/>
              <a:t>. </a:t>
            </a:r>
            <a:r>
              <a:rPr lang="el-GR" sz="2400" dirty="0"/>
              <a:t>Το ένζυμο αυτό ευθύνεται συχνά για την ανάπτυξη </a:t>
            </a:r>
            <a:r>
              <a:rPr lang="el-GR" sz="2400" dirty="0" err="1"/>
              <a:t>πολυφαρμακευτικής</a:t>
            </a:r>
            <a:r>
              <a:rPr lang="el-GR" sz="2400" dirty="0"/>
              <a:t> αντίστασης στους όγκους.</a:t>
            </a:r>
            <a:r>
              <a:rPr lang="en-GB" sz="2400" dirty="0"/>
              <a:t> </a:t>
            </a:r>
          </a:p>
          <a:p>
            <a:pPr marL="0" indent="0">
              <a:buNone/>
            </a:pPr>
            <a:r>
              <a:rPr lang="en-GB" sz="2400" dirty="0"/>
              <a:t>  </a:t>
            </a:r>
          </a:p>
          <a:p>
            <a:r>
              <a:rPr lang="en-GB" sz="2400" dirty="0"/>
              <a:t> </a:t>
            </a:r>
            <a:r>
              <a:rPr lang="el-GR" sz="2400" dirty="0"/>
              <a:t>Το </a:t>
            </a:r>
            <a:r>
              <a:rPr lang="en-GB" sz="2400" dirty="0"/>
              <a:t>Ru</a:t>
            </a:r>
            <a:r>
              <a:rPr lang="el-GR" sz="2400" dirty="0"/>
              <a:t> λόγω της υψηλής  χημικής συγγένειας με το θείο, συνδέεται ομοιοπολικά με κατάλοιπα </a:t>
            </a:r>
            <a:r>
              <a:rPr lang="el-GR" sz="2400" dirty="0" err="1"/>
              <a:t>κυστεΐνης</a:t>
            </a:r>
            <a:r>
              <a:rPr lang="el-GR" sz="2400" dirty="0"/>
              <a:t> του ενζύμου (Cys101), αδρανοποιώντας το ταχύτατα. Χρησιμοποιούνται ενάντια στον καρκίνο των ωοθηκών (ακόμη και σε αυτούς που έχουν αναπτύξει ισχυρή αντίσταση) και στον καρκίνο του μαστού</a:t>
            </a:r>
            <a:r>
              <a:rPr lang="en-GB" sz="2400" dirty="0"/>
              <a:t>.</a:t>
            </a:r>
            <a:r>
              <a:rPr lang="el-GR" sz="2400" dirty="0"/>
              <a:t> </a:t>
            </a: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100E5E-AB66-D7E1-2341-939BE9659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590" y="101029"/>
            <a:ext cx="4720232" cy="66559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D73412-B695-CE93-A748-0FFE0AE635DB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16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70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10C08-DAE5-017D-99B4-DE625263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3" y="365125"/>
            <a:ext cx="11274778" cy="1325563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Αλληλεπίδραση με πρωτεΐνες/ένζυμα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944804-72A5-ABD3-E722-20FD00B57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0800000">
            <a:off x="7165599" y="390580"/>
            <a:ext cx="5026401" cy="60768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5F0D68-015D-ED2E-37D0-F21A6DF0F80B}"/>
              </a:ext>
            </a:extLst>
          </p:cNvPr>
          <p:cNvSpPr txBox="1"/>
          <p:nvPr/>
        </p:nvSpPr>
        <p:spPr>
          <a:xfrm>
            <a:off x="231400" y="1690688"/>
            <a:ext cx="609600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600" dirty="0" err="1"/>
              <a:t>Κυκλοοξυγενάσες</a:t>
            </a:r>
            <a:r>
              <a:rPr lang="el-GR" sz="2600" dirty="0"/>
              <a:t> (</a:t>
            </a:r>
            <a:r>
              <a:rPr lang="el-GR" sz="2600" dirty="0" err="1"/>
              <a:t>COXs</a:t>
            </a:r>
            <a:r>
              <a:rPr lang="el-GR" sz="2600" dirty="0"/>
              <a:t>). </a:t>
            </a:r>
            <a:r>
              <a:rPr lang="el-GR" sz="2600" dirty="0" err="1"/>
              <a:t>Σύμπλοκα</a:t>
            </a:r>
            <a:r>
              <a:rPr lang="el-GR" sz="2600" dirty="0"/>
              <a:t> που φέρουν μη </a:t>
            </a:r>
            <a:r>
              <a:rPr lang="el-GR" sz="2600" dirty="0" err="1"/>
              <a:t>στεροειδή</a:t>
            </a:r>
            <a:r>
              <a:rPr lang="el-GR" sz="2600" dirty="0"/>
              <a:t> αντιφλεγμονώδη φάρμακα</a:t>
            </a:r>
            <a:r>
              <a:rPr lang="en-GB" sz="2600" dirty="0"/>
              <a:t>, </a:t>
            </a:r>
            <a:r>
              <a:rPr lang="el-GR" sz="2600" dirty="0"/>
              <a:t>όπως οι </a:t>
            </a:r>
            <a:r>
              <a:rPr lang="el-GR" sz="2600" dirty="0" err="1"/>
              <a:t>οξικάμες</a:t>
            </a:r>
            <a:r>
              <a:rPr lang="el-GR" sz="2600" dirty="0"/>
              <a:t> </a:t>
            </a:r>
            <a:r>
              <a:rPr lang="en-GB" sz="2600" dirty="0"/>
              <a:t>(</a:t>
            </a:r>
            <a:r>
              <a:rPr lang="el-GR" sz="2600" dirty="0" err="1"/>
              <a:t>μελοξικάμη</a:t>
            </a:r>
            <a:r>
              <a:rPr lang="el-GR" sz="2600" dirty="0"/>
              <a:t>, </a:t>
            </a:r>
            <a:r>
              <a:rPr lang="el-GR" sz="2600" dirty="0" err="1"/>
              <a:t>πιροξικάμη</a:t>
            </a:r>
            <a:r>
              <a:rPr lang="el-GR" sz="2600" dirty="0"/>
              <a:t>), στοχεύουν τα ένζυμα COX </a:t>
            </a:r>
            <a:r>
              <a:rPr lang="en-GB" sz="2600" dirty="0"/>
              <a:t> </a:t>
            </a:r>
            <a:r>
              <a:rPr lang="el-GR" sz="2600" dirty="0"/>
              <a:t>(COX-2), τα οποία ρυθμίζουν τον πολλαπλασιασμό και την </a:t>
            </a:r>
            <a:r>
              <a:rPr lang="el-GR" sz="2600" dirty="0" err="1"/>
              <a:t>αγγειογένεση</a:t>
            </a:r>
            <a:r>
              <a:rPr lang="el-GR" sz="2600" dirty="0"/>
              <a:t> των καρκινικών κυττάρων. </a:t>
            </a:r>
            <a:r>
              <a:rPr lang="en-GB" sz="2600" dirty="0"/>
              <a:t>     </a:t>
            </a:r>
            <a:r>
              <a:rPr lang="el-GR" sz="2600" dirty="0"/>
              <a:t>Δοκιμάζονται για την καταπολέμηση του καρκίνου του παχέος εντέρου, του πνεύμονα, του τραχήλου της μήτρας και των ωοθηκών</a:t>
            </a:r>
            <a:r>
              <a:rPr lang="en-GB" sz="26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B08A9-7330-441E-8F97-821BE2D97F8E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17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061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B24D0-B6DC-88BC-5E5A-67C205678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D4A9B69-2CC5-79BD-7CA1-ED9D87670D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7032" y="744230"/>
            <a:ext cx="8009768" cy="53695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BCDD8D-3BA6-AFFA-88BC-6B8BDF5AAE3B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18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658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7CE0C-28A0-CDBD-424A-779D039AF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/>
          </a:bodyPr>
          <a:lstStyle/>
          <a:p>
            <a:pPr algn="ctr"/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Αλληλεπίδραση με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DNA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1E79BA-39E6-C885-B673-E37002FD959B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19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E59CF39-10C9-79BF-CD94-B4A88093E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526" y="946408"/>
            <a:ext cx="7940948" cy="5546467"/>
          </a:xfrm>
        </p:spPr>
      </p:pic>
    </p:spTree>
    <p:extLst>
      <p:ext uri="{BB962C8B-B14F-4D97-AF65-F5344CB8AC3E}">
        <p14:creationId xmlns:p14="http://schemas.microsoft.com/office/powerpoint/2010/main" val="20738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DA938-5840-582B-C199-E4D801A71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733" y="643466"/>
            <a:ext cx="10778067" cy="6016977"/>
          </a:xfrm>
        </p:spPr>
        <p:txBody>
          <a:bodyPr>
            <a:normAutofit/>
          </a:bodyPr>
          <a:lstStyle/>
          <a:p>
            <a:r>
              <a:rPr lang="el-GR" sz="2400" dirty="0"/>
              <a:t>Ο καρκίνος αποτελεί μια πανδημία με &gt;18.000.000 διαγνωσμένα περιστατικά είναι η δεύτερη αιτία θανάτου παγκοσμίως. 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Η χημειοθεραπεία, μαζί με τη χειρουργική επέμβαση και την ακτινοθεραπεία, χρησιμοποιείται ευρέως στη θεραπεία διαφόρων τύπων καρκίνου.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dirty="0" err="1">
                <a:solidFill>
                  <a:srgbClr val="FF0000"/>
                </a:solidFill>
              </a:rPr>
              <a:t>Νεφροτοξικότητα</a:t>
            </a:r>
            <a:r>
              <a:rPr lang="el-GR" dirty="0">
                <a:solidFill>
                  <a:srgbClr val="FF0000"/>
                </a:solidFill>
              </a:rPr>
              <a:t>, </a:t>
            </a:r>
            <a:r>
              <a:rPr lang="el-GR" dirty="0" err="1">
                <a:solidFill>
                  <a:srgbClr val="FF0000"/>
                </a:solidFill>
              </a:rPr>
              <a:t>νευροτοξικότητα</a:t>
            </a:r>
            <a:r>
              <a:rPr lang="el-GR" dirty="0">
                <a:solidFill>
                  <a:srgbClr val="FF0000"/>
                </a:solidFill>
              </a:rPr>
              <a:t>,                                        </a:t>
            </a:r>
            <a:r>
              <a:rPr lang="el-GR" dirty="0" err="1">
                <a:solidFill>
                  <a:srgbClr val="FF0000"/>
                </a:solidFill>
              </a:rPr>
              <a:t>ωτοτοξικότητα</a:t>
            </a:r>
            <a:r>
              <a:rPr lang="el-GR" dirty="0">
                <a:solidFill>
                  <a:srgbClr val="FF0000"/>
                </a:solidFill>
              </a:rPr>
              <a:t>, ανθεκτικότητα στις θεραπείες! 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A26201-6F40-FC04-1385-CF12BD143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26" y="3333310"/>
            <a:ext cx="3033889" cy="16751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F1C414-F33E-47D2-0DE5-27297A877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4266" y="3048970"/>
            <a:ext cx="2943467" cy="22437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DBE908-CE83-8784-24D9-F5C13717F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384" y="3053221"/>
            <a:ext cx="2712419" cy="23361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0E023B-CA73-1A85-B531-2C37E45D6CEE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56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E20DC-FBAF-5A23-B4FD-C95F03020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7008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chemeClr val="accent1">
                    <a:lumMod val="75000"/>
                  </a:schemeClr>
                </a:solidFill>
              </a:rPr>
              <a:t>Αλληλεπίδραση με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DNA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F42B-E54F-7132-7C2A-0F5AC69C9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17600"/>
            <a:ext cx="10958689" cy="5059363"/>
          </a:xfrm>
        </p:spPr>
        <p:txBody>
          <a:bodyPr>
            <a:normAutofit/>
          </a:bodyPr>
          <a:lstStyle/>
          <a:p>
            <a:r>
              <a:rPr lang="el-GR" sz="2400" dirty="0"/>
              <a:t>Το </a:t>
            </a:r>
            <a:r>
              <a:rPr lang="en-GB" sz="2400" dirty="0"/>
              <a:t>Ru </a:t>
            </a:r>
            <a:r>
              <a:rPr lang="el-GR" sz="2400" dirty="0"/>
              <a:t>μπορεί να συνδεθεί με τα </a:t>
            </a:r>
            <a:r>
              <a:rPr lang="el-GR" sz="2400" dirty="0" err="1"/>
              <a:t>νουκλεοτίδια</a:t>
            </a:r>
            <a:r>
              <a:rPr lang="el-GR" sz="2400" dirty="0"/>
              <a:t> του DNA κατά προτίμηση σε περιοχές πλούσιες σε </a:t>
            </a:r>
            <a:r>
              <a:rPr lang="el-GR" sz="2400" dirty="0" err="1"/>
              <a:t>γουανίνη-κυτοσίνη</a:t>
            </a:r>
            <a:r>
              <a:rPr lang="el-GR" sz="2400" dirty="0"/>
              <a:t> (G-C)</a:t>
            </a:r>
            <a:r>
              <a:rPr lang="en-GB" sz="2400" dirty="0"/>
              <a:t>. </a:t>
            </a:r>
            <a:r>
              <a:rPr lang="el-GR" sz="2400" dirty="0"/>
              <a:t>Όπως δομές G-</a:t>
            </a:r>
            <a:r>
              <a:rPr lang="el-GR" sz="2400" dirty="0" err="1"/>
              <a:t>Quadruplex</a:t>
            </a:r>
            <a:r>
              <a:rPr lang="el-GR" sz="2400" dirty="0"/>
              <a:t>, i-</a:t>
            </a:r>
            <a:r>
              <a:rPr lang="el-GR" sz="2400" dirty="0" err="1"/>
              <a:t>motif</a:t>
            </a:r>
            <a:r>
              <a:rPr lang="el-GR" sz="2400" dirty="0"/>
              <a:t> και Φουρκέτες (</a:t>
            </a:r>
            <a:r>
              <a:rPr lang="el-GR" sz="2400" dirty="0" err="1"/>
              <a:t>Hairpins</a:t>
            </a:r>
            <a:r>
              <a:rPr lang="el-GR" sz="2400" dirty="0"/>
              <a:t>).</a:t>
            </a:r>
          </a:p>
          <a:p>
            <a:r>
              <a:rPr lang="el-GR" sz="2400" dirty="0"/>
              <a:t>Τα </a:t>
            </a:r>
            <a:r>
              <a:rPr lang="el-GR" sz="2400" dirty="0" err="1"/>
              <a:t>σύμπλοκα</a:t>
            </a:r>
            <a:r>
              <a:rPr lang="el-GR" sz="2400" dirty="0"/>
              <a:t> προσφέρουν αξονική και πλευρική σύνδεση. Επιτρέπουν τον σχηματισμό δεσμών υδρογόνου με τα κατάλοιπα της </a:t>
            </a:r>
            <a:r>
              <a:rPr lang="el-GR" sz="2400" dirty="0" err="1"/>
              <a:t>γουανίνης</a:t>
            </a:r>
            <a:r>
              <a:rPr lang="el-GR" sz="2400" dirty="0"/>
              <a:t> ή την ταυτόχρονη αλληλεπίδραση του </a:t>
            </a:r>
            <a:r>
              <a:rPr lang="el-GR" sz="2400" dirty="0" err="1"/>
              <a:t>συμπλόκου</a:t>
            </a:r>
            <a:r>
              <a:rPr lang="el-GR" sz="2400" dirty="0"/>
              <a:t> με τις αύλακες και τις θηλιές της δομής G4.</a:t>
            </a: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71951E-B29B-EC6D-871B-463C5D72C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738" y="3418658"/>
            <a:ext cx="6445662" cy="30742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BCAE53-FDBE-ABEC-AA52-E20506D4B879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20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52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9BA88-B65B-0BFF-51EE-EBB310B8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Αλληλεπίδραση με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DNA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D2816-8503-95BA-0063-D288EB059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δομές αυτές βρίσκονται στα </a:t>
            </a:r>
            <a:r>
              <a:rPr lang="el-GR" dirty="0" err="1"/>
              <a:t>τελομερή</a:t>
            </a:r>
            <a:r>
              <a:rPr lang="el-GR" dirty="0"/>
              <a:t> άκρα του DNA και ελέγχουν τον αριθμό των αντιγράφων που μπορούν να παραχθούν από την αλυσίδα του DNA. Εντοπίζονται στις περιοχές των υποκινητών σημαντικών </a:t>
            </a:r>
            <a:r>
              <a:rPr lang="el-GR" dirty="0" err="1"/>
              <a:t>ογκογονιδίων</a:t>
            </a:r>
            <a:r>
              <a:rPr lang="el-GR" dirty="0"/>
              <a:t> (c-</a:t>
            </a:r>
            <a:r>
              <a:rPr lang="el-GR" dirty="0" err="1"/>
              <a:t>Myc</a:t>
            </a:r>
            <a:r>
              <a:rPr lang="el-GR" dirty="0"/>
              <a:t>, VEGF, c-</a:t>
            </a:r>
            <a:r>
              <a:rPr lang="el-GR" dirty="0" err="1"/>
              <a:t>Kit</a:t>
            </a:r>
            <a:r>
              <a:rPr lang="el-GR" dirty="0"/>
              <a:t>, Bcl-2).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Όταν τα </a:t>
            </a:r>
            <a:r>
              <a:rPr lang="el-GR" dirty="0" err="1"/>
              <a:t>τελομερή</a:t>
            </a:r>
            <a:r>
              <a:rPr lang="el-GR" dirty="0"/>
              <a:t> άκρα ή οι υποκινητές των </a:t>
            </a:r>
            <a:r>
              <a:rPr lang="el-GR" dirty="0" err="1"/>
              <a:t>ογκογονιδίων</a:t>
            </a:r>
            <a:r>
              <a:rPr lang="el-GR" dirty="0"/>
              <a:t> αναδιπλώνονται σε σταθερά τετραπλά G-DNA, η αλυσίδα δεν μπορεί να αντιγραφεί. Αυτό έχει ως αποτέλεσμα την αναστολή της ανεξέλεγκτης κυτταρικής διαίρεσης.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C8AA4-E544-28E8-0720-5B9DF6B6FC5C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21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24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A5E7C-6E12-5B41-A860-7FFE8F87C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Αλληλεπίδραση με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DNA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7A586-BBEB-7C6F-5715-B57E62301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77178" cy="4351338"/>
          </a:xfrm>
        </p:spPr>
        <p:txBody>
          <a:bodyPr/>
          <a:lstStyle/>
          <a:p>
            <a:r>
              <a:rPr lang="el-GR" dirty="0" err="1"/>
              <a:t>Σύμπλοκα</a:t>
            </a:r>
            <a:r>
              <a:rPr lang="el-GR" dirty="0"/>
              <a:t> που προσδένονται σε αυτές τις δομές και τις σταθεροποιούν, εμποδίζουν την </a:t>
            </a:r>
            <a:r>
              <a:rPr lang="el-GR" dirty="0" err="1"/>
              <a:t>ενζυματική</a:t>
            </a:r>
            <a:r>
              <a:rPr lang="el-GR" dirty="0"/>
              <a:t> επιμήκυνση του DNA ή αποτρέπουν την έκφραση </a:t>
            </a:r>
            <a:r>
              <a:rPr lang="el-GR" dirty="0" err="1"/>
              <a:t>ογκογόνων</a:t>
            </a:r>
            <a:r>
              <a:rPr lang="el-GR" dirty="0"/>
              <a:t> πρωτεϊνών, δρώντας έτσι θεραπευτικά.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5E5482-9FD5-3802-ACCD-F11DF1E85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289" y="320849"/>
            <a:ext cx="4557653" cy="61720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E59160-02A5-9FE2-9645-192C17C0A289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22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148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6F20-9B49-833C-91EF-A4A9E0135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B546DB6-EE0D-4FEB-AA10-5D2268AA7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325" y="455353"/>
            <a:ext cx="10492475" cy="59472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1FEC65-7A1F-7C83-7C6A-335DE4405805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23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403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106D6-11E7-5369-6CB0-D21828C0E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1808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Αλληλεπίδραση με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DNA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99B1-5D91-A47D-8489-16C38243B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267"/>
            <a:ext cx="10823222" cy="4720696"/>
          </a:xfrm>
        </p:spPr>
        <p:txBody>
          <a:bodyPr>
            <a:normAutofit/>
          </a:bodyPr>
          <a:lstStyle/>
          <a:p>
            <a:r>
              <a:rPr lang="el-GR" sz="2400" dirty="0"/>
              <a:t>Παράλληλα, το γεγονός ότι το DNA είναι ένα </a:t>
            </a:r>
            <a:r>
              <a:rPr lang="el-GR" sz="2400" dirty="0" err="1"/>
              <a:t>πολυανιόν</a:t>
            </a:r>
            <a:r>
              <a:rPr lang="el-GR" sz="2400" dirty="0"/>
              <a:t> λόγω του αρνητικά φορτισμένου </a:t>
            </a:r>
            <a:r>
              <a:rPr lang="el-GR" sz="2400" dirty="0" err="1"/>
              <a:t>σακχαρο</a:t>
            </a:r>
            <a:r>
              <a:rPr lang="el-GR" sz="2400" dirty="0"/>
              <a:t>-φωσφορικού σκελετού του σημαίνει ότι ευνοούνται εξωτερικές ηλεκτροστατικές αλληλεπιδράσεις με θετικά φορτισμένα μεταλλικά </a:t>
            </a:r>
            <a:r>
              <a:rPr lang="el-GR" sz="2400" dirty="0" err="1"/>
              <a:t>σύμπλοκα</a:t>
            </a:r>
            <a:r>
              <a:rPr lang="el-GR" sz="2400" dirty="0"/>
              <a:t>. Αυτές οι μη ειδικές αλληλεπιδράσεις χρησιμεύουν συχνά ως προπαρασκευαστικό βήμα, ενισχύοντας τη σταθερότητα του </a:t>
            </a:r>
            <a:r>
              <a:rPr lang="el-GR" sz="2400" dirty="0" err="1"/>
              <a:t>συμπλόκου</a:t>
            </a:r>
            <a:r>
              <a:rPr lang="el-GR" sz="2400" dirty="0"/>
              <a:t> πριν ακολουθήσει μια πιο ειδική πρόσδεση (π.χ. παρεμβολή ή πρόσδεση στις αύλακες). </a:t>
            </a: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D6BCDC-37AA-582C-B849-01645AA6D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774" y="3701995"/>
            <a:ext cx="4792848" cy="27908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86C7CE-4DFE-FA55-B422-4093BE76ED46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24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639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807B5-2E6F-7843-9593-08C676065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7" y="365125"/>
            <a:ext cx="11424355" cy="696031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Προκλήσεις και εμπόδια στην κλινική δράση των φαρμάκων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607BE-5E87-8593-D7BA-99E97A74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1219199"/>
            <a:ext cx="11172613" cy="5508979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/>
              <a:t>Αναντιστοιχία μεταξύ in </a:t>
            </a:r>
            <a:r>
              <a:rPr lang="el-GR" sz="2400" dirty="0" err="1"/>
              <a:t>vitro</a:t>
            </a:r>
            <a:r>
              <a:rPr lang="el-GR" sz="2400" dirty="0"/>
              <a:t> και in </a:t>
            </a:r>
            <a:r>
              <a:rPr lang="el-GR" sz="2400" dirty="0" err="1"/>
              <a:t>vivo</a:t>
            </a:r>
            <a:r>
              <a:rPr lang="el-GR" sz="2400" dirty="0"/>
              <a:t> δοκιμών. Παρουσιάζουν εξαιρετικά φτωχή </a:t>
            </a:r>
            <a:r>
              <a:rPr lang="el-GR" sz="2400" dirty="0" err="1"/>
              <a:t>κυτταροτοξικότητα</a:t>
            </a:r>
            <a:r>
              <a:rPr lang="el-GR" sz="2400" dirty="0"/>
              <a:t> στις in </a:t>
            </a:r>
            <a:r>
              <a:rPr lang="el-GR" sz="2400" dirty="0" err="1"/>
              <a:t>vitro</a:t>
            </a:r>
            <a:r>
              <a:rPr lang="el-GR" sz="2400" dirty="0"/>
              <a:t> αναλύσεις (πάνω σε καλλιέργειες καρκινικών κυττάρων στο εργαστήριο), επειδή η δράση τους πηγάζει περισσότερο από </a:t>
            </a:r>
            <a:r>
              <a:rPr lang="el-GR" sz="2400" dirty="0" err="1"/>
              <a:t>αντιμεταστατικούς</a:t>
            </a:r>
            <a:r>
              <a:rPr lang="el-GR" sz="2400" dirty="0"/>
              <a:t> και </a:t>
            </a:r>
            <a:r>
              <a:rPr lang="el-GR" sz="2400" dirty="0" err="1"/>
              <a:t>αντιαγγειογενετικούς</a:t>
            </a:r>
            <a:r>
              <a:rPr lang="el-GR" sz="2400" dirty="0"/>
              <a:t> μηχανισμούς παρά από την άμεση θανάτωση κυττάρων.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Αστάθεια και προβλήματα </a:t>
            </a:r>
            <a:r>
              <a:rPr lang="el-GR" sz="2400" dirty="0" err="1"/>
              <a:t>εφυδάτωσης</a:t>
            </a:r>
            <a:r>
              <a:rPr lang="el-GR" sz="2400" dirty="0"/>
              <a:t> στα βιολογικά συστήματα.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Η εξασφάλιση της αποτελεσματικής διείσδυσης του φαρμάκου στα καρκινικά κύτταρα και της παραμονής του στον οργανισμό. Παράγοντες όπως η μειωμένη βιοδιαθεσιμότητα, η περιορισμένη κυτταρική πρόσληψη, οι </a:t>
            </a:r>
            <a:r>
              <a:rPr lang="el-GR" sz="2400" dirty="0" err="1"/>
              <a:t>υποξικές</a:t>
            </a:r>
            <a:r>
              <a:rPr lang="el-GR" sz="2400" dirty="0"/>
              <a:t> συνθήκες και το πολύπλοκο δυναμικό οξειδοαναγωγής του περιβάλλοντος των όγκων δυσκολεύουν τη θεραπευτική τους δραστηριότητα.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Η κύρια πρόκληση στη δημιουργία νέων αντικαρκινικών φαρμάκων παραμένει το πώς θα βελτιωθεί η ικανότητα απορρόφησης και η επιλεκτικότητά τους, ώστε να στοχεύουν αυστηρά τα καρκινικά κύτταρα. </a:t>
            </a:r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2D3E73-ED58-865F-C4B8-302360B6C4E2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25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8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019BC-5CCB-CCAD-A0A8-A6E5FBE2B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65125"/>
            <a:ext cx="10693400" cy="752475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Συμπεράσματα και σύνοψη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D505A-1A41-75E6-64A3-C438487FB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111" y="1332089"/>
            <a:ext cx="11650133" cy="516078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Οι [</a:t>
            </a:r>
            <a:r>
              <a:rPr lang="en-GB" sz="2400" dirty="0"/>
              <a:t>Ru-C] </a:t>
            </a:r>
            <a:r>
              <a:rPr lang="el-GR" sz="2400" dirty="0"/>
              <a:t>τύπου </a:t>
            </a:r>
            <a:r>
              <a:rPr lang="el-GR" sz="2400" dirty="0" err="1"/>
              <a:t>piano</a:t>
            </a:r>
            <a:r>
              <a:rPr lang="el-GR" sz="2400" dirty="0"/>
              <a:t> </a:t>
            </a:r>
            <a:r>
              <a:rPr lang="el-GR" sz="2400" dirty="0" err="1"/>
              <a:t>stool</a:t>
            </a:r>
            <a:r>
              <a:rPr lang="el-GR" sz="2400" dirty="0"/>
              <a:t> είναι πολλά υποσχόμενες στην θεραπεία κατά του καρκίνου τόσο για την πολύπλευρη δράση και την εκλεκτικότητα του ρουθηνίου όσο και για την ευελιξία της δομής.</a:t>
            </a:r>
          </a:p>
          <a:p>
            <a:pPr marL="0" indent="0">
              <a:buNone/>
            </a:pPr>
            <a:endParaRPr lang="el-G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Η </a:t>
            </a:r>
            <a:r>
              <a:rPr lang="el-GR" sz="2400" dirty="0" err="1"/>
              <a:t>στοχευμένη</a:t>
            </a:r>
            <a:r>
              <a:rPr lang="el-GR" sz="2400" dirty="0"/>
              <a:t> θεραπεία του κακοήθους όγκου βασίζεται στις μοναδικές ιδιότητες των καρκινικών κυττάρων αλλά και στους </a:t>
            </a:r>
            <a:r>
              <a:rPr lang="el-GR" sz="2400" dirty="0" err="1"/>
              <a:t>νανοφορείς</a:t>
            </a:r>
            <a:r>
              <a:rPr lang="el-GR" sz="2400" dirty="0"/>
              <a:t>, όπως τα </a:t>
            </a:r>
            <a:r>
              <a:rPr lang="el-GR" sz="2400" dirty="0" err="1"/>
              <a:t>λιποσώματα</a:t>
            </a:r>
            <a:r>
              <a:rPr lang="el-GR" sz="2400" dirty="0"/>
              <a:t>.</a:t>
            </a:r>
          </a:p>
          <a:p>
            <a:pPr marL="0" indent="0">
              <a:buNone/>
            </a:pPr>
            <a:endParaRPr lang="el-G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Η πρόσδεση του </a:t>
            </a:r>
            <a:r>
              <a:rPr lang="el-GR" sz="2400" dirty="0" err="1"/>
              <a:t>Ru</a:t>
            </a:r>
            <a:r>
              <a:rPr lang="el-GR" sz="2400" dirty="0"/>
              <a:t> στο DNA εγκυμονεί περισσότερες αρνητικές συνέπειες για την υγεία του ασθενούς, καθώς προκαλεί βλάβες στο γενετικό υλικό και πιο βίαιη κυτταρική απόπτωση απ’ ότι η πρόσδεση σε πρωτεΐνες, όπου συνεπάγεται με αδρανοποίηση τους. Για την βελτίωση της </a:t>
            </a:r>
            <a:r>
              <a:rPr lang="el-GR" sz="2400" dirty="0" err="1"/>
              <a:t>κυτταροτοξικότητας</a:t>
            </a:r>
            <a:r>
              <a:rPr lang="el-GR" sz="2400" dirty="0"/>
              <a:t> αυτές οι </a:t>
            </a:r>
            <a:r>
              <a:rPr lang="el-GR" sz="2400" dirty="0" err="1"/>
              <a:t>σύμπλοκες</a:t>
            </a:r>
            <a:r>
              <a:rPr lang="el-GR" sz="2400" dirty="0"/>
              <a:t> ενώσεις δρουν </a:t>
            </a:r>
            <a:r>
              <a:rPr lang="el-GR" sz="2400" dirty="0" err="1"/>
              <a:t>συνεργιστικά</a:t>
            </a:r>
            <a:r>
              <a:rPr lang="el-GR" sz="2400" dirty="0"/>
              <a:t> με άλλα φάρμακα.</a:t>
            </a:r>
          </a:p>
          <a:p>
            <a:pPr marL="0" indent="0">
              <a:buNone/>
            </a:pPr>
            <a:endParaRPr lang="el-G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Έρευνα στην </a:t>
            </a:r>
            <a:r>
              <a:rPr lang="el-GR" sz="2400" dirty="0" err="1"/>
              <a:t>βιονανοτεχνολογία</a:t>
            </a:r>
            <a:r>
              <a:rPr lang="el-GR" sz="2400" dirty="0"/>
              <a:t>!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25E948-8D67-63FD-1DCD-DDBA62A65B24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26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32BC-D361-086C-0D38-26C64071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557"/>
            <a:ext cx="10515600" cy="886176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/>
                </a:solidFill>
              </a:rPr>
              <a:t>Βιβλιογραφία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B58DB-2E4D-AD16-AF02-1CB410AAA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199"/>
            <a:ext cx="11150600" cy="544124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https://doi.org/10.1016/j.jinorgbio.2023.112255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https://doi.org/10.1016/j.jinorgbio.2024.112813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https://doi.org/10.3390/antibiotics12020365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</a:rPr>
              <a:t>DOI: 10.1002/cbic.201900236 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solidFill>
                  <a:schemeClr val="accent1"/>
                </a:solidFill>
              </a:rPr>
              <a:t>doi.org/10.1002/cplu.202400621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</a:rPr>
              <a:t>DOI: 10.1039/d1md00220a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</a:rPr>
              <a:t>http://doi.org/10.2147/DDDT.S275007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https://doi.org/10.1021/acsptsci.3c00085?urlappend=%3Fref%3DPDF&amp;jav=VoR&amp;rel=cite-as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https://doi.org/10.1021/acs.molpharmaceut.2c01027?urlappend=%3Fref%3DPDF&amp;jav=VoR&amp;rel=cite-as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solidFill>
                  <a:schemeClr val="accent1"/>
                </a:solidFill>
              </a:rPr>
              <a:t>doi:10.3390/molecules25153492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https://doi.org/10.3390/molecules26175386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https://doi.org/10.3390/molecules29184361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https://doi.org/10.3390/ph16121729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800" dirty="0">
                <a:solidFill>
                  <a:schemeClr val="accent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https://doi.org/10.1007/s00775-022-01973-0</a:t>
            </a:r>
            <a:endParaRPr lang="el-GR" sz="1800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l-GR" sz="18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350876-4F50-7B1D-C30D-52B41020DB42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27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330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5A38-A878-74F0-440C-FA082849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7942"/>
          </a:xfrm>
        </p:spPr>
        <p:txBody>
          <a:bodyPr/>
          <a:lstStyle/>
          <a:p>
            <a:pPr algn="ctr"/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Ευχαριστώ για την προσοχή σας!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648DB94-0683-7DEB-6639-0E0CAE079E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7879" y="1467773"/>
            <a:ext cx="6484788" cy="52353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4F0110-4FD5-7912-5DBC-75FDBAC2B66A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28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405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004A1C5-E630-70AB-D05E-C1EF03E4B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97603" y="1310137"/>
            <a:ext cx="4173508" cy="37066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2659C5-D6BE-A648-D8A9-86ED396B5C30}"/>
              </a:ext>
            </a:extLst>
          </p:cNvPr>
          <p:cNvSpPr txBox="1"/>
          <p:nvPr/>
        </p:nvSpPr>
        <p:spPr>
          <a:xfrm>
            <a:off x="191912" y="484488"/>
            <a:ext cx="86247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solidFill>
                  <a:schemeClr val="accent1">
                    <a:lumMod val="75000"/>
                  </a:schemeClr>
                </a:solidFill>
              </a:rPr>
              <a:t>Η σημασία των </a:t>
            </a:r>
            <a:r>
              <a:rPr lang="el-GR" sz="2800" dirty="0" err="1">
                <a:solidFill>
                  <a:schemeClr val="accent1">
                    <a:lumMod val="75000"/>
                  </a:schemeClr>
                </a:solidFill>
              </a:rPr>
              <a:t>σύμπλοκων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</a:rPr>
              <a:t> ενώσεων </a:t>
            </a:r>
            <a:r>
              <a:rPr lang="el-GR" sz="2800" dirty="0" err="1">
                <a:solidFill>
                  <a:schemeClr val="accent1">
                    <a:lumMod val="75000"/>
                  </a:schemeClr>
                </a:solidFill>
              </a:rPr>
              <a:t>piano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sz="2800" dirty="0" err="1">
                <a:solidFill>
                  <a:schemeClr val="accent1">
                    <a:lumMod val="75000"/>
                  </a:schemeClr>
                </a:solidFill>
              </a:rPr>
              <a:t>stool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</a:rPr>
              <a:t> του </a:t>
            </a:r>
            <a:r>
              <a:rPr lang="el-GR" sz="2800" dirty="0" err="1">
                <a:solidFill>
                  <a:schemeClr val="accent1">
                    <a:lumMod val="75000"/>
                  </a:schemeClr>
                </a:solidFill>
              </a:rPr>
              <a:t>Ru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</a:rPr>
              <a:t> στις σύγχρονες κλινικές έρευνες</a:t>
            </a: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D293CB-E806-2B86-7B60-22903E1BACB5}"/>
              </a:ext>
            </a:extLst>
          </p:cNvPr>
          <p:cNvSpPr txBox="1"/>
          <p:nvPr/>
        </p:nvSpPr>
        <p:spPr>
          <a:xfrm>
            <a:off x="191911" y="2153820"/>
            <a:ext cx="72926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400" dirty="0"/>
              <a:t>Αποτελούν μια πολλά υποσχόμενη, ασφαλέστερη και αποτελεσματικότερη εναλλακτική λύση </a:t>
            </a:r>
            <a:endParaRPr lang="en-GB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F54601-047D-F11B-D78B-39DC9F15EF0C}"/>
              </a:ext>
            </a:extLst>
          </p:cNvPr>
          <p:cNvSpPr txBox="1"/>
          <p:nvPr/>
        </p:nvSpPr>
        <p:spPr>
          <a:xfrm>
            <a:off x="191911" y="356169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400" dirty="0"/>
              <a:t>Χαμηλή </a:t>
            </a:r>
            <a:r>
              <a:rPr lang="el-GR" sz="2400" dirty="0" err="1"/>
              <a:t>κυτταροτοξικότητα</a:t>
            </a:r>
            <a:r>
              <a:rPr lang="el-GR" sz="2400" dirty="0"/>
              <a:t> </a:t>
            </a:r>
            <a:endParaRPr lang="en-GB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9360C3-B937-12B2-B359-52C94E318A8F}"/>
              </a:ext>
            </a:extLst>
          </p:cNvPr>
          <p:cNvSpPr txBox="1"/>
          <p:nvPr/>
        </p:nvSpPr>
        <p:spPr>
          <a:xfrm>
            <a:off x="191911" y="4605890"/>
            <a:ext cx="8229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400" dirty="0"/>
              <a:t>Ισχυρές </a:t>
            </a:r>
            <a:r>
              <a:rPr lang="el-GR" sz="2400" dirty="0" err="1"/>
              <a:t>αντιμεταστατικές</a:t>
            </a:r>
            <a:r>
              <a:rPr lang="el-GR" sz="2400" dirty="0"/>
              <a:t> και </a:t>
            </a:r>
            <a:r>
              <a:rPr lang="el-GR" sz="2400" dirty="0" err="1"/>
              <a:t>αντιαγγειογενετικές</a:t>
            </a:r>
            <a:r>
              <a:rPr lang="el-GR" sz="2400" dirty="0"/>
              <a:t> ιδιότητες</a:t>
            </a:r>
            <a:endParaRPr lang="en-GB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C3C6A6-B64B-B5A2-2737-10191913E40D}"/>
              </a:ext>
            </a:extLst>
          </p:cNvPr>
          <p:cNvSpPr txBox="1"/>
          <p:nvPr/>
        </p:nvSpPr>
        <p:spPr>
          <a:xfrm>
            <a:off x="191911" y="556729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400" dirty="0"/>
              <a:t>Επιλεκτική στόχευση στους όγκους </a:t>
            </a:r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B1D57F-BF6F-115E-0AED-4493600A1D25}"/>
              </a:ext>
            </a:extLst>
          </p:cNvPr>
          <p:cNvSpPr txBox="1"/>
          <p:nvPr/>
        </p:nvSpPr>
        <p:spPr>
          <a:xfrm>
            <a:off x="11704320" y="6458783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3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94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B9BD7-39DB-026D-5A47-11C6BCE4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49FEC06-03AF-8264-5528-F3073D0E4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434" y="967522"/>
            <a:ext cx="9192522" cy="4922956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2AAC9D-58C8-54B5-E4AB-9CCE23DD12DF}"/>
              </a:ext>
            </a:extLst>
          </p:cNvPr>
          <p:cNvSpPr txBox="1"/>
          <p:nvPr/>
        </p:nvSpPr>
        <p:spPr>
          <a:xfrm>
            <a:off x="11704320" y="6458783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4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406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829F7-163F-6606-E122-4A9F7C72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7008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Πλεονεκτήματα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Ru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ADB16-825B-1C11-EFA2-7B480DB64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222"/>
            <a:ext cx="10687756" cy="48787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Μεταβλητές οξειδωτικές καταστάσεις (+2,+3,+4). Στις φυσιολογικές συνθήκες, η οξειδωτική κατάσταση </a:t>
            </a:r>
            <a:r>
              <a:rPr lang="el-GR" sz="2400" dirty="0" err="1"/>
              <a:t>Ru</a:t>
            </a:r>
            <a:r>
              <a:rPr lang="el-GR" sz="2400" dirty="0"/>
              <a:t>(III) είναι σχετικά αδρανής και συνεπώς λιγότερο τοξική. </a:t>
            </a:r>
          </a:p>
          <a:p>
            <a:pPr marL="0" indent="0">
              <a:buNone/>
            </a:pPr>
            <a:r>
              <a:rPr lang="el-GR" sz="2400" dirty="0"/>
              <a:t>Επειδή όμως οι συμπαγείς όγκοι έχουν έντονα </a:t>
            </a:r>
            <a:r>
              <a:rPr lang="el-GR" sz="2400" dirty="0" err="1"/>
              <a:t>υποξικό</a:t>
            </a:r>
            <a:r>
              <a:rPr lang="el-GR" sz="2400" dirty="0"/>
              <a:t> και όξινο περιβάλλον, δρουν ως ισχυρό αναγωγικό μέσο. Αυτό έχει ως αποτέλεσμα το αδρανές </a:t>
            </a:r>
            <a:r>
              <a:rPr lang="el-GR" sz="2400" dirty="0" err="1"/>
              <a:t>Ru</a:t>
            </a:r>
            <a:r>
              <a:rPr lang="el-GR" sz="2400" dirty="0"/>
              <a:t>(III) να ανάγεται στο πολύ πιο δραστικό </a:t>
            </a:r>
            <a:r>
              <a:rPr lang="el-GR" sz="2400" dirty="0" err="1"/>
              <a:t>Ru</a:t>
            </a:r>
            <a:r>
              <a:rPr lang="el-GR" sz="2400" dirty="0"/>
              <a:t>(II) ακριβώς μέσα στα καρκινικά κύτταρα, στοχεύοντάς τα επιλεκτικά.</a:t>
            </a:r>
            <a:endParaRPr lang="en-GB" sz="2400" dirty="0"/>
          </a:p>
          <a:p>
            <a:pPr marL="0" indent="0" algn="ctr"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Ru</a:t>
            </a:r>
            <a:r>
              <a:rPr lang="en-GB" baseline="30000" dirty="0">
                <a:solidFill>
                  <a:schemeClr val="accent1">
                    <a:lumMod val="75000"/>
                  </a:schemeClr>
                </a:solidFill>
              </a:rPr>
              <a:t>+3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+ e</a:t>
            </a:r>
            <a:r>
              <a:rPr lang="en-GB" baseline="30000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 -&gt; Ru</a:t>
            </a:r>
            <a:r>
              <a:rPr lang="en-GB" baseline="30000" dirty="0">
                <a:solidFill>
                  <a:schemeClr val="accent1">
                    <a:lumMod val="75000"/>
                  </a:schemeClr>
                </a:solidFill>
              </a:rPr>
              <a:t>+2</a:t>
            </a:r>
            <a:r>
              <a:rPr lang="el-GR" baseline="30000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en-GB" baseline="30000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Δ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l-GR" baseline="30000" dirty="0">
                <a:solidFill>
                  <a:schemeClr val="accent1">
                    <a:lumMod val="75000"/>
                  </a:schemeClr>
                </a:solidFill>
              </a:rPr>
              <a:t>ο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= +0.25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V</a:t>
            </a:r>
            <a:endParaRPr lang="el-GR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l-GR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Κινητική σταθερότητα. Το ρουθήνιο παρουσιάζει αργό ρυθμό ανταλλαγής </a:t>
            </a:r>
            <a:r>
              <a:rPr lang="el-GR" sz="2400" dirty="0" err="1"/>
              <a:t>υποκαταστατών</a:t>
            </a:r>
            <a:r>
              <a:rPr lang="el-GR" sz="2400" dirty="0"/>
              <a:t>, διασφαλίζοντας ότι το φάρμακο παραμένει σταθερό στα βιολογικά περιβάλλοντα.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976B01-9783-A26C-5FDF-60B477021A8F}"/>
              </a:ext>
            </a:extLst>
          </p:cNvPr>
          <p:cNvSpPr txBox="1"/>
          <p:nvPr/>
        </p:nvSpPr>
        <p:spPr>
          <a:xfrm>
            <a:off x="11704320" y="6458783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5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24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9F945-C399-A8EE-B15E-227B7664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65125"/>
            <a:ext cx="10947400" cy="729897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Πλεονεκτήματα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Ru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AB61F8-A778-DA2C-3C91-ADB826DED8CF}"/>
              </a:ext>
            </a:extLst>
          </p:cNvPr>
          <p:cNvSpPr txBox="1"/>
          <p:nvPr/>
        </p:nvSpPr>
        <p:spPr>
          <a:xfrm>
            <a:off x="406400" y="2852921"/>
            <a:ext cx="1063131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dirty="0"/>
              <a:t>Μόλις το </a:t>
            </a:r>
            <a:r>
              <a:rPr lang="el-GR" sz="2000" dirty="0" err="1"/>
              <a:t>σύμπλοκο</a:t>
            </a:r>
            <a:r>
              <a:rPr lang="el-GR" sz="2000" dirty="0"/>
              <a:t> εισέλθει στο καρκινικό ή παρασιτικό κύτταρο, ενδέχεται να υποστεί υδρόλυση, απελευθερώνοντας το </a:t>
            </a:r>
            <a:r>
              <a:rPr lang="el-GR" sz="2000" dirty="0" err="1"/>
              <a:t>βιοενεργό</a:t>
            </a:r>
            <a:r>
              <a:rPr lang="el-GR" sz="2000" dirty="0"/>
              <a:t> φάρμακο. Το εναπομείναν τμήμα του ρουθηνίου λειτουργεί τότε ως ένας δεύτερος επιθετικός παράγοντας, ο οποίος στοχεύει το DNA ή συγκεκριμένες πρωτεϊνικές </a:t>
            </a:r>
            <a:r>
              <a:rPr lang="el-GR" sz="2000" dirty="0" err="1"/>
              <a:t>κινάσες</a:t>
            </a:r>
            <a:r>
              <a:rPr lang="el-GR" sz="2000" dirty="0"/>
              <a:t>. Αυτό προκαλεί βλάβη στο γενετικό υλικό, διακοπή του κυτταρικού κύκλου και, τελικά, κυτταρικό θάνατο</a:t>
            </a:r>
            <a:r>
              <a:rPr lang="en-GB" sz="2000" dirty="0"/>
              <a:t>.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B1A224C-7244-EB14-C96D-CFAB389DE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026" y="225777"/>
            <a:ext cx="7433814" cy="2190045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F833DC-40FF-F349-99AF-3E9E3C5419DA}"/>
              </a:ext>
            </a:extLst>
          </p:cNvPr>
          <p:cNvSpPr txBox="1"/>
          <p:nvPr/>
        </p:nvSpPr>
        <p:spPr>
          <a:xfrm>
            <a:off x="544688" y="4921236"/>
            <a:ext cx="106313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dirty="0" err="1"/>
              <a:t>Στοχευμένη</a:t>
            </a:r>
            <a:r>
              <a:rPr lang="el-GR" sz="2000" dirty="0"/>
              <a:t> κυτταρική πρόσληψη. Σε αντίθεση με άλλα μέταλλα που εισέρχονται στα κύτταρα μέσω παθητικής διάχυσης, το ρουθήνιο συνδέεται ειδικά με την </a:t>
            </a:r>
            <a:r>
              <a:rPr lang="el-GR" sz="2000" dirty="0" err="1"/>
              <a:t>αλβουμίνη</a:t>
            </a:r>
            <a:r>
              <a:rPr lang="el-GR" sz="2000" dirty="0"/>
              <a:t> και την </a:t>
            </a:r>
            <a:r>
              <a:rPr lang="el-GR" sz="2000" dirty="0" err="1"/>
              <a:t>τρανσφερρίνη</a:t>
            </a:r>
            <a:r>
              <a:rPr lang="el-GR" sz="2000" dirty="0"/>
              <a:t>. Αυτό περιορίζει την πρόσληψή του από τα υγιή κύτταρα, μειώνοντας δραστικά την τοξικότητα εκτός στόχου</a:t>
            </a:r>
            <a:r>
              <a:rPr lang="en-GB" sz="2000" dirty="0"/>
              <a:t>.</a:t>
            </a:r>
            <a:r>
              <a:rPr lang="el-GR" sz="2000" dirty="0"/>
              <a:t> </a:t>
            </a:r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A9A9ED-D758-4A5D-6832-E3E742946D13}"/>
              </a:ext>
            </a:extLst>
          </p:cNvPr>
          <p:cNvSpPr txBox="1"/>
          <p:nvPr/>
        </p:nvSpPr>
        <p:spPr>
          <a:xfrm>
            <a:off x="11704320" y="6458783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6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0356A-D2A8-8218-E8B2-EC92913F2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965" y="365125"/>
            <a:ext cx="10971835" cy="618723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Πλεονεκτήματα γεωμετρίας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59DF4F-DB65-D40D-B64A-22DEDF1AE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01225" y="266683"/>
            <a:ext cx="3508810" cy="3684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6BDC61-50CF-AF1F-3BF2-A509F913A2C7}"/>
              </a:ext>
            </a:extLst>
          </p:cNvPr>
          <p:cNvSpPr txBox="1"/>
          <p:nvPr/>
        </p:nvSpPr>
        <p:spPr>
          <a:xfrm>
            <a:off x="90916" y="1375303"/>
            <a:ext cx="798821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Ο δακτύλιος του </a:t>
            </a:r>
            <a:r>
              <a:rPr lang="el-GR" sz="2000" dirty="0" err="1"/>
              <a:t>αρενίου</a:t>
            </a:r>
            <a:r>
              <a:rPr lang="el-GR" sz="2000" dirty="0"/>
              <a:t> (</a:t>
            </a:r>
            <a:r>
              <a:rPr lang="en-GB" sz="2000" dirty="0"/>
              <a:t>p-cymene) </a:t>
            </a:r>
            <a:r>
              <a:rPr lang="el-GR" sz="2000" dirty="0"/>
              <a:t>συνδέεται με το κεντρικό ιόν </a:t>
            </a:r>
            <a:r>
              <a:rPr lang="el-GR" sz="2000" dirty="0" err="1"/>
              <a:t>Ru</a:t>
            </a:r>
            <a:r>
              <a:rPr lang="el-GR" sz="2000" dirty="0"/>
              <a:t>(II) (με η</a:t>
            </a:r>
            <a:r>
              <a:rPr lang="el-GR" sz="2000" baseline="30000" dirty="0"/>
              <a:t>6</a:t>
            </a:r>
            <a:r>
              <a:rPr lang="el-GR" sz="2000" dirty="0"/>
              <a:t>-σύνδεση) λειτουργώντας τόσο ως δότης ηλεκτρονίων όσο και ως π-δέκτης, γεγονός που βοηθά καθοριστικά στη σταθεροποίηση της οξειδωτικής κατάστασης </a:t>
            </a:r>
            <a:r>
              <a:rPr lang="en-GB" sz="2000" dirty="0"/>
              <a:t>Ru</a:t>
            </a:r>
            <a:r>
              <a:rPr lang="el-GR" sz="2000" baseline="30000" dirty="0"/>
              <a:t>+2</a:t>
            </a:r>
            <a:r>
              <a:rPr lang="el-GR" sz="2000" dirty="0"/>
              <a:t>. Συνεπώς, τείνουν να είναι πιο σταθερά στα βιολογικά περιβάλλοντα</a:t>
            </a:r>
            <a:r>
              <a:rPr lang="en-GB" sz="20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3686CA-A10B-A071-DE28-C8CB8501086A}"/>
              </a:ext>
            </a:extLst>
          </p:cNvPr>
          <p:cNvSpPr txBox="1"/>
          <p:nvPr/>
        </p:nvSpPr>
        <p:spPr>
          <a:xfrm>
            <a:off x="90916" y="3234230"/>
            <a:ext cx="92614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H </a:t>
            </a:r>
            <a:r>
              <a:rPr lang="el-GR" sz="2000" dirty="0"/>
              <a:t>δομή "σκαμπό πιάνου" παρέχει τη δυνατότητα στους ερευνητές να μεταβάλλουν και να προσαρμόζουν εύκολα διαφορετικά τμήματα του μορίου: τον </a:t>
            </a:r>
            <a:r>
              <a:rPr lang="el-GR" sz="2000" dirty="0" err="1"/>
              <a:t>υποκαταστάτη</a:t>
            </a:r>
            <a:r>
              <a:rPr lang="el-GR" sz="2000" dirty="0"/>
              <a:t> </a:t>
            </a:r>
            <a:r>
              <a:rPr lang="el-GR" sz="2000" dirty="0" err="1"/>
              <a:t>αρένιο</a:t>
            </a:r>
            <a:r>
              <a:rPr lang="el-GR" sz="2000" dirty="0"/>
              <a:t> (το "κάθισμα"), τον </a:t>
            </a:r>
            <a:r>
              <a:rPr lang="el-GR" sz="2000" dirty="0" err="1"/>
              <a:t>βιοενεργό</a:t>
            </a:r>
            <a:r>
              <a:rPr lang="el-GR" sz="2000" dirty="0"/>
              <a:t> </a:t>
            </a:r>
            <a:r>
              <a:rPr lang="el-GR" sz="2000" dirty="0" err="1"/>
              <a:t>υποκαταστάτη</a:t>
            </a:r>
            <a:r>
              <a:rPr lang="el-GR" sz="2000" dirty="0"/>
              <a:t> (το φάρμακο) και την αποχωρούσα ομάδα (τα "πόδια" του </a:t>
            </a:r>
            <a:r>
              <a:rPr lang="el-GR" sz="2000" dirty="0" err="1"/>
              <a:t>συμπλόκου</a:t>
            </a:r>
            <a:r>
              <a:rPr lang="el-GR" sz="2000" dirty="0"/>
              <a:t>). Αυτή η ευελιξία επιτρέπει την ακριβή ρύθμιση των φαρμακολογικών και </a:t>
            </a:r>
            <a:r>
              <a:rPr lang="el-GR" sz="2000" dirty="0" err="1"/>
              <a:t>φαρμακοκινητικών</a:t>
            </a:r>
            <a:r>
              <a:rPr lang="el-GR" sz="2000" dirty="0"/>
              <a:t> ιδιοτήτων</a:t>
            </a:r>
            <a:r>
              <a:rPr lang="en-GB" sz="20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A1A377-ED7E-2463-A7D1-95D7B0BFE166}"/>
              </a:ext>
            </a:extLst>
          </p:cNvPr>
          <p:cNvSpPr txBox="1"/>
          <p:nvPr/>
        </p:nvSpPr>
        <p:spPr>
          <a:xfrm>
            <a:off x="90916" y="5135344"/>
            <a:ext cx="111189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err="1"/>
              <a:t>Στερική</a:t>
            </a:r>
            <a:r>
              <a:rPr lang="el-GR" sz="2000" dirty="0"/>
              <a:t> παρεμπόδιση και αυξημένη επιλεκτικότητα. Ο συνδυασμός του ογκώδους </a:t>
            </a:r>
            <a:r>
              <a:rPr lang="el-GR" sz="2000" dirty="0" err="1"/>
              <a:t>αρενίου</a:t>
            </a:r>
            <a:r>
              <a:rPr lang="el-GR" sz="2000" dirty="0"/>
              <a:t> και του </a:t>
            </a:r>
            <a:r>
              <a:rPr lang="el-GR" sz="2000" dirty="0" err="1"/>
              <a:t>υποκαταστάτη</a:t>
            </a:r>
            <a:r>
              <a:rPr lang="el-GR" sz="2000" dirty="0"/>
              <a:t> PTA δημιουργεί σημαντική </a:t>
            </a:r>
            <a:r>
              <a:rPr lang="el-GR" sz="2000" dirty="0" err="1"/>
              <a:t>στερική</a:t>
            </a:r>
            <a:r>
              <a:rPr lang="el-GR" sz="2000" dirty="0"/>
              <a:t> παρεμπόδιση στο μόριο. Αυτός είναι ο κύριος λόγος που το RAPTA-C δεν επιτίθεται ανεξέλεγκτα στη διπλή έλικα του DNA, όπως τα πιο απλά </a:t>
            </a:r>
            <a:r>
              <a:rPr lang="el-GR" sz="2000" dirty="0" err="1"/>
              <a:t>σύμπλοκα</a:t>
            </a:r>
            <a:r>
              <a:rPr lang="el-GR" sz="2000" dirty="0"/>
              <a:t> τύπου </a:t>
            </a:r>
            <a:r>
              <a:rPr lang="el-GR" sz="2000" dirty="0" err="1"/>
              <a:t>σισπλατίνης</a:t>
            </a:r>
            <a:r>
              <a:rPr lang="el-GR" sz="2000" dirty="0"/>
              <a:t>, αλλά παρουσιάζει </a:t>
            </a:r>
            <a:r>
              <a:rPr lang="el-GR" sz="2000" dirty="0" err="1"/>
              <a:t>εκλεκτικότα</a:t>
            </a:r>
            <a:r>
              <a:rPr lang="el-GR" sz="2000" dirty="0"/>
              <a:t>.</a:t>
            </a: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83893-7F25-4DDD-A5A6-B5A5D12C31BD}"/>
              </a:ext>
            </a:extLst>
          </p:cNvPr>
          <p:cNvSpPr txBox="1"/>
          <p:nvPr/>
        </p:nvSpPr>
        <p:spPr>
          <a:xfrm>
            <a:off x="11704320" y="6458783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7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6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DE2A8-A0DA-75F7-2FEC-6E177EF55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56" y="365125"/>
            <a:ext cx="11105444" cy="628297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75000"/>
                  </a:schemeClr>
                </a:solidFill>
              </a:rPr>
              <a:t>Πλεονεκτήματα γεωμετρίας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F8534E-A169-AAA2-55B4-AF542DA31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09511"/>
            <a:ext cx="5983112" cy="5302406"/>
          </a:xfrm>
        </p:spPr>
        <p:txBody>
          <a:bodyPr>
            <a:normAutofit/>
          </a:bodyPr>
          <a:lstStyle/>
          <a:p>
            <a:r>
              <a:rPr lang="el-GR" sz="2400" dirty="0"/>
              <a:t>Ο δακτύλιος του </a:t>
            </a:r>
            <a:r>
              <a:rPr lang="el-GR" sz="2400" dirty="0" err="1"/>
              <a:t>αρενίου</a:t>
            </a:r>
            <a:r>
              <a:rPr lang="el-GR" sz="2400" dirty="0"/>
              <a:t> προκαλεί υδρόφοβες αλληλεπιδράσεις οι οποίες, σε συνδυασμό με τη συμπληρωματικότητα του σχήματος τους επιτρέπουν να συνδέονται ισχυρά και επιλεκτικά σε πρωτεΐνες-κλειδιά όπως η </a:t>
            </a:r>
            <a:r>
              <a:rPr lang="el-GR" sz="2400" dirty="0" err="1"/>
              <a:t>ουμπικουιτίνη</a:t>
            </a:r>
            <a:r>
              <a:rPr lang="el-GR" sz="2400" dirty="0"/>
              <a:t>, το κυτόχρωμα c και οι </a:t>
            </a:r>
            <a:r>
              <a:rPr lang="el-GR" sz="2400" dirty="0" err="1"/>
              <a:t>ιστόνες</a:t>
            </a:r>
            <a:r>
              <a:rPr lang="el-GR" sz="2400" dirty="0"/>
              <a:t> του </a:t>
            </a:r>
            <a:r>
              <a:rPr lang="el-GR" sz="2400" dirty="0" err="1"/>
              <a:t>πυρηνοσώματος</a:t>
            </a:r>
            <a:r>
              <a:rPr lang="en-GB" sz="2400" dirty="0"/>
              <a:t>.</a:t>
            </a:r>
            <a:r>
              <a:rPr lang="el-GR" sz="2400" dirty="0"/>
              <a:t> </a:t>
            </a:r>
            <a:endParaRPr lang="en-GB" sz="2400" dirty="0"/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Διακριτοί μηχανισμοί δράσης.</a:t>
            </a:r>
            <a:r>
              <a:rPr lang="en-GB" sz="2400" dirty="0"/>
              <a:t> H</a:t>
            </a:r>
            <a:r>
              <a:rPr lang="el-GR" sz="2400" dirty="0"/>
              <a:t> αλληλεπίδραση φαρμάκου με ένζυμα και </a:t>
            </a:r>
            <a:r>
              <a:rPr lang="en-GB" sz="2400" dirty="0"/>
              <a:t>Ru </a:t>
            </a:r>
            <a:r>
              <a:rPr lang="el-GR" sz="2400" dirty="0"/>
              <a:t>με DNA/πρωτεΐνες βοηθά στην υπέρβαση της φαρμακευτικής αντίστασης (π.χ. αντίσταση στη </a:t>
            </a:r>
            <a:r>
              <a:rPr lang="el-GR" sz="2400" dirty="0" err="1"/>
              <a:t>σισπλατίνη</a:t>
            </a:r>
            <a:r>
              <a:rPr lang="el-GR" sz="2400" dirty="0"/>
              <a:t>) που συχνά εμφανίζουν οι όγκοι</a:t>
            </a:r>
            <a:r>
              <a:rPr lang="en-GB" sz="2400" dirty="0"/>
              <a:t>.</a:t>
            </a:r>
            <a:endParaRPr lang="el-GR" sz="2400" dirty="0"/>
          </a:p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D3A75D1-377B-5F5B-8ED2-272A20DD2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510" y="322939"/>
            <a:ext cx="6310490" cy="61358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31A8A3-71D3-980E-8828-AE4A8F1B70B4}"/>
              </a:ext>
            </a:extLst>
          </p:cNvPr>
          <p:cNvSpPr txBox="1"/>
          <p:nvPr/>
        </p:nvSpPr>
        <p:spPr>
          <a:xfrm>
            <a:off x="11704320" y="6458783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8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44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D5043-AA33-999C-895F-FAA70DD76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BD34E3-7761-E3C9-0848-B3963E475A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7615" y="774477"/>
            <a:ext cx="7577392" cy="56037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D59E1F-7329-9F99-8EEB-D0D6B83C66AA}"/>
              </a:ext>
            </a:extLst>
          </p:cNvPr>
          <p:cNvSpPr txBox="1"/>
          <p:nvPr/>
        </p:nvSpPr>
        <p:spPr>
          <a:xfrm>
            <a:off x="11511280" y="6390640"/>
            <a:ext cx="57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8E9F545-8086-490F-9CA2-137286CFD1BF}" type="slidenum">
              <a:rPr lang="en-GB" sz="1400" smtClean="0">
                <a:solidFill>
                  <a:schemeClr val="bg2">
                    <a:lumMod val="50000"/>
                  </a:schemeClr>
                </a:solidFill>
              </a:rPr>
              <a:t>9</a:t>
            </a:fld>
            <a:endParaRPr lang="en-GB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22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1907</Words>
  <Application>Microsoft Office PowerPoint</Application>
  <PresentationFormat>Widescreen</PresentationFormat>
  <Paragraphs>145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Πλεονεκτήματα Ru</vt:lpstr>
      <vt:lpstr>Πλεονεκτήματα Ru</vt:lpstr>
      <vt:lpstr>Πλεονεκτήματα γεωμετρίας</vt:lpstr>
      <vt:lpstr>Πλεονεκτήματα γεωμετρίας</vt:lpstr>
      <vt:lpstr>PowerPoint Presentation</vt:lpstr>
      <vt:lpstr>Ενδοκυτταρική μεταφορά</vt:lpstr>
      <vt:lpstr>PowerPoint Presentation</vt:lpstr>
      <vt:lpstr>Ενδοκυτταρική μεταφορά</vt:lpstr>
      <vt:lpstr>Αλληλεπίδραση με πρωτεΐνες/ ένζυμα</vt:lpstr>
      <vt:lpstr>PowerPoint Presentation</vt:lpstr>
      <vt:lpstr>PowerPoint Presentation</vt:lpstr>
      <vt:lpstr>Αλληλεπίδραση με πρωτεΐνες/ένζυμα</vt:lpstr>
      <vt:lpstr>Αλληλεπίδραση με πρωτεΐνες/ένζυμα</vt:lpstr>
      <vt:lpstr>PowerPoint Presentation</vt:lpstr>
      <vt:lpstr>Αλληλεπίδραση με DNA </vt:lpstr>
      <vt:lpstr>Αλληλεπίδραση με DNA </vt:lpstr>
      <vt:lpstr>Αλληλεπίδραση με DNA </vt:lpstr>
      <vt:lpstr>Αλληλεπίδραση με DNA </vt:lpstr>
      <vt:lpstr>PowerPoint Presentation</vt:lpstr>
      <vt:lpstr>Αλληλεπίδραση με DNA </vt:lpstr>
      <vt:lpstr>Προκλήσεις και εμπόδια στην κλινική δράση των φαρμάκων</vt:lpstr>
      <vt:lpstr>Συμπεράσματα και σύνοψη</vt:lpstr>
      <vt:lpstr>Βιβλιογραφία</vt:lpstr>
      <vt:lpstr>Ευχαριστώ για την προσοχή σας!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panagiota skondra</dc:creator>
  <cp:lastModifiedBy>panagiota skondra</cp:lastModifiedBy>
  <cp:revision>1</cp:revision>
  <dcterms:created xsi:type="dcterms:W3CDTF">2026-05-16T11:24:24Z</dcterms:created>
  <dcterms:modified xsi:type="dcterms:W3CDTF">2026-05-19T22:06:49Z</dcterms:modified>
</cp:coreProperties>
</file>