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3" r:id="rId2"/>
    <p:sldMasterId id="2147483872" r:id="rId3"/>
    <p:sldMasterId id="2147483890" r:id="rId4"/>
    <p:sldMasterId id="2147483902" r:id="rId5"/>
  </p:sldMasterIdLst>
  <p:notesMasterIdLst>
    <p:notesMasterId r:id="rId34"/>
  </p:notesMasterIdLst>
  <p:sldIdLst>
    <p:sldId id="256" r:id="rId6"/>
    <p:sldId id="297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98" r:id="rId15"/>
    <p:sldId id="258" r:id="rId16"/>
    <p:sldId id="273" r:id="rId17"/>
    <p:sldId id="277" r:id="rId18"/>
    <p:sldId id="301" r:id="rId19"/>
    <p:sldId id="302" r:id="rId20"/>
    <p:sldId id="306" r:id="rId21"/>
    <p:sldId id="307" r:id="rId22"/>
    <p:sldId id="300" r:id="rId23"/>
    <p:sldId id="311" r:id="rId24"/>
    <p:sldId id="312" r:id="rId25"/>
    <p:sldId id="310" r:id="rId26"/>
    <p:sldId id="285" r:id="rId27"/>
    <p:sldId id="313" r:id="rId28"/>
    <p:sldId id="286" r:id="rId29"/>
    <p:sldId id="291" r:id="rId30"/>
    <p:sldId id="314" r:id="rId31"/>
    <p:sldId id="316" r:id="rId32"/>
    <p:sldId id="308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B74"/>
    <a:srgbClr val="6600CC"/>
    <a:srgbClr val="9966FF"/>
    <a:srgbClr val="FF9933"/>
    <a:srgbClr val="CC6600"/>
    <a:srgbClr val="6600FF"/>
    <a:srgbClr val="00FFFF"/>
    <a:srgbClr val="FFCC00"/>
    <a:srgbClr val="FF66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90" autoAdjust="0"/>
  </p:normalViewPr>
  <p:slideViewPr>
    <p:cSldViewPr snapToGrid="0">
      <p:cViewPr varScale="1">
        <p:scale>
          <a:sx n="62" d="100"/>
          <a:sy n="62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425F4-A7E6-46D6-BA08-DD9ED20D849A}" type="datetimeFigureOut">
              <a:rPr lang="el-GR" smtClean="0"/>
              <a:t>18/05/2023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D337-88C4-4D2C-8A19-30147F10E8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43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5D337-88C4-4D2C-8A19-30147F10E80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7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0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21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0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5D337-88C4-4D2C-8A19-30147F10E80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479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5D337-88C4-4D2C-8A19-30147F10E80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805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2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759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5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29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5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5D337-88C4-4D2C-8A19-30147F10E80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30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3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912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5D337-88C4-4D2C-8A19-30147F10E80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4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τον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μεγαλυτερο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πλαστικό σωλήνα που είναι ημιδιαφανής, χρησιμοποιείται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φθαλικός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διβουτυλεστέρας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(DBP) που τον καθιστά πιο μαλακό και εύκαμπτο ώστε να μπορούμε να τον λυγίσουμε και να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σπασουμε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το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εσωτερικο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γυάλινο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φυαλίδιο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χωρίς να τραυματιστούμε από τα θραύσματα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9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τον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μεγαλυτερο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πλαστικό σωλήνα που είναι ημιδιαφανής, χρησιμοποιείται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φθαλικός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διβουτυλεστέρας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(DBP) που τον καθιστά πιο μαλακό και εύκαμπτο ώστε να μπορούμε να τον λυγίσουμε και να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σπασουμε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το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εσωτερικο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γυάλινο </a:t>
            </a:r>
            <a:r>
              <a:rPr lang="el-G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φυαλίδιο</a:t>
            </a: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χωρίς να τραυματιστούμε από τα θραύσματα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78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0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317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μόρια της χρωστικής ουσίας παραμένουν στο διάλυμα, ενώ το υπεροξείδιο του υδρογόνου και ο οξαλικός διφαινυλεστέρας καταναλώνονται στην αντίδραση μέχρι να καταναλωθεί πλήρως ένα από τα δύο. Όταν γίνει αυτό η χημική αντίδραση σταματάει και το φως σταματάει να λάμπει. Το χρώμα που θα εμφανιστεί τελικά εξαρτάται από την δομή της χρωστικής ουσίας. Έτσι χρησιμοποιούνται διαφορετικές χρωστικές ουσίες για κάθε χρώμα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287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solidFill>
                  <a:srgbClr val="1A1A1A"/>
                </a:solidFill>
                <a:effectLst/>
                <a:latin typeface="Titillium Web;Helvetica;Arial;s"/>
                <a:ea typeface="Calibri" panose="020F0502020204030204" pitchFamily="34" charset="0"/>
                <a:cs typeface="Calibri" panose="020F0502020204030204" pitchFamily="34" charset="0"/>
              </a:rPr>
              <a:t>Ένα από τα μειονεκτήματα της χρήσης της λουμινόλης είναι ότι η αντίδραση μπορεί να καταλυθεί και από άλλες χημικές ουσίες που είναι πιθανό να βρίσκονται στον τόπο του εγκλήματος, για παράδειγμα, κράματα που περιέχουν χαλκό, μερικά καθαριστικά όπως τα λευκαντικά. 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Πλέον δεν χρησιμοποιείται τόσο στην εγκληματολογία καθώς έχουν αναπτυχθεί πιο αποτελεσματικές μέθοδοι, όπως με </a:t>
            </a:r>
            <a:r>
              <a:rPr lang="el-G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χρηση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φασματοσκοπίας.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 MECH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89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solidFill>
                  <a:srgbClr val="1A1A1A"/>
                </a:solidFill>
                <a:effectLst/>
                <a:latin typeface="Titillium Web;Helvetica;Arial;s"/>
                <a:ea typeface="Calibri" panose="020F0502020204030204" pitchFamily="34" charset="0"/>
                <a:cs typeface="Calibri" panose="020F0502020204030204" pitchFamily="34" charset="0"/>
              </a:rPr>
              <a:t>Ένα από τα μειονεκτήματα της χρήσης της λουμινόλης είναι ότι η αντίδραση μπορεί να καταλυθεί και από άλλες χημικές ουσίες που είναι πιθανό να βρίσκονται στον τόπο του εγκλήματος, για παράδειγμα, κράματα που περιέχουν χαλκό, μερικά καθαριστικά όπως τα λευκαντικά. 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Πλέον δεν χρησιμοποιείται τόσο στην εγκληματολογία καθώς έχουν αναπτυχθεί πιο αποτελεσματικές μέθοδοι, όπως με </a:t>
            </a:r>
            <a:r>
              <a:rPr lang="el-G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χρηση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φασματοσκοπίας.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 MECH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311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5D337-88C4-4D2C-8A19-30147F10E80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89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1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33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1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318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0 </a:t>
            </a:r>
            <a:r>
              <a:rPr lang="el-GR" dirty="0" err="1"/>
              <a:t>κιλκ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77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0 κλικ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θελει</a:t>
            </a:r>
            <a:r>
              <a:rPr lang="el-GR" dirty="0"/>
              <a:t> </a:t>
            </a:r>
            <a:r>
              <a:rPr lang="el-GR" dirty="0" err="1"/>
              <a:t>αλλαγη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95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0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74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0 κλικ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D337-88C4-4D2C-8A19-30147F10E80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15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5D337-88C4-4D2C-8A19-30147F10E80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03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8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0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2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4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1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2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3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5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56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79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16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99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15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0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14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5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87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6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4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11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8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7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4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44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18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05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51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36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65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25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54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7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9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71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50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80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97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50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2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21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64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5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4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17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84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06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4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4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5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7CD3FD-BE54-4400-942B-C6C15AA73DF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0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2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jpeg"/><Relationship Id="rId11" Type="http://schemas.openxmlformats.org/officeDocument/2006/relationships/image" Target="../media/image48.jp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jpg"/><Relationship Id="rId10" Type="http://schemas.openxmlformats.org/officeDocument/2006/relationships/image" Target="../media/image68.png"/><Relationship Id="rId4" Type="http://schemas.openxmlformats.org/officeDocument/2006/relationships/image" Target="../media/image62.jp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image" Target="../media/image70.png"/><Relationship Id="rId9" Type="http://schemas.openxmlformats.org/officeDocument/2006/relationships/image" Target="../media/image7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hosphorescence" TargetMode="External"/><Relationship Id="rId3" Type="http://schemas.openxmlformats.org/officeDocument/2006/relationships/hyperlink" Target="https://www.uniguide.com/examples-of-bioluminescence-in-nature" TargetMode="External"/><Relationship Id="rId7" Type="http://schemas.openxmlformats.org/officeDocument/2006/relationships/hyperlink" Target="https://el.alegsaonline.com/art/19197" TargetMode="External"/><Relationship Id="rId2" Type="http://schemas.openxmlformats.org/officeDocument/2006/relationships/hyperlink" Target="https://en.wikipedia.org/wiki/Fluorescence" TargetMode="Externa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en.wikipedia.org/wiki/Viperfish" TargetMode="External"/><Relationship Id="rId5" Type="http://schemas.openxmlformats.org/officeDocument/2006/relationships/hyperlink" Target="https://geology.com/articles/fluorescent-minerals/" TargetMode="External"/><Relationship Id="rId10" Type="http://schemas.openxmlformats.org/officeDocument/2006/relationships/hyperlink" Target="https://el.m.wikipedia.org/wiki/%CE%9B%CE%BF%CF%85%CE%BC%CE%B9%CE%BD%CF%8C%CE%BB%CE%B7" TargetMode="External"/><Relationship Id="rId4" Type="http://schemas.openxmlformats.org/officeDocument/2006/relationships/hyperlink" Target="https://en.wikipedia.org/wiki/Fluorescent_lamp" TargetMode="External"/><Relationship Id="rId9" Type="http://schemas.openxmlformats.org/officeDocument/2006/relationships/hyperlink" Target="https://en.wikipedia.org/wiki/Polka-dot_tree_fro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2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5.png"/><Relationship Id="rId5" Type="http://schemas.openxmlformats.org/officeDocument/2006/relationships/image" Target="../media/image80.sv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 μοβ chromosome design">
            <a:extLst>
              <a:ext uri="{FF2B5EF4-FFF2-40B4-BE49-F238E27FC236}">
                <a16:creationId xmlns:a16="http://schemas.microsoft.com/office/drawing/2014/main" xmlns="" id="{CB9DC240-7CD0-F5EB-7FAF-FF6B42D7F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74" b="21776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xmlns="" id="{52D00C1C-6F3C-FF5D-8B01-5C9ED6A568C5}"/>
              </a:ext>
            </a:extLst>
          </p:cNvPr>
          <p:cNvSpPr/>
          <p:nvPr/>
        </p:nvSpPr>
        <p:spPr>
          <a:xfrm>
            <a:off x="444638" y="438159"/>
            <a:ext cx="10963275" cy="240112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xmlns="" id="{41713BB0-1572-1E0E-D99C-4EF90A8154C7}"/>
              </a:ext>
            </a:extLst>
          </p:cNvPr>
          <p:cNvSpPr/>
          <p:nvPr/>
        </p:nvSpPr>
        <p:spPr>
          <a:xfrm>
            <a:off x="444639" y="448529"/>
            <a:ext cx="10963275" cy="240112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xmlns="" id="{1B080014-C17A-0E23-A086-5CD1A220A2DB}"/>
              </a:ext>
            </a:extLst>
          </p:cNvPr>
          <p:cNvSpPr/>
          <p:nvPr/>
        </p:nvSpPr>
        <p:spPr>
          <a:xfrm>
            <a:off x="7901609" y="3747052"/>
            <a:ext cx="3993292" cy="2226365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xmlns="" id="{9CF81D44-081E-3955-F55F-506645F8FD90}"/>
              </a:ext>
            </a:extLst>
          </p:cNvPr>
          <p:cNvSpPr/>
          <p:nvPr/>
        </p:nvSpPr>
        <p:spPr>
          <a:xfrm>
            <a:off x="444640" y="441903"/>
            <a:ext cx="10963275" cy="240112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xmlns="" id="{5145F07E-184B-92A8-8869-086CC14ED55D}"/>
              </a:ext>
            </a:extLst>
          </p:cNvPr>
          <p:cNvSpPr/>
          <p:nvPr/>
        </p:nvSpPr>
        <p:spPr>
          <a:xfrm>
            <a:off x="7901609" y="3747052"/>
            <a:ext cx="3993292" cy="2226365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xmlns="" id="{3E83F128-D920-50C1-F67B-41EB10C5D614}"/>
              </a:ext>
            </a:extLst>
          </p:cNvPr>
          <p:cNvSpPr/>
          <p:nvPr/>
        </p:nvSpPr>
        <p:spPr>
          <a:xfrm>
            <a:off x="7901609" y="3755647"/>
            <a:ext cx="3993292" cy="2226365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226E680D-7AD1-68A6-DCA9-EB2A7024C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2729" y="3969876"/>
            <a:ext cx="4100902" cy="1767897"/>
          </a:xfrm>
        </p:spPr>
        <p:txBody>
          <a:bodyPr anchor="b">
            <a:normAutofit lnSpcReduction="10000"/>
          </a:bodyPr>
          <a:lstStyle/>
          <a:p>
            <a:r>
              <a:rPr lang="el-G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l-GR" b="1" u="sng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ΗΜΕΡΙΔΑ ΧΗΜΕΙΑΣ</a:t>
            </a:r>
          </a:p>
          <a:p>
            <a:r>
              <a:rPr 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Μια ΕΡΓΑΣΙΑ ΤΩΝ: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Ιπποκρατησ</a:t>
            </a:r>
            <a:r>
              <a:rPr lang="el-GR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9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γαλανακησ</a:t>
            </a:r>
            <a:endParaRPr lang="el-GR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Λυδια</a:t>
            </a:r>
            <a:r>
              <a:rPr lang="el-GR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9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διονυσια</a:t>
            </a:r>
            <a:r>
              <a:rPr lang="el-GR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9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λαυρεντη</a:t>
            </a:r>
            <a:endParaRPr lang="el-GR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xmlns="" id="{C51020FC-4C79-8983-9572-B939BF65AF9C}"/>
              </a:ext>
            </a:extLst>
          </p:cNvPr>
          <p:cNvSpPr/>
          <p:nvPr/>
        </p:nvSpPr>
        <p:spPr>
          <a:xfrm>
            <a:off x="444639" y="467975"/>
            <a:ext cx="10963275" cy="240112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5EDF9B7-42E0-D165-C460-E7B48DD24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168" y="236252"/>
            <a:ext cx="10281672" cy="2128638"/>
          </a:xfrm>
        </p:spPr>
        <p:txBody>
          <a:bodyPr anchor="b">
            <a:noAutofit/>
          </a:bodyPr>
          <a:lstStyle/>
          <a:p>
            <a:pPr algn="ctr"/>
            <a:r>
              <a:rPr lang="el-GR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ΦΩΤΑΥΓΕΙΑ:</a:t>
            </a:r>
            <a:br>
              <a:rPr lang="el-GR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ΤΑΞΙΔΙ ΤΗΣ ΑΚΤΙΝΟΒΟΛΙΑΣ</a:t>
            </a:r>
          </a:p>
        </p:txBody>
      </p:sp>
    </p:spTree>
    <p:extLst>
      <p:ext uri="{BB962C8B-B14F-4D97-AF65-F5344CB8AC3E}">
        <p14:creationId xmlns:p14="http://schemas.microsoft.com/office/powerpoint/2010/main" val="46389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800">
              <a:srgbClr val="052266"/>
            </a:gs>
            <a:gs pos="66000">
              <a:srgbClr val="333399"/>
            </a:gs>
            <a:gs pos="22000">
              <a:srgbClr val="00B0F0"/>
            </a:gs>
            <a:gs pos="4000">
              <a:schemeClr val="bg2">
                <a:lumMod val="40000"/>
                <a:lumOff val="60000"/>
              </a:schemeClr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D78ED-75E1-4879-B369-BC61F7C45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B0428DF-8FB7-AF7F-286D-D39537C0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013856"/>
            <a:ext cx="7197726" cy="36684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l-GR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Εξηγηση</a:t>
            </a:r>
            <a:r>
              <a:rPr lang="el-GR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φαινομενων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xmlns="" id="{255F38B8-465C-A446-28F9-3BED2A7EC6D5}"/>
              </a:ext>
            </a:extLst>
          </p:cNvPr>
          <p:cNvSpPr/>
          <p:nvPr/>
        </p:nvSpPr>
        <p:spPr>
          <a:xfrm>
            <a:off x="724644" y="1013221"/>
            <a:ext cx="135135" cy="135135"/>
          </a:xfrm>
          <a:custGeom>
            <a:avLst/>
            <a:gdLst>
              <a:gd name="connsiteX0" fmla="*/ 135136 w 135135"/>
              <a:gd name="connsiteY0" fmla="*/ 67568 h 135135"/>
              <a:gd name="connsiteX1" fmla="*/ 67568 w 135135"/>
              <a:gd name="connsiteY1" fmla="*/ 135136 h 135135"/>
              <a:gd name="connsiteX2" fmla="*/ 0 w 135135"/>
              <a:gd name="connsiteY2" fmla="*/ 67568 h 135135"/>
              <a:gd name="connsiteX3" fmla="*/ 67568 w 135135"/>
              <a:gd name="connsiteY3" fmla="*/ 0 h 135135"/>
              <a:gd name="connsiteX4" fmla="*/ 135136 w 135135"/>
              <a:gd name="connsiteY4" fmla="*/ 67568 h 13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35" h="135135">
                <a:moveTo>
                  <a:pt x="135136" y="67568"/>
                </a:moveTo>
                <a:cubicBezTo>
                  <a:pt x="135136" y="104885"/>
                  <a:pt x="104885" y="135136"/>
                  <a:pt x="67568" y="135136"/>
                </a:cubicBezTo>
                <a:cubicBezTo>
                  <a:pt x="30251" y="135136"/>
                  <a:pt x="0" y="104885"/>
                  <a:pt x="0" y="67568"/>
                </a:cubicBezTo>
                <a:cubicBezTo>
                  <a:pt x="0" y="30251"/>
                  <a:pt x="30251" y="0"/>
                  <a:pt x="67568" y="0"/>
                </a:cubicBezTo>
                <a:cubicBezTo>
                  <a:pt x="104885" y="0"/>
                  <a:pt x="135136" y="30251"/>
                  <a:pt x="135136" y="67568"/>
                </a:cubicBezTo>
                <a:close/>
              </a:path>
            </a:pathLst>
          </a:custGeom>
          <a:solidFill>
            <a:schemeClr val="tx1"/>
          </a:solidFill>
          <a:ln w="1488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14" name="Ελεύθερη σχεδίαση: Σχήμα 13">
            <a:extLst>
              <a:ext uri="{FF2B5EF4-FFF2-40B4-BE49-F238E27FC236}">
                <a16:creationId xmlns:a16="http://schemas.microsoft.com/office/drawing/2014/main" xmlns="" id="{D9B797D9-2286-B7AB-82F8-B0A6002E0E7B}"/>
              </a:ext>
            </a:extLst>
          </p:cNvPr>
          <p:cNvSpPr/>
          <p:nvPr/>
        </p:nvSpPr>
        <p:spPr>
          <a:xfrm>
            <a:off x="657225" y="1166961"/>
            <a:ext cx="267890" cy="134987"/>
          </a:xfrm>
          <a:custGeom>
            <a:avLst/>
            <a:gdLst>
              <a:gd name="connsiteX0" fmla="*/ 267891 w 267890"/>
              <a:gd name="connsiteY0" fmla="*/ 134987 h 134987"/>
              <a:gd name="connsiteX1" fmla="*/ 267891 w 267890"/>
              <a:gd name="connsiteY1" fmla="*/ 67419 h 134987"/>
              <a:gd name="connsiteX2" fmla="*/ 254496 w 267890"/>
              <a:gd name="connsiteY2" fmla="*/ 40481 h 134987"/>
              <a:gd name="connsiteX3" fmla="*/ 189161 w 267890"/>
              <a:gd name="connsiteY3" fmla="*/ 8334 h 134987"/>
              <a:gd name="connsiteX4" fmla="*/ 133945 w 267890"/>
              <a:gd name="connsiteY4" fmla="*/ 0 h 134987"/>
              <a:gd name="connsiteX5" fmla="*/ 78730 w 267890"/>
              <a:gd name="connsiteY5" fmla="*/ 8334 h 134987"/>
              <a:gd name="connsiteX6" fmla="*/ 13395 w 267890"/>
              <a:gd name="connsiteY6" fmla="*/ 40481 h 134987"/>
              <a:gd name="connsiteX7" fmla="*/ 0 w 267890"/>
              <a:gd name="connsiteY7" fmla="*/ 67419 h 134987"/>
              <a:gd name="connsiteX8" fmla="*/ 0 w 267890"/>
              <a:gd name="connsiteY8" fmla="*/ 134987 h 1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90" h="134987">
                <a:moveTo>
                  <a:pt x="267891" y="134987"/>
                </a:moveTo>
                <a:lnTo>
                  <a:pt x="267891" y="67419"/>
                </a:lnTo>
                <a:cubicBezTo>
                  <a:pt x="267670" y="56891"/>
                  <a:pt x="262759" y="47010"/>
                  <a:pt x="254496" y="40481"/>
                </a:cubicBezTo>
                <a:cubicBezTo>
                  <a:pt x="235080" y="25515"/>
                  <a:pt x="212864" y="14585"/>
                  <a:pt x="189161" y="8334"/>
                </a:cubicBezTo>
                <a:cubicBezTo>
                  <a:pt x="171268" y="2843"/>
                  <a:pt x="152660" y="33"/>
                  <a:pt x="133945" y="0"/>
                </a:cubicBezTo>
                <a:cubicBezTo>
                  <a:pt x="115250" y="289"/>
                  <a:pt x="96677" y="3091"/>
                  <a:pt x="78730" y="8334"/>
                </a:cubicBezTo>
                <a:cubicBezTo>
                  <a:pt x="55290" y="15274"/>
                  <a:pt x="33196" y="26145"/>
                  <a:pt x="13395" y="40481"/>
                </a:cubicBezTo>
                <a:cubicBezTo>
                  <a:pt x="5132" y="47010"/>
                  <a:pt x="220" y="56891"/>
                  <a:pt x="0" y="67419"/>
                </a:cubicBezTo>
                <a:lnTo>
                  <a:pt x="0" y="134987"/>
                </a:lnTo>
                <a:close/>
              </a:path>
            </a:pathLst>
          </a:custGeom>
          <a:solidFill>
            <a:schemeClr val="tx1"/>
          </a:solidFill>
          <a:ln w="1488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15" name="Ελεύθερη σχεδίαση: Σχήμα 14">
            <a:extLst>
              <a:ext uri="{FF2B5EF4-FFF2-40B4-BE49-F238E27FC236}">
                <a16:creationId xmlns:a16="http://schemas.microsoft.com/office/drawing/2014/main" xmlns="" id="{C2C9D7FB-3A3F-DFB2-5EA4-3A00E7152085}"/>
              </a:ext>
            </a:extLst>
          </p:cNvPr>
          <p:cNvSpPr/>
          <p:nvPr/>
        </p:nvSpPr>
        <p:spPr>
          <a:xfrm>
            <a:off x="1020216" y="1013221"/>
            <a:ext cx="135135" cy="135135"/>
          </a:xfrm>
          <a:custGeom>
            <a:avLst/>
            <a:gdLst>
              <a:gd name="connsiteX0" fmla="*/ 135136 w 135135"/>
              <a:gd name="connsiteY0" fmla="*/ 67568 h 135135"/>
              <a:gd name="connsiteX1" fmla="*/ 67568 w 135135"/>
              <a:gd name="connsiteY1" fmla="*/ 135136 h 135135"/>
              <a:gd name="connsiteX2" fmla="*/ 0 w 135135"/>
              <a:gd name="connsiteY2" fmla="*/ 67568 h 135135"/>
              <a:gd name="connsiteX3" fmla="*/ 67568 w 135135"/>
              <a:gd name="connsiteY3" fmla="*/ 0 h 135135"/>
              <a:gd name="connsiteX4" fmla="*/ 135136 w 135135"/>
              <a:gd name="connsiteY4" fmla="*/ 67568 h 13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35" h="135135">
                <a:moveTo>
                  <a:pt x="135136" y="67568"/>
                </a:moveTo>
                <a:cubicBezTo>
                  <a:pt x="135136" y="104885"/>
                  <a:pt x="104885" y="135136"/>
                  <a:pt x="67568" y="135136"/>
                </a:cubicBezTo>
                <a:cubicBezTo>
                  <a:pt x="30251" y="135136"/>
                  <a:pt x="0" y="104885"/>
                  <a:pt x="0" y="67568"/>
                </a:cubicBezTo>
                <a:cubicBezTo>
                  <a:pt x="0" y="30251"/>
                  <a:pt x="30251" y="0"/>
                  <a:pt x="67568" y="0"/>
                </a:cubicBezTo>
                <a:cubicBezTo>
                  <a:pt x="104885" y="0"/>
                  <a:pt x="135136" y="30251"/>
                  <a:pt x="135136" y="67568"/>
                </a:cubicBezTo>
                <a:close/>
              </a:path>
            </a:pathLst>
          </a:custGeom>
          <a:solidFill>
            <a:schemeClr val="tx1"/>
          </a:solidFill>
          <a:ln w="1488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16" name="Ελεύθερη σχεδίαση: Σχήμα 15">
            <a:extLst>
              <a:ext uri="{FF2B5EF4-FFF2-40B4-BE49-F238E27FC236}">
                <a16:creationId xmlns:a16="http://schemas.microsoft.com/office/drawing/2014/main" xmlns="" id="{E76DC425-E8A6-D235-F9C6-3594F24DD64F}"/>
              </a:ext>
            </a:extLst>
          </p:cNvPr>
          <p:cNvSpPr/>
          <p:nvPr/>
        </p:nvSpPr>
        <p:spPr>
          <a:xfrm>
            <a:off x="954881" y="1166961"/>
            <a:ext cx="267890" cy="134987"/>
          </a:xfrm>
          <a:custGeom>
            <a:avLst/>
            <a:gdLst>
              <a:gd name="connsiteX0" fmla="*/ 267891 w 267890"/>
              <a:gd name="connsiteY0" fmla="*/ 134987 h 134987"/>
              <a:gd name="connsiteX1" fmla="*/ 267891 w 267890"/>
              <a:gd name="connsiteY1" fmla="*/ 67419 h 134987"/>
              <a:gd name="connsiteX2" fmla="*/ 254496 w 267890"/>
              <a:gd name="connsiteY2" fmla="*/ 40481 h 134987"/>
              <a:gd name="connsiteX3" fmla="*/ 189161 w 267890"/>
              <a:gd name="connsiteY3" fmla="*/ 8334 h 134987"/>
              <a:gd name="connsiteX4" fmla="*/ 133945 w 267890"/>
              <a:gd name="connsiteY4" fmla="*/ 0 h 134987"/>
              <a:gd name="connsiteX5" fmla="*/ 78730 w 267890"/>
              <a:gd name="connsiteY5" fmla="*/ 8334 h 134987"/>
              <a:gd name="connsiteX6" fmla="*/ 13395 w 267890"/>
              <a:gd name="connsiteY6" fmla="*/ 40481 h 134987"/>
              <a:gd name="connsiteX7" fmla="*/ 0 w 267890"/>
              <a:gd name="connsiteY7" fmla="*/ 67419 h 134987"/>
              <a:gd name="connsiteX8" fmla="*/ 0 w 267890"/>
              <a:gd name="connsiteY8" fmla="*/ 134987 h 1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90" h="134987">
                <a:moveTo>
                  <a:pt x="267891" y="134987"/>
                </a:moveTo>
                <a:lnTo>
                  <a:pt x="267891" y="67419"/>
                </a:lnTo>
                <a:cubicBezTo>
                  <a:pt x="267670" y="56891"/>
                  <a:pt x="262759" y="47010"/>
                  <a:pt x="254496" y="40481"/>
                </a:cubicBezTo>
                <a:cubicBezTo>
                  <a:pt x="235080" y="25515"/>
                  <a:pt x="212864" y="14585"/>
                  <a:pt x="189161" y="8334"/>
                </a:cubicBezTo>
                <a:cubicBezTo>
                  <a:pt x="171268" y="2843"/>
                  <a:pt x="152660" y="33"/>
                  <a:pt x="133945" y="0"/>
                </a:cubicBezTo>
                <a:cubicBezTo>
                  <a:pt x="115250" y="289"/>
                  <a:pt x="96677" y="3091"/>
                  <a:pt x="78730" y="8334"/>
                </a:cubicBezTo>
                <a:cubicBezTo>
                  <a:pt x="55290" y="15274"/>
                  <a:pt x="33196" y="26145"/>
                  <a:pt x="13395" y="40481"/>
                </a:cubicBezTo>
                <a:cubicBezTo>
                  <a:pt x="5132" y="47010"/>
                  <a:pt x="220" y="56891"/>
                  <a:pt x="0" y="67419"/>
                </a:cubicBezTo>
                <a:lnTo>
                  <a:pt x="0" y="134987"/>
                </a:lnTo>
                <a:close/>
              </a:path>
            </a:pathLst>
          </a:custGeom>
          <a:solidFill>
            <a:schemeClr val="tx1"/>
          </a:solidFill>
          <a:ln w="1488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17" name="Ελεύθερη σχεδίαση: Σχήμα 16">
            <a:extLst>
              <a:ext uri="{FF2B5EF4-FFF2-40B4-BE49-F238E27FC236}">
                <a16:creationId xmlns:a16="http://schemas.microsoft.com/office/drawing/2014/main" xmlns="" id="{DAEB5DB1-4ED7-76D4-1E1C-602E6A5A2188}"/>
              </a:ext>
            </a:extLst>
          </p:cNvPr>
          <p:cNvSpPr/>
          <p:nvPr/>
        </p:nvSpPr>
        <p:spPr>
          <a:xfrm>
            <a:off x="1317873" y="1013221"/>
            <a:ext cx="135135" cy="135135"/>
          </a:xfrm>
          <a:custGeom>
            <a:avLst/>
            <a:gdLst>
              <a:gd name="connsiteX0" fmla="*/ 135136 w 135135"/>
              <a:gd name="connsiteY0" fmla="*/ 67568 h 135135"/>
              <a:gd name="connsiteX1" fmla="*/ 67568 w 135135"/>
              <a:gd name="connsiteY1" fmla="*/ 135136 h 135135"/>
              <a:gd name="connsiteX2" fmla="*/ 0 w 135135"/>
              <a:gd name="connsiteY2" fmla="*/ 67568 h 135135"/>
              <a:gd name="connsiteX3" fmla="*/ 67568 w 135135"/>
              <a:gd name="connsiteY3" fmla="*/ 0 h 135135"/>
              <a:gd name="connsiteX4" fmla="*/ 135136 w 135135"/>
              <a:gd name="connsiteY4" fmla="*/ 67568 h 13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35" h="135135">
                <a:moveTo>
                  <a:pt x="135136" y="67568"/>
                </a:moveTo>
                <a:cubicBezTo>
                  <a:pt x="135136" y="104885"/>
                  <a:pt x="104885" y="135136"/>
                  <a:pt x="67568" y="135136"/>
                </a:cubicBezTo>
                <a:cubicBezTo>
                  <a:pt x="30251" y="135136"/>
                  <a:pt x="0" y="104885"/>
                  <a:pt x="0" y="67568"/>
                </a:cubicBezTo>
                <a:cubicBezTo>
                  <a:pt x="0" y="30251"/>
                  <a:pt x="30251" y="0"/>
                  <a:pt x="67568" y="0"/>
                </a:cubicBezTo>
                <a:cubicBezTo>
                  <a:pt x="104885" y="0"/>
                  <a:pt x="135136" y="30251"/>
                  <a:pt x="135136" y="67568"/>
                </a:cubicBezTo>
                <a:close/>
              </a:path>
            </a:pathLst>
          </a:custGeom>
          <a:solidFill>
            <a:schemeClr val="tx1"/>
          </a:solidFill>
          <a:ln w="1488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18" name="Ελεύθερη σχεδίαση: Σχήμα 17">
            <a:extLst>
              <a:ext uri="{FF2B5EF4-FFF2-40B4-BE49-F238E27FC236}">
                <a16:creationId xmlns:a16="http://schemas.microsoft.com/office/drawing/2014/main" xmlns="" id="{5044187E-4E67-7977-965A-3FEAD12F970E}"/>
              </a:ext>
            </a:extLst>
          </p:cNvPr>
          <p:cNvSpPr/>
          <p:nvPr/>
        </p:nvSpPr>
        <p:spPr>
          <a:xfrm>
            <a:off x="1252537" y="1166961"/>
            <a:ext cx="267890" cy="134987"/>
          </a:xfrm>
          <a:custGeom>
            <a:avLst/>
            <a:gdLst>
              <a:gd name="connsiteX0" fmla="*/ 267891 w 267890"/>
              <a:gd name="connsiteY0" fmla="*/ 134987 h 134987"/>
              <a:gd name="connsiteX1" fmla="*/ 267891 w 267890"/>
              <a:gd name="connsiteY1" fmla="*/ 67419 h 134987"/>
              <a:gd name="connsiteX2" fmla="*/ 254496 w 267890"/>
              <a:gd name="connsiteY2" fmla="*/ 40481 h 134987"/>
              <a:gd name="connsiteX3" fmla="*/ 189161 w 267890"/>
              <a:gd name="connsiteY3" fmla="*/ 8334 h 134987"/>
              <a:gd name="connsiteX4" fmla="*/ 133945 w 267890"/>
              <a:gd name="connsiteY4" fmla="*/ 0 h 134987"/>
              <a:gd name="connsiteX5" fmla="*/ 78730 w 267890"/>
              <a:gd name="connsiteY5" fmla="*/ 8334 h 134987"/>
              <a:gd name="connsiteX6" fmla="*/ 13395 w 267890"/>
              <a:gd name="connsiteY6" fmla="*/ 40481 h 134987"/>
              <a:gd name="connsiteX7" fmla="*/ 0 w 267890"/>
              <a:gd name="connsiteY7" fmla="*/ 67419 h 134987"/>
              <a:gd name="connsiteX8" fmla="*/ 0 w 267890"/>
              <a:gd name="connsiteY8" fmla="*/ 134987 h 1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90" h="134987">
                <a:moveTo>
                  <a:pt x="267891" y="134987"/>
                </a:moveTo>
                <a:lnTo>
                  <a:pt x="267891" y="67419"/>
                </a:lnTo>
                <a:cubicBezTo>
                  <a:pt x="267670" y="56891"/>
                  <a:pt x="262759" y="47010"/>
                  <a:pt x="254496" y="40481"/>
                </a:cubicBezTo>
                <a:cubicBezTo>
                  <a:pt x="235080" y="25515"/>
                  <a:pt x="212864" y="14585"/>
                  <a:pt x="189161" y="8334"/>
                </a:cubicBezTo>
                <a:cubicBezTo>
                  <a:pt x="171268" y="2843"/>
                  <a:pt x="152660" y="33"/>
                  <a:pt x="133945" y="0"/>
                </a:cubicBezTo>
                <a:cubicBezTo>
                  <a:pt x="115249" y="289"/>
                  <a:pt x="96677" y="3091"/>
                  <a:pt x="78730" y="8334"/>
                </a:cubicBezTo>
                <a:cubicBezTo>
                  <a:pt x="55290" y="15274"/>
                  <a:pt x="33196" y="26145"/>
                  <a:pt x="13395" y="40481"/>
                </a:cubicBezTo>
                <a:cubicBezTo>
                  <a:pt x="5132" y="47010"/>
                  <a:pt x="220" y="56891"/>
                  <a:pt x="0" y="67419"/>
                </a:cubicBezTo>
                <a:lnTo>
                  <a:pt x="0" y="134987"/>
                </a:lnTo>
                <a:close/>
              </a:path>
            </a:pathLst>
          </a:custGeom>
          <a:solidFill>
            <a:schemeClr val="tx1"/>
          </a:solidFill>
          <a:ln w="1488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19" name="Ελεύθερη σχεδίαση: Σχήμα 18">
            <a:extLst>
              <a:ext uri="{FF2B5EF4-FFF2-40B4-BE49-F238E27FC236}">
                <a16:creationId xmlns:a16="http://schemas.microsoft.com/office/drawing/2014/main" xmlns="" id="{1D64360B-937E-C502-115F-D2E0BECDF780}"/>
              </a:ext>
            </a:extLst>
          </p:cNvPr>
          <p:cNvSpPr/>
          <p:nvPr/>
        </p:nvSpPr>
        <p:spPr>
          <a:xfrm>
            <a:off x="412253" y="367605"/>
            <a:ext cx="176807" cy="176807"/>
          </a:xfrm>
          <a:custGeom>
            <a:avLst/>
            <a:gdLst>
              <a:gd name="connsiteX0" fmla="*/ 176808 w 176807"/>
              <a:gd name="connsiteY0" fmla="*/ 88404 h 176807"/>
              <a:gd name="connsiteX1" fmla="*/ 88404 w 176807"/>
              <a:gd name="connsiteY1" fmla="*/ 176808 h 176807"/>
              <a:gd name="connsiteX2" fmla="*/ 0 w 176807"/>
              <a:gd name="connsiteY2" fmla="*/ 88404 h 176807"/>
              <a:gd name="connsiteX3" fmla="*/ 88404 w 176807"/>
              <a:gd name="connsiteY3" fmla="*/ 0 h 176807"/>
              <a:gd name="connsiteX4" fmla="*/ 176808 w 176807"/>
              <a:gd name="connsiteY4" fmla="*/ 88404 h 17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07" h="176807">
                <a:moveTo>
                  <a:pt x="176808" y="88404"/>
                </a:moveTo>
                <a:cubicBezTo>
                  <a:pt x="176808" y="137228"/>
                  <a:pt x="137228" y="176808"/>
                  <a:pt x="88404" y="176808"/>
                </a:cubicBezTo>
                <a:cubicBezTo>
                  <a:pt x="39580" y="176808"/>
                  <a:pt x="0" y="137228"/>
                  <a:pt x="0" y="88404"/>
                </a:cubicBezTo>
                <a:cubicBezTo>
                  <a:pt x="0" y="39580"/>
                  <a:pt x="39580" y="0"/>
                  <a:pt x="88404" y="0"/>
                </a:cubicBezTo>
                <a:cubicBezTo>
                  <a:pt x="137228" y="0"/>
                  <a:pt x="176808" y="39580"/>
                  <a:pt x="176808" y="88404"/>
                </a:cubicBezTo>
                <a:close/>
              </a:path>
            </a:pathLst>
          </a:custGeom>
          <a:solidFill>
            <a:schemeClr val="tx1"/>
          </a:solidFill>
          <a:ln w="1488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20" name="Ελεύθερη σχεδίαση: Σχήμα 19">
            <a:extLst>
              <a:ext uri="{FF2B5EF4-FFF2-40B4-BE49-F238E27FC236}">
                <a16:creationId xmlns:a16="http://schemas.microsoft.com/office/drawing/2014/main" xmlns="" id="{22738942-C36E-6779-822F-500598F53F9C}"/>
              </a:ext>
            </a:extLst>
          </p:cNvPr>
          <p:cNvSpPr/>
          <p:nvPr/>
        </p:nvSpPr>
        <p:spPr>
          <a:xfrm>
            <a:off x="257621" y="415459"/>
            <a:ext cx="770848" cy="946020"/>
          </a:xfrm>
          <a:custGeom>
            <a:avLst/>
            <a:gdLst>
              <a:gd name="connsiteX0" fmla="*/ 764381 w 770848"/>
              <a:gd name="connsiteY0" fmla="*/ 6468 h 946020"/>
              <a:gd name="connsiteX1" fmla="*/ 732830 w 770848"/>
              <a:gd name="connsiteY1" fmla="*/ 6468 h 946020"/>
              <a:gd name="connsiteX2" fmla="*/ 540544 w 770848"/>
              <a:gd name="connsiteY2" fmla="*/ 198754 h 946020"/>
              <a:gd name="connsiteX3" fmla="*/ 497235 w 770848"/>
              <a:gd name="connsiteY3" fmla="*/ 209768 h 946020"/>
              <a:gd name="connsiteX4" fmla="*/ 438596 w 770848"/>
              <a:gd name="connsiteY4" fmla="*/ 303678 h 946020"/>
              <a:gd name="connsiteX5" fmla="*/ 421928 w 770848"/>
              <a:gd name="connsiteY5" fmla="*/ 232687 h 946020"/>
              <a:gd name="connsiteX6" fmla="*/ 408682 w 770848"/>
              <a:gd name="connsiteY6" fmla="*/ 208279 h 946020"/>
              <a:gd name="connsiteX7" fmla="*/ 315813 w 770848"/>
              <a:gd name="connsiteY7" fmla="*/ 159761 h 946020"/>
              <a:gd name="connsiteX8" fmla="*/ 243036 w 770848"/>
              <a:gd name="connsiteY8" fmla="*/ 150981 h 946020"/>
              <a:gd name="connsiteX9" fmla="*/ 170111 w 770848"/>
              <a:gd name="connsiteY9" fmla="*/ 161994 h 946020"/>
              <a:gd name="connsiteX10" fmla="*/ 77391 w 770848"/>
              <a:gd name="connsiteY10" fmla="*/ 210512 h 946020"/>
              <a:gd name="connsiteX11" fmla="*/ 64145 w 770848"/>
              <a:gd name="connsiteY11" fmla="*/ 234920 h 946020"/>
              <a:gd name="connsiteX12" fmla="*/ 0 w 770848"/>
              <a:gd name="connsiteY12" fmla="*/ 508763 h 946020"/>
              <a:gd name="connsiteX13" fmla="*/ 44648 w 770848"/>
              <a:gd name="connsiteY13" fmla="*/ 553412 h 946020"/>
              <a:gd name="connsiteX14" fmla="*/ 86618 w 770848"/>
              <a:gd name="connsiteY14" fmla="*/ 520372 h 946020"/>
              <a:gd name="connsiteX15" fmla="*/ 133052 w 770848"/>
              <a:gd name="connsiteY15" fmla="*/ 328235 h 946020"/>
              <a:gd name="connsiteX16" fmla="*/ 133052 w 770848"/>
              <a:gd name="connsiteY16" fmla="*/ 946020 h 946020"/>
              <a:gd name="connsiteX17" fmla="*/ 221010 w 770848"/>
              <a:gd name="connsiteY17" fmla="*/ 946020 h 946020"/>
              <a:gd name="connsiteX18" fmla="*/ 221010 w 770848"/>
              <a:gd name="connsiteY18" fmla="*/ 548501 h 946020"/>
              <a:gd name="connsiteX19" fmla="*/ 265658 w 770848"/>
              <a:gd name="connsiteY19" fmla="*/ 548501 h 946020"/>
              <a:gd name="connsiteX20" fmla="*/ 265658 w 770848"/>
              <a:gd name="connsiteY20" fmla="*/ 946020 h 946020"/>
              <a:gd name="connsiteX21" fmla="*/ 353467 w 770848"/>
              <a:gd name="connsiteY21" fmla="*/ 946020 h 946020"/>
              <a:gd name="connsiteX22" fmla="*/ 353467 w 770848"/>
              <a:gd name="connsiteY22" fmla="*/ 325407 h 946020"/>
              <a:gd name="connsiteX23" fmla="*/ 369838 w 770848"/>
              <a:gd name="connsiteY23" fmla="*/ 395356 h 946020"/>
              <a:gd name="connsiteX24" fmla="*/ 378619 w 770848"/>
              <a:gd name="connsiteY24" fmla="*/ 406518 h 946020"/>
              <a:gd name="connsiteX25" fmla="*/ 438150 w 770848"/>
              <a:gd name="connsiteY25" fmla="*/ 427503 h 946020"/>
              <a:gd name="connsiteX26" fmla="*/ 473869 w 770848"/>
              <a:gd name="connsiteY26" fmla="*/ 411281 h 946020"/>
              <a:gd name="connsiteX27" fmla="*/ 564654 w 770848"/>
              <a:gd name="connsiteY27" fmla="*/ 262453 h 946020"/>
              <a:gd name="connsiteX28" fmla="*/ 570756 w 770848"/>
              <a:gd name="connsiteY28" fmla="*/ 231645 h 946020"/>
              <a:gd name="connsiteX29" fmla="*/ 764232 w 770848"/>
              <a:gd name="connsiteY29" fmla="*/ 38169 h 946020"/>
              <a:gd name="connsiteX30" fmla="*/ 764381 w 770848"/>
              <a:gd name="connsiteY30" fmla="*/ 6468 h 94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0848" h="946020">
                <a:moveTo>
                  <a:pt x="764381" y="6468"/>
                </a:moveTo>
                <a:cubicBezTo>
                  <a:pt x="755632" y="-2156"/>
                  <a:pt x="741579" y="-2156"/>
                  <a:pt x="732830" y="6468"/>
                </a:cubicBezTo>
                <a:lnTo>
                  <a:pt x="540544" y="198754"/>
                </a:lnTo>
                <a:cubicBezTo>
                  <a:pt x="525177" y="194418"/>
                  <a:pt x="508663" y="198616"/>
                  <a:pt x="497235" y="209768"/>
                </a:cubicBezTo>
                <a:cubicBezTo>
                  <a:pt x="494109" y="212893"/>
                  <a:pt x="438596" y="303678"/>
                  <a:pt x="438596" y="303678"/>
                </a:cubicBezTo>
                <a:lnTo>
                  <a:pt x="421928" y="232687"/>
                </a:lnTo>
                <a:cubicBezTo>
                  <a:pt x="419721" y="223534"/>
                  <a:pt x="415155" y="215118"/>
                  <a:pt x="408682" y="208279"/>
                </a:cubicBezTo>
                <a:cubicBezTo>
                  <a:pt x="381252" y="186105"/>
                  <a:pt x="349682" y="169612"/>
                  <a:pt x="315813" y="159761"/>
                </a:cubicBezTo>
                <a:cubicBezTo>
                  <a:pt x="291870" y="154640"/>
                  <a:pt x="267511" y="151701"/>
                  <a:pt x="243036" y="150981"/>
                </a:cubicBezTo>
                <a:cubicBezTo>
                  <a:pt x="218344" y="151362"/>
                  <a:pt x="193814" y="155066"/>
                  <a:pt x="170111" y="161994"/>
                </a:cubicBezTo>
                <a:cubicBezTo>
                  <a:pt x="135935" y="170953"/>
                  <a:pt x="104235" y="187542"/>
                  <a:pt x="77391" y="210512"/>
                </a:cubicBezTo>
                <a:cubicBezTo>
                  <a:pt x="70860" y="217309"/>
                  <a:pt x="66284" y="225740"/>
                  <a:pt x="64145" y="234920"/>
                </a:cubicBezTo>
                <a:cubicBezTo>
                  <a:pt x="64145" y="234920"/>
                  <a:pt x="0" y="504299"/>
                  <a:pt x="0" y="508763"/>
                </a:cubicBezTo>
                <a:cubicBezTo>
                  <a:pt x="0" y="533423"/>
                  <a:pt x="19990" y="553412"/>
                  <a:pt x="44648" y="553412"/>
                </a:cubicBezTo>
                <a:cubicBezTo>
                  <a:pt x="64410" y="552904"/>
                  <a:pt x="81485" y="539462"/>
                  <a:pt x="86618" y="520372"/>
                </a:cubicBezTo>
                <a:lnTo>
                  <a:pt x="133052" y="328235"/>
                </a:lnTo>
                <a:lnTo>
                  <a:pt x="133052" y="946020"/>
                </a:lnTo>
                <a:lnTo>
                  <a:pt x="221010" y="946020"/>
                </a:lnTo>
                <a:lnTo>
                  <a:pt x="221010" y="548501"/>
                </a:lnTo>
                <a:lnTo>
                  <a:pt x="265658" y="548501"/>
                </a:lnTo>
                <a:lnTo>
                  <a:pt x="265658" y="946020"/>
                </a:lnTo>
                <a:lnTo>
                  <a:pt x="353467" y="946020"/>
                </a:lnTo>
                <a:lnTo>
                  <a:pt x="353467" y="325407"/>
                </a:lnTo>
                <a:lnTo>
                  <a:pt x="369838" y="395356"/>
                </a:lnTo>
                <a:cubicBezTo>
                  <a:pt x="370973" y="400192"/>
                  <a:pt x="374187" y="404277"/>
                  <a:pt x="378619" y="406518"/>
                </a:cubicBezTo>
                <a:cubicBezTo>
                  <a:pt x="395733" y="419654"/>
                  <a:pt x="416582" y="427003"/>
                  <a:pt x="438150" y="427503"/>
                </a:cubicBezTo>
                <a:cubicBezTo>
                  <a:pt x="452193" y="429469"/>
                  <a:pt x="466109" y="423149"/>
                  <a:pt x="473869" y="411281"/>
                </a:cubicBezTo>
                <a:lnTo>
                  <a:pt x="564654" y="262453"/>
                </a:lnTo>
                <a:cubicBezTo>
                  <a:pt x="570457" y="253303"/>
                  <a:pt x="572634" y="242316"/>
                  <a:pt x="570756" y="231645"/>
                </a:cubicBezTo>
                <a:lnTo>
                  <a:pt x="764232" y="38169"/>
                </a:lnTo>
                <a:cubicBezTo>
                  <a:pt x="772995" y="29443"/>
                  <a:pt x="773062" y="15276"/>
                  <a:pt x="764381" y="6468"/>
                </a:cubicBezTo>
                <a:close/>
              </a:path>
            </a:pathLst>
          </a:custGeom>
          <a:solidFill>
            <a:schemeClr val="tx1"/>
          </a:solidFill>
          <a:ln w="1488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21" name="Ελεύθερη σχεδίαση: Σχήμα 20">
            <a:extLst>
              <a:ext uri="{FF2B5EF4-FFF2-40B4-BE49-F238E27FC236}">
                <a16:creationId xmlns:a16="http://schemas.microsoft.com/office/drawing/2014/main" xmlns="" id="{D6D0B7D9-7313-3E16-47C9-679C11B72BAB}"/>
              </a:ext>
            </a:extLst>
          </p:cNvPr>
          <p:cNvSpPr/>
          <p:nvPr/>
        </p:nvSpPr>
        <p:spPr>
          <a:xfrm>
            <a:off x="538162" y="215503"/>
            <a:ext cx="848320" cy="610195"/>
          </a:xfrm>
          <a:custGeom>
            <a:avLst/>
            <a:gdLst>
              <a:gd name="connsiteX0" fmla="*/ 788789 w 848320"/>
              <a:gd name="connsiteY0" fmla="*/ 0 h 610195"/>
              <a:gd name="connsiteX1" fmla="*/ 59531 w 848320"/>
              <a:gd name="connsiteY1" fmla="*/ 0 h 610195"/>
              <a:gd name="connsiteX2" fmla="*/ 0 w 848320"/>
              <a:gd name="connsiteY2" fmla="*/ 59531 h 610195"/>
              <a:gd name="connsiteX3" fmla="*/ 0 w 848320"/>
              <a:gd name="connsiteY3" fmla="*/ 113109 h 610195"/>
              <a:gd name="connsiteX4" fmla="*/ 59531 w 848320"/>
              <a:gd name="connsiteY4" fmla="*/ 148828 h 610195"/>
              <a:gd name="connsiteX5" fmla="*/ 59531 w 848320"/>
              <a:gd name="connsiteY5" fmla="*/ 59531 h 610195"/>
              <a:gd name="connsiteX6" fmla="*/ 788789 w 848320"/>
              <a:gd name="connsiteY6" fmla="*/ 59531 h 610195"/>
              <a:gd name="connsiteX7" fmla="*/ 788789 w 848320"/>
              <a:gd name="connsiteY7" fmla="*/ 550664 h 610195"/>
              <a:gd name="connsiteX8" fmla="*/ 280839 w 848320"/>
              <a:gd name="connsiteY8" fmla="*/ 550664 h 610195"/>
              <a:gd name="connsiteX9" fmla="*/ 244525 w 848320"/>
              <a:gd name="connsiteY9" fmla="*/ 610195 h 610195"/>
              <a:gd name="connsiteX10" fmla="*/ 788789 w 848320"/>
              <a:gd name="connsiteY10" fmla="*/ 610195 h 610195"/>
              <a:gd name="connsiteX11" fmla="*/ 848320 w 848320"/>
              <a:gd name="connsiteY11" fmla="*/ 550664 h 610195"/>
              <a:gd name="connsiteX12" fmla="*/ 848320 w 848320"/>
              <a:gd name="connsiteY12" fmla="*/ 59531 h 610195"/>
              <a:gd name="connsiteX13" fmla="*/ 788789 w 848320"/>
              <a:gd name="connsiteY13" fmla="*/ 0 h 6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8320" h="610195">
                <a:moveTo>
                  <a:pt x="788789" y="0"/>
                </a:moveTo>
                <a:lnTo>
                  <a:pt x="59531" y="0"/>
                </a:lnTo>
                <a:cubicBezTo>
                  <a:pt x="26654" y="0"/>
                  <a:pt x="0" y="26654"/>
                  <a:pt x="0" y="59531"/>
                </a:cubicBezTo>
                <a:lnTo>
                  <a:pt x="0" y="113109"/>
                </a:lnTo>
                <a:cubicBezTo>
                  <a:pt x="22756" y="119304"/>
                  <a:pt x="43357" y="131665"/>
                  <a:pt x="59531" y="148828"/>
                </a:cubicBezTo>
                <a:lnTo>
                  <a:pt x="59531" y="59531"/>
                </a:lnTo>
                <a:lnTo>
                  <a:pt x="788789" y="59531"/>
                </a:lnTo>
                <a:lnTo>
                  <a:pt x="788789" y="550664"/>
                </a:lnTo>
                <a:lnTo>
                  <a:pt x="280839" y="550664"/>
                </a:lnTo>
                <a:lnTo>
                  <a:pt x="244525" y="610195"/>
                </a:lnTo>
                <a:lnTo>
                  <a:pt x="788789" y="610195"/>
                </a:lnTo>
                <a:cubicBezTo>
                  <a:pt x="821667" y="610195"/>
                  <a:pt x="848320" y="583542"/>
                  <a:pt x="848320" y="550664"/>
                </a:cubicBezTo>
                <a:lnTo>
                  <a:pt x="848320" y="59531"/>
                </a:lnTo>
                <a:cubicBezTo>
                  <a:pt x="848320" y="26654"/>
                  <a:pt x="821667" y="0"/>
                  <a:pt x="788789" y="0"/>
                </a:cubicBezTo>
                <a:close/>
              </a:path>
            </a:pathLst>
          </a:custGeom>
          <a:solidFill>
            <a:schemeClr val="tx1"/>
          </a:solidFill>
          <a:ln w="1488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pic>
        <p:nvPicPr>
          <p:cNvPr id="11" name="Γραφικό 10" descr="Atom με συμπαγές γέμισμα">
            <a:extLst>
              <a:ext uri="{FF2B5EF4-FFF2-40B4-BE49-F238E27FC236}">
                <a16:creationId xmlns:a16="http://schemas.microsoft.com/office/drawing/2014/main" xmlns="" id="{AB52E7F6-5172-2E79-231C-533402952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4231" y="17027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Κορδέλα: Με κλίση προς τα κάτω 13">
            <a:extLst>
              <a:ext uri="{FF2B5EF4-FFF2-40B4-BE49-F238E27FC236}">
                <a16:creationId xmlns:a16="http://schemas.microsoft.com/office/drawing/2014/main" xmlns="" id="{BAF75AD3-567B-166D-EDC6-EB437303F847}"/>
              </a:ext>
            </a:extLst>
          </p:cNvPr>
          <p:cNvSpPr/>
          <p:nvPr/>
        </p:nvSpPr>
        <p:spPr>
          <a:xfrm>
            <a:off x="-7518" y="2739581"/>
            <a:ext cx="4104079" cy="889739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C668958-1216-4EB6-7114-D0F03D9084BE}"/>
              </a:ext>
            </a:extLst>
          </p:cNvPr>
          <p:cNvSpPr txBox="1"/>
          <p:nvPr/>
        </p:nvSpPr>
        <p:spPr>
          <a:xfrm>
            <a:off x="1059080" y="3070458"/>
            <a:ext cx="1970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ΑΚΤΙΝΟΒΟΛΙΑ</a:t>
            </a:r>
            <a:endParaRPr lang="el-GR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0F584B8-F3F6-1194-3579-A017A314EAD0}"/>
              </a:ext>
            </a:extLst>
          </p:cNvPr>
          <p:cNvSpPr txBox="1"/>
          <p:nvPr/>
        </p:nvSpPr>
        <p:spPr>
          <a:xfrm>
            <a:off x="4459049" y="592194"/>
            <a:ext cx="768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Όταν τα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ηλεκτρόνια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απορροφήσουν ένα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κατάλληλο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ποσό ενέργειας </a:t>
            </a:r>
            <a:r>
              <a:rPr lang="el-GR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διεγείρονται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μεταφέρονται σε υψηλότερο ενεργειακό επίπεδο </a:t>
            </a:r>
            <a:r>
              <a:rPr lang="el-GR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(διεγερμένη κατάσταση)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στο οποίο παραμένουν για ένα πολύ μικρό χρονικό διάστημα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el-GR" baseline="30000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xmlns="" id="{E189485C-E19B-D381-4845-7ADBF02502E5}"/>
              </a:ext>
            </a:extLst>
          </p:cNvPr>
          <p:cNvSpPr/>
          <p:nvPr/>
        </p:nvSpPr>
        <p:spPr>
          <a:xfrm>
            <a:off x="4513665" y="5816339"/>
            <a:ext cx="384600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xmlns="" id="{2DBC31F9-CC75-C201-C3EA-BB76BD324313}"/>
              </a:ext>
            </a:extLst>
          </p:cNvPr>
          <p:cNvSpPr/>
          <p:nvPr/>
        </p:nvSpPr>
        <p:spPr>
          <a:xfrm>
            <a:off x="4513664" y="4222342"/>
            <a:ext cx="385212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Επεξήγηση: Γραμμή 23">
            <a:extLst>
              <a:ext uri="{FF2B5EF4-FFF2-40B4-BE49-F238E27FC236}">
                <a16:creationId xmlns:a16="http://schemas.microsoft.com/office/drawing/2014/main" xmlns="" id="{DDB48332-A595-708B-28FF-9EBB7DC29012}"/>
              </a:ext>
            </a:extLst>
          </p:cNvPr>
          <p:cNvSpPr/>
          <p:nvPr/>
        </p:nvSpPr>
        <p:spPr>
          <a:xfrm flipH="1" flipV="1">
            <a:off x="2155249" y="5779720"/>
            <a:ext cx="1633428" cy="888649"/>
          </a:xfrm>
          <a:prstGeom prst="borderCallout1">
            <a:avLst>
              <a:gd name="adj1" fmla="val 18750"/>
              <a:gd name="adj2" fmla="val -8333"/>
              <a:gd name="adj3" fmla="val 91310"/>
              <a:gd name="adj4" fmla="val -453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B4D7EE-25EB-A371-0E8C-5421D070963A}"/>
              </a:ext>
            </a:extLst>
          </p:cNvPr>
          <p:cNvSpPr txBox="1"/>
          <p:nvPr/>
        </p:nvSpPr>
        <p:spPr>
          <a:xfrm>
            <a:off x="2291724" y="5808545"/>
            <a:ext cx="150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Θεμελιώδης 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Ηλεκτρονιακή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Κατάσταση</a:t>
            </a:r>
          </a:p>
        </p:txBody>
      </p:sp>
      <p:sp>
        <p:nvSpPr>
          <p:cNvPr id="26" name="Επεξήγηση: Γραμμή 25">
            <a:extLst>
              <a:ext uri="{FF2B5EF4-FFF2-40B4-BE49-F238E27FC236}">
                <a16:creationId xmlns:a16="http://schemas.microsoft.com/office/drawing/2014/main" xmlns="" id="{340DBABA-A64B-8AF0-2519-B2BEB3C15A83}"/>
              </a:ext>
            </a:extLst>
          </p:cNvPr>
          <p:cNvSpPr/>
          <p:nvPr/>
        </p:nvSpPr>
        <p:spPr>
          <a:xfrm flipH="1" flipV="1">
            <a:off x="2155249" y="4222342"/>
            <a:ext cx="1633428" cy="888649"/>
          </a:xfrm>
          <a:prstGeom prst="borderCallout1">
            <a:avLst>
              <a:gd name="adj1" fmla="val 18750"/>
              <a:gd name="adj2" fmla="val -8333"/>
              <a:gd name="adj3" fmla="val 95553"/>
              <a:gd name="adj4" fmla="val -453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0FC44A8-1965-CD40-941B-04D15A9F17D9}"/>
              </a:ext>
            </a:extLst>
          </p:cNvPr>
          <p:cNvSpPr txBox="1"/>
          <p:nvPr/>
        </p:nvSpPr>
        <p:spPr>
          <a:xfrm>
            <a:off x="2253847" y="4205001"/>
            <a:ext cx="1633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Διεγερμένη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Ηλεκτρονιακή</a:t>
            </a: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Κατάσταση</a:t>
            </a:r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xmlns="" id="{6DCD23AF-EAC5-9F4D-B103-FDB1D1C62ED8}"/>
              </a:ext>
            </a:extLst>
          </p:cNvPr>
          <p:cNvSpPr/>
          <p:nvPr/>
        </p:nvSpPr>
        <p:spPr>
          <a:xfrm>
            <a:off x="5069881" y="5683653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aseline="30000" dirty="0"/>
          </a:p>
        </p:txBody>
      </p: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xmlns="" id="{F4E1728E-69DF-6275-7007-954C973DA650}"/>
              </a:ext>
            </a:extLst>
          </p:cNvPr>
          <p:cNvCxnSpPr>
            <a:cxnSpLocks/>
          </p:cNvCxnSpPr>
          <p:nvPr/>
        </p:nvCxnSpPr>
        <p:spPr>
          <a:xfrm flipV="1">
            <a:off x="5221173" y="4455268"/>
            <a:ext cx="0" cy="120817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Γραμμή σύνδεσης: Καμπύλη 39">
            <a:extLst>
              <a:ext uri="{FF2B5EF4-FFF2-40B4-BE49-F238E27FC236}">
                <a16:creationId xmlns:a16="http://schemas.microsoft.com/office/drawing/2014/main" xmlns="" id="{38351ED6-164C-820A-02C7-5E39313C911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05171" y="5115455"/>
            <a:ext cx="466286" cy="463137"/>
          </a:xfrm>
          <a:prstGeom prst="curvedConnector3">
            <a:avLst>
              <a:gd name="adj1" fmla="val 50000"/>
            </a:avLst>
          </a:prstGeom>
          <a:ln w="34925" cmpd="dbl">
            <a:solidFill>
              <a:srgbClr val="FFC000"/>
            </a:solidFill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Γραμμή σύνδεσης: Καμπύλη 42">
            <a:extLst>
              <a:ext uri="{FF2B5EF4-FFF2-40B4-BE49-F238E27FC236}">
                <a16:creationId xmlns:a16="http://schemas.microsoft.com/office/drawing/2014/main" xmlns="" id="{7F148061-14E9-2AE6-BC3E-BFD55F5637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57477" y="5230545"/>
            <a:ext cx="466286" cy="463137"/>
          </a:xfrm>
          <a:prstGeom prst="curvedConnector3">
            <a:avLst>
              <a:gd name="adj1" fmla="val 50000"/>
            </a:avLst>
          </a:prstGeom>
          <a:ln w="34925" cmpd="dbl">
            <a:solidFill>
              <a:srgbClr val="FFC000"/>
            </a:solidFill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75E7667-330B-C3DA-7EE7-DB5D87D2B91F}"/>
              </a:ext>
            </a:extLst>
          </p:cNvPr>
          <p:cNvSpPr txBox="1"/>
          <p:nvPr/>
        </p:nvSpPr>
        <p:spPr>
          <a:xfrm>
            <a:off x="4227480" y="4859637"/>
            <a:ext cx="46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hv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AADF442-23DF-F43A-3ABE-F36F003C8DC6}"/>
              </a:ext>
            </a:extLst>
          </p:cNvPr>
          <p:cNvSpPr txBox="1"/>
          <p:nvPr/>
        </p:nvSpPr>
        <p:spPr>
          <a:xfrm>
            <a:off x="9476765" y="4780837"/>
            <a:ext cx="157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Δ</a:t>
            </a:r>
            <a:r>
              <a:rPr lang="en-US" sz="3200" b="1" dirty="0"/>
              <a:t>E=h</a:t>
            </a:r>
            <a:r>
              <a:rPr lang="el-GR" sz="3200" b="1" dirty="0"/>
              <a:t>∙</a:t>
            </a:r>
            <a:r>
              <a:rPr lang="en-US" sz="3200" b="1" dirty="0"/>
              <a:t>v</a:t>
            </a:r>
            <a:endParaRPr lang="el-GR" sz="32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7CFF948-8DCC-BF77-A444-CDF1F4E73A3E}"/>
              </a:ext>
            </a:extLst>
          </p:cNvPr>
          <p:cNvSpPr txBox="1"/>
          <p:nvPr/>
        </p:nvSpPr>
        <p:spPr>
          <a:xfrm>
            <a:off x="4459048" y="2206583"/>
            <a:ext cx="7397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να είναι ένα ποσό ενέργειας </a:t>
            </a:r>
            <a:r>
              <a:rPr lang="el-GR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κατάλληλο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για να προκαλέσει διέγερση ηλεκτρονίου πρέπει </a:t>
            </a:r>
            <a:r>
              <a:rPr lang="el-GR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ενεργειακή διαφορά (ΔΕ) μεταξύ των 2 καταστάσεων να ισούται με την ενέργεια της προσπίπτουσας ακτινοβολίας.</a:t>
            </a:r>
          </a:p>
        </p:txBody>
      </p:sp>
      <p:sp>
        <p:nvSpPr>
          <p:cNvPr id="55" name="Οβάλ 54">
            <a:extLst>
              <a:ext uri="{FF2B5EF4-FFF2-40B4-BE49-F238E27FC236}">
                <a16:creationId xmlns:a16="http://schemas.microsoft.com/office/drawing/2014/main" xmlns="" id="{41F14442-FC5A-C566-7FB3-00B27C63BD39}"/>
              </a:ext>
            </a:extLst>
          </p:cNvPr>
          <p:cNvSpPr/>
          <p:nvPr/>
        </p:nvSpPr>
        <p:spPr>
          <a:xfrm>
            <a:off x="5060917" y="4089658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aseline="30000" dirty="0"/>
          </a:p>
        </p:txBody>
      </p:sp>
      <p:sp>
        <p:nvSpPr>
          <p:cNvPr id="5" name="Δεξί άγκιστρο 4">
            <a:extLst>
              <a:ext uri="{FF2B5EF4-FFF2-40B4-BE49-F238E27FC236}">
                <a16:creationId xmlns:a16="http://schemas.microsoft.com/office/drawing/2014/main" xmlns="" id="{5CE88A4B-A1E0-5C0F-3B56-F627BBA53BF0}"/>
              </a:ext>
            </a:extLst>
          </p:cNvPr>
          <p:cNvSpPr/>
          <p:nvPr/>
        </p:nvSpPr>
        <p:spPr>
          <a:xfrm>
            <a:off x="8890225" y="4207381"/>
            <a:ext cx="326631" cy="1695920"/>
          </a:xfrm>
          <a:prstGeom prst="rightBrac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/>
      <p:bldP spid="48" grpId="0"/>
      <p:bldP spid="49" grpId="0"/>
      <p:bldP spid="55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Κορδέλα: Με κλίση προς τα κάτω 13">
            <a:extLst>
              <a:ext uri="{FF2B5EF4-FFF2-40B4-BE49-F238E27FC236}">
                <a16:creationId xmlns:a16="http://schemas.microsoft.com/office/drawing/2014/main" xmlns="" id="{BAF75AD3-567B-166D-EDC6-EB437303F847}"/>
              </a:ext>
            </a:extLst>
          </p:cNvPr>
          <p:cNvSpPr/>
          <p:nvPr/>
        </p:nvSpPr>
        <p:spPr>
          <a:xfrm>
            <a:off x="-7518" y="2739581"/>
            <a:ext cx="4104079" cy="889739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C668958-1216-4EB6-7114-D0F03D9084BE}"/>
              </a:ext>
            </a:extLst>
          </p:cNvPr>
          <p:cNvSpPr txBox="1"/>
          <p:nvPr/>
        </p:nvSpPr>
        <p:spPr>
          <a:xfrm>
            <a:off x="1059080" y="3070458"/>
            <a:ext cx="1970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ΑΚΤΙΝΟΒΟΛΙΑ</a:t>
            </a: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0F584B8-F3F6-1194-3579-A017A314EAD0}"/>
              </a:ext>
            </a:extLst>
          </p:cNvPr>
          <p:cNvSpPr txBox="1"/>
          <p:nvPr/>
        </p:nvSpPr>
        <p:spPr>
          <a:xfrm>
            <a:off x="4347955" y="1055157"/>
            <a:ext cx="7689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Από εκεί τα ηλεκτρόνια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αποδιεγείρονται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δηλαδή επαναφέρονται στην θεμελιώδη κατάσταση εκπέμποντας </a:t>
            </a: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ακτινοβολία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είτε την </a:t>
            </a: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μορφή θερμότητας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(συνηθέστερα) είτε με την </a:t>
            </a: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μορφή φωτός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(πιο σπάνια).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xmlns="" id="{E189485C-E19B-D381-4845-7ADBF02502E5}"/>
              </a:ext>
            </a:extLst>
          </p:cNvPr>
          <p:cNvSpPr/>
          <p:nvPr/>
        </p:nvSpPr>
        <p:spPr>
          <a:xfrm>
            <a:off x="4513665" y="5816339"/>
            <a:ext cx="384600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xmlns="" id="{2DBC31F9-CC75-C201-C3EA-BB76BD324313}"/>
              </a:ext>
            </a:extLst>
          </p:cNvPr>
          <p:cNvSpPr/>
          <p:nvPr/>
        </p:nvSpPr>
        <p:spPr>
          <a:xfrm>
            <a:off x="4513664" y="4222342"/>
            <a:ext cx="385212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Επεξήγηση: Γραμμή 23">
            <a:extLst>
              <a:ext uri="{FF2B5EF4-FFF2-40B4-BE49-F238E27FC236}">
                <a16:creationId xmlns:a16="http://schemas.microsoft.com/office/drawing/2014/main" xmlns="" id="{DDB48332-A595-708B-28FF-9EBB7DC29012}"/>
              </a:ext>
            </a:extLst>
          </p:cNvPr>
          <p:cNvSpPr/>
          <p:nvPr/>
        </p:nvSpPr>
        <p:spPr>
          <a:xfrm flipH="1" flipV="1">
            <a:off x="2155249" y="5779720"/>
            <a:ext cx="1633428" cy="888649"/>
          </a:xfrm>
          <a:prstGeom prst="borderCallout1">
            <a:avLst>
              <a:gd name="adj1" fmla="val 18750"/>
              <a:gd name="adj2" fmla="val -8333"/>
              <a:gd name="adj3" fmla="val 91310"/>
              <a:gd name="adj4" fmla="val -453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B4D7EE-25EB-A371-0E8C-5421D070963A}"/>
              </a:ext>
            </a:extLst>
          </p:cNvPr>
          <p:cNvSpPr txBox="1"/>
          <p:nvPr/>
        </p:nvSpPr>
        <p:spPr>
          <a:xfrm>
            <a:off x="2291724" y="5808545"/>
            <a:ext cx="150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Θεμελιώδης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Ηλεκτρονιακή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Κατάσταση</a:t>
            </a:r>
          </a:p>
        </p:txBody>
      </p:sp>
      <p:sp>
        <p:nvSpPr>
          <p:cNvPr id="26" name="Επεξήγηση: Γραμμή 25">
            <a:extLst>
              <a:ext uri="{FF2B5EF4-FFF2-40B4-BE49-F238E27FC236}">
                <a16:creationId xmlns:a16="http://schemas.microsoft.com/office/drawing/2014/main" xmlns="" id="{340DBABA-A64B-8AF0-2519-B2BEB3C15A83}"/>
              </a:ext>
            </a:extLst>
          </p:cNvPr>
          <p:cNvSpPr/>
          <p:nvPr/>
        </p:nvSpPr>
        <p:spPr>
          <a:xfrm flipH="1" flipV="1">
            <a:off x="2155249" y="4222342"/>
            <a:ext cx="1633428" cy="888649"/>
          </a:xfrm>
          <a:prstGeom prst="borderCallout1">
            <a:avLst>
              <a:gd name="adj1" fmla="val 18750"/>
              <a:gd name="adj2" fmla="val -8333"/>
              <a:gd name="adj3" fmla="val 95553"/>
              <a:gd name="adj4" fmla="val -453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0FC44A8-1965-CD40-941B-04D15A9F17D9}"/>
              </a:ext>
            </a:extLst>
          </p:cNvPr>
          <p:cNvSpPr txBox="1"/>
          <p:nvPr/>
        </p:nvSpPr>
        <p:spPr>
          <a:xfrm>
            <a:off x="2253847" y="4205001"/>
            <a:ext cx="1633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Διεγερμένη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Ηλεκτρονιακή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Κατάσταση</a:t>
            </a:r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xmlns="" id="{6DCD23AF-EAC5-9F4D-B103-FDB1D1C62ED8}"/>
              </a:ext>
            </a:extLst>
          </p:cNvPr>
          <p:cNvSpPr/>
          <p:nvPr/>
        </p:nvSpPr>
        <p:spPr>
          <a:xfrm>
            <a:off x="5069881" y="4089658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xmlns="" id="{F4E1728E-69DF-6275-7007-954C973DA650}"/>
              </a:ext>
            </a:extLst>
          </p:cNvPr>
          <p:cNvCxnSpPr>
            <a:cxnSpLocks/>
          </p:cNvCxnSpPr>
          <p:nvPr/>
        </p:nvCxnSpPr>
        <p:spPr>
          <a:xfrm>
            <a:off x="5221173" y="4423409"/>
            <a:ext cx="0" cy="115675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Γραμμή σύνδεσης: Καμπύλη 39">
            <a:extLst>
              <a:ext uri="{FF2B5EF4-FFF2-40B4-BE49-F238E27FC236}">
                <a16:creationId xmlns:a16="http://schemas.microsoft.com/office/drawing/2014/main" xmlns="" id="{38351ED6-164C-820A-02C7-5E39313C911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34339" y="4667147"/>
            <a:ext cx="466286" cy="463137"/>
          </a:xfrm>
          <a:prstGeom prst="curvedConnector3">
            <a:avLst>
              <a:gd name="adj1" fmla="val 50000"/>
            </a:avLst>
          </a:prstGeom>
          <a:ln w="34925" cmpd="dbl">
            <a:solidFill>
              <a:srgbClr val="FFC000"/>
            </a:solidFill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Γραμμή σύνδεσης: Καμπύλη 42">
            <a:extLst>
              <a:ext uri="{FF2B5EF4-FFF2-40B4-BE49-F238E27FC236}">
                <a16:creationId xmlns:a16="http://schemas.microsoft.com/office/drawing/2014/main" xmlns="" id="{7F148061-14E9-2AE6-BC3E-BFD55F5637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06086" y="4903322"/>
            <a:ext cx="466286" cy="463137"/>
          </a:xfrm>
          <a:prstGeom prst="curvedConnector3">
            <a:avLst>
              <a:gd name="adj1" fmla="val 50000"/>
            </a:avLst>
          </a:prstGeom>
          <a:ln w="34925" cmpd="dbl">
            <a:solidFill>
              <a:srgbClr val="FFC000"/>
            </a:solidFill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75E7667-330B-C3DA-7EE7-DB5D87D2B91F}"/>
              </a:ext>
            </a:extLst>
          </p:cNvPr>
          <p:cNvSpPr txBox="1"/>
          <p:nvPr/>
        </p:nvSpPr>
        <p:spPr>
          <a:xfrm>
            <a:off x="5567480" y="4538264"/>
            <a:ext cx="46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xmlns="" id="{3D851B09-73A6-D3DF-89B4-92E2D3903677}"/>
              </a:ext>
            </a:extLst>
          </p:cNvPr>
          <p:cNvSpPr/>
          <p:nvPr/>
        </p:nvSpPr>
        <p:spPr>
          <a:xfrm>
            <a:off x="5069881" y="5683655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9DA7E1-4F6B-757F-0B06-457F8A14E224}"/>
              </a:ext>
            </a:extLst>
          </p:cNvPr>
          <p:cNvSpPr txBox="1"/>
          <p:nvPr/>
        </p:nvSpPr>
        <p:spPr>
          <a:xfrm>
            <a:off x="4419482" y="2554664"/>
            <a:ext cx="7335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Όταν η αποδιέγερση γίνεται με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εκπομπή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φωτός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τότε έχουμε το φαινόμενο της </a:t>
            </a:r>
            <a:r>
              <a:rPr lang="el-G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ΦΩΤΑΥΓΕΙΑΣ !</a:t>
            </a:r>
            <a:endParaRPr lang="el-GR" dirty="0"/>
          </a:p>
          <a:p>
            <a:endParaRPr lang="el-G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φιάλ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2B61EE5-6B62-348F-2494-EB9FAE4790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r="3241"/>
          <a:stretch/>
        </p:blipFill>
        <p:spPr>
          <a:xfrm>
            <a:off x="8915887" y="4259840"/>
            <a:ext cx="3017301" cy="1593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CA0ACD-3462-E81C-1C31-394DF3B325E2}"/>
              </a:ext>
            </a:extLst>
          </p:cNvPr>
          <p:cNvSpPr txBox="1"/>
          <p:nvPr/>
        </p:nvSpPr>
        <p:spPr>
          <a:xfrm>
            <a:off x="5930130" y="2831663"/>
            <a:ext cx="610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ΦΩΤΑΥΓΕΙΑΣ 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57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44" grpId="0"/>
      <p:bldP spid="4" grpId="0" animBg="1"/>
      <p:bldP spid="5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xmlns="" id="{C843AFC8-D8D0-4784-B08C-6324FA88E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xmlns="" id="{854B1A56-8AFB-4D4F-8D98-1E832D6FF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xmlns="" id="{F8E828FC-05B4-4BA4-92D3-3DF79D42D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408F88B0-D630-C735-C2FA-48857B10955F}"/>
              </a:ext>
            </a:extLst>
          </p:cNvPr>
          <p:cNvSpPr/>
          <p:nvPr/>
        </p:nvSpPr>
        <p:spPr>
          <a:xfrm>
            <a:off x="-17953" y="0"/>
            <a:ext cx="183585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10" name="Βέλος: Επάνω 9">
            <a:extLst>
              <a:ext uri="{FF2B5EF4-FFF2-40B4-BE49-F238E27FC236}">
                <a16:creationId xmlns:a16="http://schemas.microsoft.com/office/drawing/2014/main" xmlns="" id="{57C1FD38-1A0D-F21F-6A57-054210B96A94}"/>
              </a:ext>
            </a:extLst>
          </p:cNvPr>
          <p:cNvSpPr/>
          <p:nvPr/>
        </p:nvSpPr>
        <p:spPr>
          <a:xfrm rot="13150412">
            <a:off x="2262948" y="518241"/>
            <a:ext cx="309843" cy="2239387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Κορδέλα: Με κλίση προς τα κάτω 3">
            <a:extLst>
              <a:ext uri="{FF2B5EF4-FFF2-40B4-BE49-F238E27FC236}">
                <a16:creationId xmlns:a16="http://schemas.microsoft.com/office/drawing/2014/main" xmlns="" id="{62B86B95-33ED-D5F7-E7EC-57D268E58572}"/>
              </a:ext>
            </a:extLst>
          </p:cNvPr>
          <p:cNvSpPr/>
          <p:nvPr/>
        </p:nvSpPr>
        <p:spPr>
          <a:xfrm>
            <a:off x="6081601" y="228854"/>
            <a:ext cx="6096000" cy="889739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4E498C-B33D-37AE-7EFA-45273BF37BF9}"/>
              </a:ext>
            </a:extLst>
          </p:cNvPr>
          <p:cNvSpPr txBox="1"/>
          <p:nvPr/>
        </p:nvSpPr>
        <p:spPr>
          <a:xfrm>
            <a:off x="7564345" y="515215"/>
            <a:ext cx="3229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ΧΗΜΕΙΟΦΩΤΑΥΓΕΙΑ</a:t>
            </a:r>
            <a:endParaRPr lang="el-GR" sz="2400" dirty="0"/>
          </a:p>
        </p:txBody>
      </p:sp>
      <p:sp>
        <p:nvSpPr>
          <p:cNvPr id="19" name="Βέλος: Επάνω 18">
            <a:extLst>
              <a:ext uri="{FF2B5EF4-FFF2-40B4-BE49-F238E27FC236}">
                <a16:creationId xmlns:a16="http://schemas.microsoft.com/office/drawing/2014/main" xmlns="" id="{E1CFDD1C-8007-9E4A-52F0-09DF0BBEF9AC}"/>
              </a:ext>
            </a:extLst>
          </p:cNvPr>
          <p:cNvSpPr/>
          <p:nvPr/>
        </p:nvSpPr>
        <p:spPr>
          <a:xfrm rot="8540764">
            <a:off x="3505268" y="510147"/>
            <a:ext cx="339756" cy="227588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C4652F-6CE8-A875-3AFB-9C89B9E5B114}"/>
              </a:ext>
            </a:extLst>
          </p:cNvPr>
          <p:cNvSpPr txBox="1"/>
          <p:nvPr/>
        </p:nvSpPr>
        <p:spPr>
          <a:xfrm>
            <a:off x="6392390" y="2161882"/>
            <a:ext cx="59119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l-GR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Στην </a:t>
            </a:r>
            <a:r>
              <a:rPr lang="el-GR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χημειοφωταύγεια</a:t>
            </a:r>
            <a:r>
              <a:rPr lang="el-GR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δ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ύο ή περισσότερες χημικές ουσίες 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αντιδρούν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παράγοντας ένα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υψηλής ενέργειας</a:t>
            </a:r>
            <a:r>
              <a:rPr lang="en-US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διεγερμένο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ενδιάμεσο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το οποίο 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διασπάται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απελευθερώνοντας μερική από την 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ενέργειά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του ως </a:t>
            </a:r>
            <a:r>
              <a:rPr lang="el-GR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φωτόνια</a:t>
            </a:r>
            <a:r>
              <a:rPr lang="el-GR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0" name="Κορδέλα: Με κλίση προς τα κάτω 39">
            <a:extLst>
              <a:ext uri="{FF2B5EF4-FFF2-40B4-BE49-F238E27FC236}">
                <a16:creationId xmlns:a16="http://schemas.microsoft.com/office/drawing/2014/main" xmlns="" id="{4E8148AE-8CC0-81DA-2926-A1E280B653CB}"/>
              </a:ext>
            </a:extLst>
          </p:cNvPr>
          <p:cNvSpPr/>
          <p:nvPr/>
        </p:nvSpPr>
        <p:spPr>
          <a:xfrm>
            <a:off x="0" y="211689"/>
            <a:ext cx="6096000" cy="889739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A1591E-3B84-1A68-0E07-D77BE16A4B3D}"/>
              </a:ext>
            </a:extLst>
          </p:cNvPr>
          <p:cNvSpPr txBox="1"/>
          <p:nvPr/>
        </p:nvSpPr>
        <p:spPr>
          <a:xfrm>
            <a:off x="1640063" y="453660"/>
            <a:ext cx="2846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ΦΩΤΟΦΩΤΑΥΓΕΙΑ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AB6A3C2-3E99-329B-959F-35DC00B699B5}"/>
              </a:ext>
            </a:extLst>
          </p:cNvPr>
          <p:cNvSpPr txBox="1"/>
          <p:nvPr/>
        </p:nvSpPr>
        <p:spPr>
          <a:xfrm>
            <a:off x="293464" y="2654531"/>
            <a:ext cx="208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ΦΘΟΡΙΣΜΟΣ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C6D36DD-76E7-1E7A-3082-2C10B6805723}"/>
              </a:ext>
            </a:extLst>
          </p:cNvPr>
          <p:cNvSpPr txBox="1"/>
          <p:nvPr/>
        </p:nvSpPr>
        <p:spPr>
          <a:xfrm>
            <a:off x="3048000" y="2652788"/>
            <a:ext cx="2705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ΦΩΣΦΟΡΙΣΜΟΣ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8D9F9F8-AA23-9E4B-B20E-CD01C581E330}"/>
              </a:ext>
            </a:extLst>
          </p:cNvPr>
          <p:cNvSpPr txBox="1"/>
          <p:nvPr/>
        </p:nvSpPr>
        <p:spPr>
          <a:xfrm>
            <a:off x="292706" y="3607536"/>
            <a:ext cx="3050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ΔΕΝ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παρουσιάζει μεταβολή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παραγόμενη φωταύγεια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εξαφανίζεται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σχεδόν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αμέσως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μετά την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απομάκρυνση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της πηγής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ακτινοβολίας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9B702A4-F1B3-7637-5F68-0A9D1C813C0D}"/>
              </a:ext>
            </a:extLst>
          </p:cNvPr>
          <p:cNvSpPr txBox="1"/>
          <p:nvPr/>
        </p:nvSpPr>
        <p:spPr>
          <a:xfrm>
            <a:off x="3236853" y="3456152"/>
            <a:ext cx="3050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Παρουσιάζει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μεταβολή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παραγόμενη φωταύγεια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διαρκεί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περισσότερο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χρόνο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μετά την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απομάκρυνση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της πηγής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ακτινοβολίας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EFE1C-2645-0867-D245-787F860D8AC8}"/>
              </a:ext>
            </a:extLst>
          </p:cNvPr>
          <p:cNvSpPr txBox="1"/>
          <p:nvPr/>
        </p:nvSpPr>
        <p:spPr>
          <a:xfrm>
            <a:off x="9530116" y="4683378"/>
            <a:ext cx="3112851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+ B + C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AB + C*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C*  C + hv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3F4E1A-89F3-CEF8-4F21-E4DADBC5D28B}"/>
              </a:ext>
            </a:extLst>
          </p:cNvPr>
          <p:cNvSpPr txBox="1"/>
          <p:nvPr/>
        </p:nvSpPr>
        <p:spPr>
          <a:xfrm>
            <a:off x="6827429" y="4751378"/>
            <a:ext cx="1757531" cy="736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+ B </a:t>
            </a:r>
            <a:r>
              <a:rPr lang="en-US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C*+ D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1A1A1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700"/>
              </a:spcAft>
            </a:pPr>
            <a:r>
              <a:rPr lang="en-US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C*  </a:t>
            </a:r>
            <a:r>
              <a:rPr lang="en-US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C+ hv</a:t>
            </a:r>
            <a:endParaRPr lang="el-GR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4C0995-851B-7CFD-14DF-865C5BD0DBB5}"/>
              </a:ext>
            </a:extLst>
          </p:cNvPr>
          <p:cNvSpPr txBox="1"/>
          <p:nvPr/>
        </p:nvSpPr>
        <p:spPr>
          <a:xfrm>
            <a:off x="6473102" y="3955484"/>
            <a:ext cx="263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Άμεση χημειοφωταύγεια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E4D586-1A80-E21C-D671-EAEDA5EE2CA4}"/>
              </a:ext>
            </a:extLst>
          </p:cNvPr>
          <p:cNvSpPr txBox="1"/>
          <p:nvPr/>
        </p:nvSpPr>
        <p:spPr>
          <a:xfrm>
            <a:off x="9179018" y="3955484"/>
            <a:ext cx="28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Έμμεση χημειοφωταύγεια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52F714-0FA6-F6CC-72BB-1ECBD761E80D}"/>
              </a:ext>
            </a:extLst>
          </p:cNvPr>
          <p:cNvSpPr txBox="1"/>
          <p:nvPr/>
        </p:nvSpPr>
        <p:spPr>
          <a:xfrm>
            <a:off x="6827429" y="5119427"/>
            <a:ext cx="538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C* </a:t>
            </a:r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F3F9BE-F3C4-8C6D-9DB6-B82F3E31D40D}"/>
              </a:ext>
            </a:extLst>
          </p:cNvPr>
          <p:cNvSpPr txBox="1"/>
          <p:nvPr/>
        </p:nvSpPr>
        <p:spPr>
          <a:xfrm>
            <a:off x="9530116" y="5186144"/>
            <a:ext cx="527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C*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20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18" grpId="0"/>
      <p:bldP spid="22" grpId="0"/>
      <p:bldP spid="32" grpId="0"/>
      <p:bldP spid="42" grpId="0"/>
      <p:bldP spid="43" grpId="0"/>
      <p:bldP spid="3" grpId="0"/>
      <p:bldP spid="6" grpId="0"/>
      <p:bldP spid="8" grpId="0"/>
      <p:bldP spid="9" grpId="0"/>
      <p:bldP spid="11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19D835AB-DB1F-2968-42A7-349F08056C10}"/>
              </a:ext>
            </a:extLst>
          </p:cNvPr>
          <p:cNvSpPr/>
          <p:nvPr/>
        </p:nvSpPr>
        <p:spPr>
          <a:xfrm flipV="1">
            <a:off x="876692" y="3624235"/>
            <a:ext cx="116892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xmlns="" id="{5E93DD47-B4C8-E252-F077-70ADD689F637}"/>
              </a:ext>
            </a:extLst>
          </p:cNvPr>
          <p:cNvCxnSpPr/>
          <p:nvPr/>
        </p:nvCxnSpPr>
        <p:spPr>
          <a:xfrm flipV="1">
            <a:off x="1216595" y="3160861"/>
            <a:ext cx="0" cy="972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6C7A05-F3F2-9409-A890-EC718B2657EE}"/>
              </a:ext>
            </a:extLst>
          </p:cNvPr>
          <p:cNvSpPr txBox="1"/>
          <p:nvPr/>
        </p:nvSpPr>
        <p:spPr>
          <a:xfrm>
            <a:off x="292231" y="116834"/>
            <a:ext cx="4208649" cy="76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ΑΠΑΓΟΡΕΥΤΙΚΗ ΑΡΧΗ ΤΟΥ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PAULI</a:t>
            </a:r>
            <a:endParaRPr kumimoji="0" lang="el-GR" sz="18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xmlns="" id="{080B7273-A612-7509-2118-F36EC8AC73B8}"/>
              </a:ext>
            </a:extLst>
          </p:cNvPr>
          <p:cNvCxnSpPr>
            <a:cxnSpLocks/>
          </p:cNvCxnSpPr>
          <p:nvPr/>
        </p:nvCxnSpPr>
        <p:spPr>
          <a:xfrm>
            <a:off x="1557779" y="3160861"/>
            <a:ext cx="0" cy="972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181BBB-0D1D-DE5F-EDE3-9912C6DBFCFF}"/>
              </a:ext>
            </a:extLst>
          </p:cNvPr>
          <p:cNvSpPr txBox="1"/>
          <p:nvPr/>
        </p:nvSpPr>
        <p:spPr>
          <a:xfrm>
            <a:off x="292230" y="1533318"/>
            <a:ext cx="717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ΠΟΛΛΑΠΛΌΤΗΤΑ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SPIN</a:t>
            </a:r>
            <a:r>
              <a:rPr lang="el-GR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2S+1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όπου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το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άθροισμα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των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spin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46C636-3474-4671-82EB-BEF14F9E0327}"/>
              </a:ext>
            </a:extLst>
          </p:cNvPr>
          <p:cNvSpPr txBox="1"/>
          <p:nvPr/>
        </p:nvSpPr>
        <p:spPr>
          <a:xfrm>
            <a:off x="240383" y="4351141"/>
            <a:ext cx="263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Θεμελιώδης κατάσταση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0C84B3-3974-E0FD-99F9-B1D31D6330FF}"/>
              </a:ext>
            </a:extLst>
          </p:cNvPr>
          <p:cNvSpPr txBox="1"/>
          <p:nvPr/>
        </p:nvSpPr>
        <p:spPr>
          <a:xfrm>
            <a:off x="-153887" y="4936628"/>
            <a:ext cx="326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S+1=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ΑΠΛΗ ΚΑΤΑΣΤΑΣΗ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SINGLET (S)</a:t>
            </a: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E3A1FA0B-B5DA-4349-9CE8-780059C6ADCB}"/>
              </a:ext>
            </a:extLst>
          </p:cNvPr>
          <p:cNvSpPr/>
          <p:nvPr/>
        </p:nvSpPr>
        <p:spPr>
          <a:xfrm flipV="1">
            <a:off x="4927076" y="3624233"/>
            <a:ext cx="116892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xmlns="" id="{ECA76FBA-1633-F6AF-EBE7-A58C2D47B101}"/>
              </a:ext>
            </a:extLst>
          </p:cNvPr>
          <p:cNvCxnSpPr/>
          <p:nvPr/>
        </p:nvCxnSpPr>
        <p:spPr>
          <a:xfrm flipV="1">
            <a:off x="5318825" y="3183719"/>
            <a:ext cx="0" cy="972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xmlns="" id="{0F5DA5D2-159D-4E64-5CA3-1D9CACCEFA8E}"/>
              </a:ext>
            </a:extLst>
          </p:cNvPr>
          <p:cNvCxnSpPr>
            <a:cxnSpLocks/>
          </p:cNvCxnSpPr>
          <p:nvPr/>
        </p:nvCxnSpPr>
        <p:spPr>
          <a:xfrm>
            <a:off x="5666689" y="2255294"/>
            <a:ext cx="0" cy="972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xmlns="" id="{1B7778EC-DB60-C55D-43F3-02C0F43F4613}"/>
              </a:ext>
            </a:extLst>
          </p:cNvPr>
          <p:cNvSpPr/>
          <p:nvPr/>
        </p:nvSpPr>
        <p:spPr>
          <a:xfrm flipV="1">
            <a:off x="4903703" y="2695808"/>
            <a:ext cx="116892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84B218-F06D-4009-B49F-C77C4BEFD855}"/>
              </a:ext>
            </a:extLst>
          </p:cNvPr>
          <p:cNvSpPr txBox="1"/>
          <p:nvPr/>
        </p:nvSpPr>
        <p:spPr>
          <a:xfrm>
            <a:off x="4403488" y="4344876"/>
            <a:ext cx="2712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Διεγερμένη κατάσταση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44E2E61-15E1-FBF3-12B4-B34BC490D7FE}"/>
              </a:ext>
            </a:extLst>
          </p:cNvPr>
          <p:cNvSpPr txBox="1"/>
          <p:nvPr/>
        </p:nvSpPr>
        <p:spPr>
          <a:xfrm>
            <a:off x="8116156" y="4936628"/>
            <a:ext cx="341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S+1=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ΤΡΙΠΛΗ ΚΑΤΑΣΤΑΣΗ-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TRIPLET (T)</a:t>
            </a: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AA3CDA6-CBCE-E239-322A-02B7B2157268}"/>
              </a:ext>
            </a:extLst>
          </p:cNvPr>
          <p:cNvSpPr txBox="1"/>
          <p:nvPr/>
        </p:nvSpPr>
        <p:spPr>
          <a:xfrm>
            <a:off x="8575005" y="4384112"/>
            <a:ext cx="2806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Διεγερμένη κατάσταση</a:t>
            </a:r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xmlns="" id="{FFE3210A-8350-3E68-0236-D96304A81AAB}"/>
              </a:ext>
            </a:extLst>
          </p:cNvPr>
          <p:cNvSpPr/>
          <p:nvPr/>
        </p:nvSpPr>
        <p:spPr>
          <a:xfrm flipV="1">
            <a:off x="9029305" y="3624232"/>
            <a:ext cx="116892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xmlns="" id="{1EF6C805-884B-9962-99CD-201F7DACEEF4}"/>
              </a:ext>
            </a:extLst>
          </p:cNvPr>
          <p:cNvSpPr/>
          <p:nvPr/>
        </p:nvSpPr>
        <p:spPr>
          <a:xfrm flipV="1">
            <a:off x="9029305" y="2935875"/>
            <a:ext cx="116892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xmlns="" id="{84E78B71-11F1-75C6-2DFC-C431FA54DFB0}"/>
              </a:ext>
            </a:extLst>
          </p:cNvPr>
          <p:cNvCxnSpPr/>
          <p:nvPr/>
        </p:nvCxnSpPr>
        <p:spPr>
          <a:xfrm flipV="1">
            <a:off x="9487044" y="3225922"/>
            <a:ext cx="0" cy="972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xmlns="" id="{7C8D9509-31F0-0329-9F1D-127CB72AD7A1}"/>
              </a:ext>
            </a:extLst>
          </p:cNvPr>
          <p:cNvCxnSpPr/>
          <p:nvPr/>
        </p:nvCxnSpPr>
        <p:spPr>
          <a:xfrm flipV="1">
            <a:off x="9818163" y="2472501"/>
            <a:ext cx="0" cy="972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Γραμμή σύνδεσης: Καμπύλη 26">
            <a:extLst>
              <a:ext uri="{FF2B5EF4-FFF2-40B4-BE49-F238E27FC236}">
                <a16:creationId xmlns:a16="http://schemas.microsoft.com/office/drawing/2014/main" xmlns="" id="{E756208A-E256-B6EA-79A0-6BFB3F58CC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28120" y="3006325"/>
            <a:ext cx="466286" cy="463137"/>
          </a:xfrm>
          <a:prstGeom prst="curvedConnector3">
            <a:avLst>
              <a:gd name="adj1" fmla="val 50000"/>
            </a:avLst>
          </a:prstGeom>
          <a:ln w="34925" cmpd="dbl">
            <a:solidFill>
              <a:srgbClr val="FFC000"/>
            </a:solidFill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Γραμμή σύνδεσης: Καμπύλη 27">
            <a:extLst>
              <a:ext uri="{FF2B5EF4-FFF2-40B4-BE49-F238E27FC236}">
                <a16:creationId xmlns:a16="http://schemas.microsoft.com/office/drawing/2014/main" xmlns="" id="{B3005523-062C-A852-C590-BE77AE03CFF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24128" y="2868825"/>
            <a:ext cx="466286" cy="463137"/>
          </a:xfrm>
          <a:prstGeom prst="curvedConnector3">
            <a:avLst>
              <a:gd name="adj1" fmla="val 50000"/>
            </a:avLst>
          </a:prstGeom>
          <a:ln w="34925" cmpd="dbl">
            <a:solidFill>
              <a:srgbClr val="FFC000"/>
            </a:solidFill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8F2B9F-87F8-7E59-0459-5A323388D827}"/>
              </a:ext>
            </a:extLst>
          </p:cNvPr>
          <p:cNvSpPr txBox="1"/>
          <p:nvPr/>
        </p:nvSpPr>
        <p:spPr>
          <a:xfrm>
            <a:off x="3862561" y="2624293"/>
            <a:ext cx="46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xmlns="" id="{E6F8F1DA-4983-0600-EBB6-1A75CFAB8D82}"/>
              </a:ext>
            </a:extLst>
          </p:cNvPr>
          <p:cNvSpPr/>
          <p:nvPr/>
        </p:nvSpPr>
        <p:spPr>
          <a:xfrm>
            <a:off x="1065424" y="3490980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xmlns="" id="{5B1573F2-E306-7FCF-A35F-BB13B9B72332}"/>
              </a:ext>
            </a:extLst>
          </p:cNvPr>
          <p:cNvSpPr/>
          <p:nvPr/>
        </p:nvSpPr>
        <p:spPr>
          <a:xfrm>
            <a:off x="1426070" y="3486401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xmlns="" id="{1B1D044E-6D97-AA96-F9D4-422035D1D167}"/>
              </a:ext>
            </a:extLst>
          </p:cNvPr>
          <p:cNvSpPr/>
          <p:nvPr/>
        </p:nvSpPr>
        <p:spPr>
          <a:xfrm>
            <a:off x="5136627" y="3486400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Οβάλ 33">
            <a:extLst>
              <a:ext uri="{FF2B5EF4-FFF2-40B4-BE49-F238E27FC236}">
                <a16:creationId xmlns:a16="http://schemas.microsoft.com/office/drawing/2014/main" xmlns="" id="{6986468D-728A-8D4E-C64E-B82175AAC11D}"/>
              </a:ext>
            </a:extLst>
          </p:cNvPr>
          <p:cNvSpPr/>
          <p:nvPr/>
        </p:nvSpPr>
        <p:spPr>
          <a:xfrm>
            <a:off x="5506433" y="2541012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5" name="Ευθύγραμμο βέλος σύνδεσης 34">
            <a:extLst>
              <a:ext uri="{FF2B5EF4-FFF2-40B4-BE49-F238E27FC236}">
                <a16:creationId xmlns:a16="http://schemas.microsoft.com/office/drawing/2014/main" xmlns="" id="{3E634B3B-070E-9A76-4CD0-67BDEB9F9112}"/>
              </a:ext>
            </a:extLst>
          </p:cNvPr>
          <p:cNvCxnSpPr>
            <a:cxnSpLocks/>
          </p:cNvCxnSpPr>
          <p:nvPr/>
        </p:nvCxnSpPr>
        <p:spPr>
          <a:xfrm>
            <a:off x="5666689" y="3160861"/>
            <a:ext cx="0" cy="972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Οβάλ 35">
            <a:extLst>
              <a:ext uri="{FF2B5EF4-FFF2-40B4-BE49-F238E27FC236}">
                <a16:creationId xmlns:a16="http://schemas.microsoft.com/office/drawing/2014/main" xmlns="" id="{97B440FB-C1FA-CC48-BAFF-2E9C99BD7179}"/>
              </a:ext>
            </a:extLst>
          </p:cNvPr>
          <p:cNvSpPr/>
          <p:nvPr/>
        </p:nvSpPr>
        <p:spPr>
          <a:xfrm>
            <a:off x="5516009" y="3486400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Οβάλ 36">
            <a:extLst>
              <a:ext uri="{FF2B5EF4-FFF2-40B4-BE49-F238E27FC236}">
                <a16:creationId xmlns:a16="http://schemas.microsoft.com/office/drawing/2014/main" xmlns="" id="{36029EA3-769A-430B-DEC7-3E64D6A77C58}"/>
              </a:ext>
            </a:extLst>
          </p:cNvPr>
          <p:cNvSpPr/>
          <p:nvPr/>
        </p:nvSpPr>
        <p:spPr>
          <a:xfrm>
            <a:off x="9308967" y="3486400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8" name="Ευθύγραμμο βέλος σύνδεσης 37">
            <a:extLst>
              <a:ext uri="{FF2B5EF4-FFF2-40B4-BE49-F238E27FC236}">
                <a16:creationId xmlns:a16="http://schemas.microsoft.com/office/drawing/2014/main" xmlns="" id="{260DD450-2112-A5C6-4524-0C8099F74AE0}"/>
              </a:ext>
            </a:extLst>
          </p:cNvPr>
          <p:cNvCxnSpPr>
            <a:cxnSpLocks/>
          </p:cNvCxnSpPr>
          <p:nvPr/>
        </p:nvCxnSpPr>
        <p:spPr>
          <a:xfrm>
            <a:off x="9826662" y="3225922"/>
            <a:ext cx="0" cy="972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Οβάλ 38">
            <a:extLst>
              <a:ext uri="{FF2B5EF4-FFF2-40B4-BE49-F238E27FC236}">
                <a16:creationId xmlns:a16="http://schemas.microsoft.com/office/drawing/2014/main" xmlns="" id="{1D96568B-F915-364E-7901-EC9D4A6BFDEC}"/>
              </a:ext>
            </a:extLst>
          </p:cNvPr>
          <p:cNvSpPr/>
          <p:nvPr/>
        </p:nvSpPr>
        <p:spPr>
          <a:xfrm>
            <a:off x="9665122" y="3486400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Οβάλ 39">
            <a:extLst>
              <a:ext uri="{FF2B5EF4-FFF2-40B4-BE49-F238E27FC236}">
                <a16:creationId xmlns:a16="http://schemas.microsoft.com/office/drawing/2014/main" xmlns="" id="{11C9DA35-95EA-81C6-2D98-5C00616BB24B}"/>
              </a:ext>
            </a:extLst>
          </p:cNvPr>
          <p:cNvSpPr/>
          <p:nvPr/>
        </p:nvSpPr>
        <p:spPr>
          <a:xfrm>
            <a:off x="9657907" y="2808959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124E1B5-3B4F-2FB1-9D74-8824CCBF3C84}"/>
              </a:ext>
            </a:extLst>
          </p:cNvPr>
          <p:cNvSpPr txBox="1"/>
          <p:nvPr/>
        </p:nvSpPr>
        <p:spPr>
          <a:xfrm>
            <a:off x="3978316" y="4949343"/>
            <a:ext cx="33082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S+1</a:t>
            </a:r>
            <a:r>
              <a:rPr lang="el-G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ΑΠΛΗ ΚΑΤΑΣΤΑΣΗ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SINGLET (S)</a:t>
            </a: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573FC8C-F7F1-27EC-719A-CCA02815FBF3}"/>
              </a:ext>
            </a:extLst>
          </p:cNvPr>
          <p:cNvSpPr txBox="1"/>
          <p:nvPr/>
        </p:nvSpPr>
        <p:spPr>
          <a:xfrm>
            <a:off x="6197307" y="2788825"/>
            <a:ext cx="1308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Με διατήρηση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DB406F8-40E7-8250-DD84-2BACF33D9FF7}"/>
              </a:ext>
            </a:extLst>
          </p:cNvPr>
          <p:cNvSpPr txBox="1"/>
          <p:nvPr/>
        </p:nvSpPr>
        <p:spPr>
          <a:xfrm>
            <a:off x="10517474" y="2788825"/>
            <a:ext cx="1278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Χωρίς διατήρηση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F72036-0C1B-000F-B9EB-36143ACC30D8}"/>
              </a:ext>
            </a:extLst>
          </p:cNvPr>
          <p:cNvSpPr txBox="1"/>
          <p:nvPr/>
        </p:nvSpPr>
        <p:spPr>
          <a:xfrm>
            <a:off x="7525154" y="116834"/>
            <a:ext cx="4208649" cy="76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ΚΑΝΟΝΑΣ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HUND</a:t>
            </a:r>
            <a:endParaRPr kumimoji="0" lang="el-GR" sz="18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2" grpId="0"/>
      <p:bldP spid="30" grpId="0"/>
      <p:bldP spid="34" grpId="0" animBg="1"/>
      <p:bldP spid="36" grpId="0" animBg="1"/>
      <p:bldP spid="39" grpId="0" animBg="1"/>
      <p:bldP spid="40" grpId="0" animBg="1"/>
      <p:bldP spid="42" grpId="0"/>
      <p:bldP spid="44" grpId="0"/>
      <p:bldP spid="46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CBDB5314-F919-A8B9-ACF9-5312056C4623}"/>
              </a:ext>
            </a:extLst>
          </p:cNvPr>
          <p:cNvSpPr/>
          <p:nvPr/>
        </p:nvSpPr>
        <p:spPr>
          <a:xfrm>
            <a:off x="2337781" y="2833749"/>
            <a:ext cx="9481351" cy="51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36E543F9-46AE-DA58-7417-C7A928A7AB03}"/>
              </a:ext>
            </a:extLst>
          </p:cNvPr>
          <p:cNvSpPr/>
          <p:nvPr/>
        </p:nvSpPr>
        <p:spPr>
          <a:xfrm>
            <a:off x="2337781" y="6036440"/>
            <a:ext cx="9481351" cy="51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Επεξήγηση: Γραμμή χωρίς περίγραμμα 8">
            <a:extLst>
              <a:ext uri="{FF2B5EF4-FFF2-40B4-BE49-F238E27FC236}">
                <a16:creationId xmlns:a16="http://schemas.microsoft.com/office/drawing/2014/main" xmlns="" id="{33F5F337-8D45-3BCE-14B1-A205D7BDB70E}"/>
              </a:ext>
            </a:extLst>
          </p:cNvPr>
          <p:cNvSpPr/>
          <p:nvPr/>
        </p:nvSpPr>
        <p:spPr>
          <a:xfrm flipH="1">
            <a:off x="97652" y="5299969"/>
            <a:ext cx="1526960" cy="668782"/>
          </a:xfrm>
          <a:prstGeom prst="callout1">
            <a:avLst>
              <a:gd name="adj1" fmla="val 112998"/>
              <a:gd name="adj2" fmla="val -38566"/>
              <a:gd name="adj3" fmla="val 112500"/>
              <a:gd name="adj4" fmla="val -383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Θεμελιώδης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ΗΛΕΚΤΡΟΝΙΑΚΗ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κατάσταση</a:t>
            </a:r>
          </a:p>
        </p:txBody>
      </p:sp>
      <p:sp>
        <p:nvSpPr>
          <p:cNvPr id="10" name="Επεξήγηση: Γραμμή χωρίς περίγραμμα 9">
            <a:extLst>
              <a:ext uri="{FF2B5EF4-FFF2-40B4-BE49-F238E27FC236}">
                <a16:creationId xmlns:a16="http://schemas.microsoft.com/office/drawing/2014/main" xmlns="" id="{02892108-720E-D34D-0674-E7A557B49892}"/>
              </a:ext>
            </a:extLst>
          </p:cNvPr>
          <p:cNvSpPr/>
          <p:nvPr/>
        </p:nvSpPr>
        <p:spPr>
          <a:xfrm flipH="1">
            <a:off x="97652" y="2091546"/>
            <a:ext cx="1526960" cy="668782"/>
          </a:xfrm>
          <a:prstGeom prst="callout1">
            <a:avLst>
              <a:gd name="adj1" fmla="val 116980"/>
              <a:gd name="adj2" fmla="val -39728"/>
              <a:gd name="adj3" fmla="val 116482"/>
              <a:gd name="adj4" fmla="val -3949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kumimoji="0" lang="el-GR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Διεγερμένη ΗΛΕΚΤΡΟΝΙΑΚΗ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κατάσταση</a:t>
            </a: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xmlns="" id="{C9AF61C1-6FD4-DF92-24CD-A394D37AA1EA}"/>
              </a:ext>
            </a:extLst>
          </p:cNvPr>
          <p:cNvCxnSpPr>
            <a:cxnSpLocks/>
          </p:cNvCxnSpPr>
          <p:nvPr/>
        </p:nvCxnSpPr>
        <p:spPr>
          <a:xfrm>
            <a:off x="2342224" y="5299969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xmlns="" id="{067820CB-08E7-FD36-D99D-28EFCD7C10C6}"/>
              </a:ext>
            </a:extLst>
          </p:cNvPr>
          <p:cNvCxnSpPr>
            <a:cxnSpLocks/>
          </p:cNvCxnSpPr>
          <p:nvPr/>
        </p:nvCxnSpPr>
        <p:spPr>
          <a:xfrm>
            <a:off x="2343704" y="2647026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xmlns="" id="{2558C78E-6DEF-6BED-0A47-8DE19E0D23A6}"/>
              </a:ext>
            </a:extLst>
          </p:cNvPr>
          <p:cNvCxnSpPr>
            <a:cxnSpLocks/>
          </p:cNvCxnSpPr>
          <p:nvPr/>
        </p:nvCxnSpPr>
        <p:spPr>
          <a:xfrm>
            <a:off x="2342224" y="5504155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xmlns="" id="{5A88A34E-7D3E-9970-6CB8-D41D2D93E731}"/>
              </a:ext>
            </a:extLst>
          </p:cNvPr>
          <p:cNvCxnSpPr>
            <a:cxnSpLocks/>
          </p:cNvCxnSpPr>
          <p:nvPr/>
        </p:nvCxnSpPr>
        <p:spPr>
          <a:xfrm>
            <a:off x="2342224" y="5677271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xmlns="" id="{6DB32055-FC6B-A62D-73D4-5D6A5EA50BE6}"/>
              </a:ext>
            </a:extLst>
          </p:cNvPr>
          <p:cNvCxnSpPr>
            <a:cxnSpLocks/>
          </p:cNvCxnSpPr>
          <p:nvPr/>
        </p:nvCxnSpPr>
        <p:spPr>
          <a:xfrm>
            <a:off x="2343704" y="5856303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xmlns="" id="{DAB96A53-8CAF-0CED-FEE8-188E8E8BE28E}"/>
              </a:ext>
            </a:extLst>
          </p:cNvPr>
          <p:cNvCxnSpPr>
            <a:cxnSpLocks/>
          </p:cNvCxnSpPr>
          <p:nvPr/>
        </p:nvCxnSpPr>
        <p:spPr>
          <a:xfrm>
            <a:off x="2343704" y="2479830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xmlns="" id="{37F77632-F06C-EDE5-F161-376386BA5141}"/>
              </a:ext>
            </a:extLst>
          </p:cNvPr>
          <p:cNvCxnSpPr>
            <a:cxnSpLocks/>
          </p:cNvCxnSpPr>
          <p:nvPr/>
        </p:nvCxnSpPr>
        <p:spPr>
          <a:xfrm>
            <a:off x="2342224" y="2303756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xmlns="" id="{8AFB9ADC-FBA8-CDBF-7245-23F150841414}"/>
              </a:ext>
            </a:extLst>
          </p:cNvPr>
          <p:cNvCxnSpPr>
            <a:cxnSpLocks/>
          </p:cNvCxnSpPr>
          <p:nvPr/>
        </p:nvCxnSpPr>
        <p:spPr>
          <a:xfrm>
            <a:off x="2342224" y="2121764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Επεξήγηση: Γραμμή με γωνία και γραμμή έμφασης 22">
            <a:extLst>
              <a:ext uri="{FF2B5EF4-FFF2-40B4-BE49-F238E27FC236}">
                <a16:creationId xmlns:a16="http://schemas.microsoft.com/office/drawing/2014/main" xmlns="" id="{57265A4E-683F-B6D9-0065-B192A88932AB}"/>
              </a:ext>
            </a:extLst>
          </p:cNvPr>
          <p:cNvSpPr/>
          <p:nvPr/>
        </p:nvSpPr>
        <p:spPr>
          <a:xfrm flipH="1" flipV="1">
            <a:off x="923277" y="2974424"/>
            <a:ext cx="1145219" cy="66878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137"/>
              <a:gd name="adj6" fmla="val -482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24" name="Επεξήγηση: Γραμμή με γωνία και γραμμή έμφασης 23">
            <a:extLst>
              <a:ext uri="{FF2B5EF4-FFF2-40B4-BE49-F238E27FC236}">
                <a16:creationId xmlns:a16="http://schemas.microsoft.com/office/drawing/2014/main" xmlns="" id="{A6FB7A56-BA1F-B878-EA71-5E7841748075}"/>
              </a:ext>
            </a:extLst>
          </p:cNvPr>
          <p:cNvSpPr/>
          <p:nvPr/>
        </p:nvSpPr>
        <p:spPr>
          <a:xfrm flipH="1" flipV="1">
            <a:off x="923277" y="6152967"/>
            <a:ext cx="1145219" cy="668783"/>
          </a:xfrm>
          <a:prstGeom prst="accentCallout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7C28CD-934D-1792-FBC7-32D8E7B370FE}"/>
              </a:ext>
            </a:extLst>
          </p:cNvPr>
          <p:cNvSpPr txBox="1"/>
          <p:nvPr/>
        </p:nvSpPr>
        <p:spPr>
          <a:xfrm>
            <a:off x="846333" y="2925478"/>
            <a:ext cx="1278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Θεμελιώδης ΔΟΝΗΤΙΚΗ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κατάσταση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EA6C1CC-F190-3029-D2AC-8D8D254A94AC}"/>
              </a:ext>
            </a:extLst>
          </p:cNvPr>
          <p:cNvSpPr txBox="1"/>
          <p:nvPr/>
        </p:nvSpPr>
        <p:spPr>
          <a:xfrm>
            <a:off x="846333" y="6123815"/>
            <a:ext cx="1278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Θεμελιώδης ΔΟΝΗΤΙΚΗ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κατάσταση</a:t>
            </a:r>
          </a:p>
        </p:txBody>
      </p:sp>
      <p:sp>
        <p:nvSpPr>
          <p:cNvPr id="29" name="Διπλή αγκύλη 28">
            <a:extLst>
              <a:ext uri="{FF2B5EF4-FFF2-40B4-BE49-F238E27FC236}">
                <a16:creationId xmlns:a16="http://schemas.microsoft.com/office/drawing/2014/main" xmlns="" id="{32920F6E-D0A1-3BD5-0DC2-A9520F98C589}"/>
              </a:ext>
            </a:extLst>
          </p:cNvPr>
          <p:cNvSpPr/>
          <p:nvPr/>
        </p:nvSpPr>
        <p:spPr>
          <a:xfrm>
            <a:off x="1704513" y="1902023"/>
            <a:ext cx="10389835" cy="1027071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Διπλή αγκύλη 29">
            <a:extLst>
              <a:ext uri="{FF2B5EF4-FFF2-40B4-BE49-F238E27FC236}">
                <a16:creationId xmlns:a16="http://schemas.microsoft.com/office/drawing/2014/main" xmlns="" id="{D7A1F68C-AF53-EB17-8C50-5B92EBB423BC}"/>
              </a:ext>
            </a:extLst>
          </p:cNvPr>
          <p:cNvSpPr/>
          <p:nvPr/>
        </p:nvSpPr>
        <p:spPr>
          <a:xfrm>
            <a:off x="1704513" y="5071928"/>
            <a:ext cx="10389835" cy="1027071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Επεξήγηση: Γραμμή με γωνία, περίγραμμα και γραμμή έμφασης 31">
            <a:extLst>
              <a:ext uri="{FF2B5EF4-FFF2-40B4-BE49-F238E27FC236}">
                <a16:creationId xmlns:a16="http://schemas.microsoft.com/office/drawing/2014/main" xmlns="" id="{34F94D71-C51F-1872-9932-0948F2B6494D}"/>
              </a:ext>
            </a:extLst>
          </p:cNvPr>
          <p:cNvSpPr/>
          <p:nvPr/>
        </p:nvSpPr>
        <p:spPr>
          <a:xfrm flipH="1">
            <a:off x="221942" y="940322"/>
            <a:ext cx="1269503" cy="75467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6551"/>
              <a:gd name="adj6" fmla="val -690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ΔΟΝΗΤΙΚΕΣ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καταστασεις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xmlns="" id="{EB6FA07D-5D35-EA9E-0217-2761D811268C}"/>
              </a:ext>
            </a:extLst>
          </p:cNvPr>
          <p:cNvCxnSpPr/>
          <p:nvPr/>
        </p:nvCxnSpPr>
        <p:spPr>
          <a:xfrm>
            <a:off x="1606859" y="1317661"/>
            <a:ext cx="976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Ευθεία γραμμή σύνδεσης 38">
            <a:extLst>
              <a:ext uri="{FF2B5EF4-FFF2-40B4-BE49-F238E27FC236}">
                <a16:creationId xmlns:a16="http://schemas.microsoft.com/office/drawing/2014/main" xmlns="" id="{C1223098-2BAE-2781-238F-D99487115BEF}"/>
              </a:ext>
            </a:extLst>
          </p:cNvPr>
          <p:cNvCxnSpPr/>
          <p:nvPr/>
        </p:nvCxnSpPr>
        <p:spPr>
          <a:xfrm>
            <a:off x="1606859" y="1508956"/>
            <a:ext cx="976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Ευθεία γραμμή σύνδεσης 39">
            <a:extLst>
              <a:ext uri="{FF2B5EF4-FFF2-40B4-BE49-F238E27FC236}">
                <a16:creationId xmlns:a16="http://schemas.microsoft.com/office/drawing/2014/main" xmlns="" id="{C96DC645-6112-7151-A4E2-C008A8411AEF}"/>
              </a:ext>
            </a:extLst>
          </p:cNvPr>
          <p:cNvCxnSpPr/>
          <p:nvPr/>
        </p:nvCxnSpPr>
        <p:spPr>
          <a:xfrm>
            <a:off x="1602419" y="1694365"/>
            <a:ext cx="976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xmlns="" id="{84AFC2B1-3506-9DC1-08BF-A5AE0F90C216}"/>
              </a:ext>
            </a:extLst>
          </p:cNvPr>
          <p:cNvCxnSpPr>
            <a:cxnSpLocks/>
          </p:cNvCxnSpPr>
          <p:nvPr/>
        </p:nvCxnSpPr>
        <p:spPr>
          <a:xfrm>
            <a:off x="1691199" y="1512577"/>
            <a:ext cx="646585" cy="967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Ευθεία γραμμή σύνδεσης 48">
            <a:extLst>
              <a:ext uri="{FF2B5EF4-FFF2-40B4-BE49-F238E27FC236}">
                <a16:creationId xmlns:a16="http://schemas.microsoft.com/office/drawing/2014/main" xmlns="" id="{CA894B48-497A-23D1-2EAA-6F361A4ACC4A}"/>
              </a:ext>
            </a:extLst>
          </p:cNvPr>
          <p:cNvCxnSpPr>
            <a:cxnSpLocks/>
          </p:cNvCxnSpPr>
          <p:nvPr/>
        </p:nvCxnSpPr>
        <p:spPr>
          <a:xfrm>
            <a:off x="1700073" y="1306786"/>
            <a:ext cx="651025" cy="996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xmlns="" id="{1092C813-D152-8974-F405-12D578ACD771}"/>
              </a:ext>
            </a:extLst>
          </p:cNvPr>
          <p:cNvCxnSpPr>
            <a:cxnSpLocks/>
          </p:cNvCxnSpPr>
          <p:nvPr/>
        </p:nvCxnSpPr>
        <p:spPr>
          <a:xfrm>
            <a:off x="1691196" y="1692553"/>
            <a:ext cx="646588" cy="954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Ευθύγραμμο βέλος σύνδεσης 67">
            <a:extLst>
              <a:ext uri="{FF2B5EF4-FFF2-40B4-BE49-F238E27FC236}">
                <a16:creationId xmlns:a16="http://schemas.microsoft.com/office/drawing/2014/main" xmlns="" id="{7D49981B-13C1-5738-61DC-77E2C26542A6}"/>
              </a:ext>
            </a:extLst>
          </p:cNvPr>
          <p:cNvCxnSpPr>
            <a:cxnSpLocks/>
          </p:cNvCxnSpPr>
          <p:nvPr/>
        </p:nvCxnSpPr>
        <p:spPr>
          <a:xfrm flipV="1">
            <a:off x="2670696" y="2121764"/>
            <a:ext cx="0" cy="3925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29C66E69-0733-C2C4-DE60-CFA0722DF231}"/>
              </a:ext>
            </a:extLst>
          </p:cNvPr>
          <p:cNvSpPr/>
          <p:nvPr/>
        </p:nvSpPr>
        <p:spPr>
          <a:xfrm>
            <a:off x="2342223" y="2473761"/>
            <a:ext cx="9481351" cy="51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CFA4CB34-EF39-7B9F-9BB3-ADB3FB2DC3B3}"/>
              </a:ext>
            </a:extLst>
          </p:cNvPr>
          <p:cNvSpPr/>
          <p:nvPr/>
        </p:nvSpPr>
        <p:spPr>
          <a:xfrm>
            <a:off x="2342223" y="5667600"/>
            <a:ext cx="9481351" cy="51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xmlns="" id="{2305BE0B-6B96-D4EB-55D6-82F7EEA41AE5}"/>
              </a:ext>
            </a:extLst>
          </p:cNvPr>
          <p:cNvCxnSpPr>
            <a:cxnSpLocks/>
          </p:cNvCxnSpPr>
          <p:nvPr/>
        </p:nvCxnSpPr>
        <p:spPr>
          <a:xfrm flipV="1">
            <a:off x="2823096" y="2303756"/>
            <a:ext cx="0" cy="3732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xmlns="" id="{F75FEBCF-2CBF-C8CE-1BEA-6EF619970E97}"/>
              </a:ext>
            </a:extLst>
          </p:cNvPr>
          <p:cNvCxnSpPr>
            <a:cxnSpLocks/>
          </p:cNvCxnSpPr>
          <p:nvPr/>
        </p:nvCxnSpPr>
        <p:spPr>
          <a:xfrm flipV="1">
            <a:off x="2984373" y="2525697"/>
            <a:ext cx="0" cy="3510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xmlns="" id="{9E0067A5-255C-AF90-EA22-754253FB3627}"/>
              </a:ext>
            </a:extLst>
          </p:cNvPr>
          <p:cNvCxnSpPr>
            <a:cxnSpLocks/>
          </p:cNvCxnSpPr>
          <p:nvPr/>
        </p:nvCxnSpPr>
        <p:spPr>
          <a:xfrm flipV="1">
            <a:off x="3154528" y="2647026"/>
            <a:ext cx="0" cy="3389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xmlns="" id="{DD643741-2B10-192C-40F1-84EE4E261975}"/>
              </a:ext>
            </a:extLst>
          </p:cNvPr>
          <p:cNvCxnSpPr>
            <a:cxnSpLocks/>
          </p:cNvCxnSpPr>
          <p:nvPr/>
        </p:nvCxnSpPr>
        <p:spPr>
          <a:xfrm flipV="1">
            <a:off x="3360195" y="2885685"/>
            <a:ext cx="0" cy="3161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xmlns="" id="{52A3B437-16DB-E567-F707-E7C0F6615FE3}"/>
              </a:ext>
            </a:extLst>
          </p:cNvPr>
          <p:cNvSpPr/>
          <p:nvPr/>
        </p:nvSpPr>
        <p:spPr>
          <a:xfrm>
            <a:off x="2337781" y="989224"/>
            <a:ext cx="1781458" cy="86311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ΑΠΟΡΡΟΦΗΣΗ ΑΚΤΙΝΟΒΟΛΙΑΣ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xmlns="" id="{35B682CA-3849-AE06-E11F-DA54E74B4D35}"/>
              </a:ext>
            </a:extLst>
          </p:cNvPr>
          <p:cNvSpPr/>
          <p:nvPr/>
        </p:nvSpPr>
        <p:spPr>
          <a:xfrm>
            <a:off x="2824117" y="5880897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9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  <p:bldP spid="25" grpId="0"/>
      <p:bldP spid="27" grpId="0"/>
      <p:bldP spid="29" grpId="0" animBg="1"/>
      <p:bldP spid="30" grpId="0" animBg="1"/>
      <p:bldP spid="32" grpId="0" animBg="1"/>
      <p:bldP spid="3" grpId="0" animBg="1"/>
      <p:bldP spid="4" grpId="0" animBg="1"/>
      <p:bldP spid="4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CBDB5314-F919-A8B9-ACF9-5312056C4623}"/>
              </a:ext>
            </a:extLst>
          </p:cNvPr>
          <p:cNvSpPr/>
          <p:nvPr/>
        </p:nvSpPr>
        <p:spPr>
          <a:xfrm>
            <a:off x="2337781" y="2833749"/>
            <a:ext cx="9481351" cy="51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36E543F9-46AE-DA58-7417-C7A928A7AB03}"/>
              </a:ext>
            </a:extLst>
          </p:cNvPr>
          <p:cNvSpPr/>
          <p:nvPr/>
        </p:nvSpPr>
        <p:spPr>
          <a:xfrm>
            <a:off x="2337781" y="6036440"/>
            <a:ext cx="9481351" cy="51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Επεξήγηση: Γραμμή χωρίς περίγραμμα 8">
            <a:extLst>
              <a:ext uri="{FF2B5EF4-FFF2-40B4-BE49-F238E27FC236}">
                <a16:creationId xmlns:a16="http://schemas.microsoft.com/office/drawing/2014/main" xmlns="" id="{33F5F337-8D45-3BCE-14B1-A205D7BDB70E}"/>
              </a:ext>
            </a:extLst>
          </p:cNvPr>
          <p:cNvSpPr/>
          <p:nvPr/>
        </p:nvSpPr>
        <p:spPr>
          <a:xfrm flipH="1">
            <a:off x="97652" y="5299969"/>
            <a:ext cx="1526960" cy="668782"/>
          </a:xfrm>
          <a:prstGeom prst="callout1">
            <a:avLst>
              <a:gd name="adj1" fmla="val 112998"/>
              <a:gd name="adj2" fmla="val -38566"/>
              <a:gd name="adj3" fmla="val 112500"/>
              <a:gd name="adj4" fmla="val -383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Θεμελιώδης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ΗΛΕΚΤΡΟΝΙΑΚΗ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κατάσταση</a:t>
            </a:r>
          </a:p>
        </p:txBody>
      </p:sp>
      <p:sp>
        <p:nvSpPr>
          <p:cNvPr id="10" name="Επεξήγηση: Γραμμή χωρίς περίγραμμα 9">
            <a:extLst>
              <a:ext uri="{FF2B5EF4-FFF2-40B4-BE49-F238E27FC236}">
                <a16:creationId xmlns:a16="http://schemas.microsoft.com/office/drawing/2014/main" xmlns="" id="{02892108-720E-D34D-0674-E7A557B49892}"/>
              </a:ext>
            </a:extLst>
          </p:cNvPr>
          <p:cNvSpPr/>
          <p:nvPr/>
        </p:nvSpPr>
        <p:spPr>
          <a:xfrm flipH="1">
            <a:off x="97652" y="2091546"/>
            <a:ext cx="1526960" cy="668782"/>
          </a:xfrm>
          <a:prstGeom prst="callout1">
            <a:avLst>
              <a:gd name="adj1" fmla="val 116980"/>
              <a:gd name="adj2" fmla="val -39728"/>
              <a:gd name="adj3" fmla="val 116482"/>
              <a:gd name="adj4" fmla="val -3949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kumimoji="0" lang="el-GR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Διεγερμένη ΗΛΕΚΤΡΟΝΙΑΚΗ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κατάσταση</a:t>
            </a: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xmlns="" id="{C9AF61C1-6FD4-DF92-24CD-A394D37AA1EA}"/>
              </a:ext>
            </a:extLst>
          </p:cNvPr>
          <p:cNvCxnSpPr>
            <a:cxnSpLocks/>
          </p:cNvCxnSpPr>
          <p:nvPr/>
        </p:nvCxnSpPr>
        <p:spPr>
          <a:xfrm>
            <a:off x="2342224" y="5299969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xmlns="" id="{067820CB-08E7-FD36-D99D-28EFCD7C10C6}"/>
              </a:ext>
            </a:extLst>
          </p:cNvPr>
          <p:cNvCxnSpPr>
            <a:cxnSpLocks/>
          </p:cNvCxnSpPr>
          <p:nvPr/>
        </p:nvCxnSpPr>
        <p:spPr>
          <a:xfrm>
            <a:off x="2343704" y="2647026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xmlns="" id="{2558C78E-6DEF-6BED-0A47-8DE19E0D23A6}"/>
              </a:ext>
            </a:extLst>
          </p:cNvPr>
          <p:cNvCxnSpPr>
            <a:cxnSpLocks/>
          </p:cNvCxnSpPr>
          <p:nvPr/>
        </p:nvCxnSpPr>
        <p:spPr>
          <a:xfrm>
            <a:off x="2342224" y="5504155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xmlns="" id="{5A88A34E-7D3E-9970-6CB8-D41D2D93E731}"/>
              </a:ext>
            </a:extLst>
          </p:cNvPr>
          <p:cNvCxnSpPr>
            <a:cxnSpLocks/>
          </p:cNvCxnSpPr>
          <p:nvPr/>
        </p:nvCxnSpPr>
        <p:spPr>
          <a:xfrm>
            <a:off x="2342224" y="5677271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xmlns="" id="{6DB32055-FC6B-A62D-73D4-5D6A5EA50BE6}"/>
              </a:ext>
            </a:extLst>
          </p:cNvPr>
          <p:cNvCxnSpPr>
            <a:cxnSpLocks/>
          </p:cNvCxnSpPr>
          <p:nvPr/>
        </p:nvCxnSpPr>
        <p:spPr>
          <a:xfrm>
            <a:off x="2343704" y="5856303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xmlns="" id="{DAB96A53-8CAF-0CED-FEE8-188E8E8BE28E}"/>
              </a:ext>
            </a:extLst>
          </p:cNvPr>
          <p:cNvCxnSpPr>
            <a:cxnSpLocks/>
          </p:cNvCxnSpPr>
          <p:nvPr/>
        </p:nvCxnSpPr>
        <p:spPr>
          <a:xfrm>
            <a:off x="2343704" y="2479830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xmlns="" id="{37F77632-F06C-EDE5-F161-376386BA5141}"/>
              </a:ext>
            </a:extLst>
          </p:cNvPr>
          <p:cNvCxnSpPr>
            <a:cxnSpLocks/>
          </p:cNvCxnSpPr>
          <p:nvPr/>
        </p:nvCxnSpPr>
        <p:spPr>
          <a:xfrm>
            <a:off x="2342224" y="2303756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xmlns="" id="{8AFB9ADC-FBA8-CDBF-7245-23F150841414}"/>
              </a:ext>
            </a:extLst>
          </p:cNvPr>
          <p:cNvCxnSpPr>
            <a:cxnSpLocks/>
          </p:cNvCxnSpPr>
          <p:nvPr/>
        </p:nvCxnSpPr>
        <p:spPr>
          <a:xfrm>
            <a:off x="2342224" y="2121764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Επεξήγηση: Γραμμή με γωνία και γραμμή έμφασης 22">
            <a:extLst>
              <a:ext uri="{FF2B5EF4-FFF2-40B4-BE49-F238E27FC236}">
                <a16:creationId xmlns:a16="http://schemas.microsoft.com/office/drawing/2014/main" xmlns="" id="{57265A4E-683F-B6D9-0065-B192A88932AB}"/>
              </a:ext>
            </a:extLst>
          </p:cNvPr>
          <p:cNvSpPr/>
          <p:nvPr/>
        </p:nvSpPr>
        <p:spPr>
          <a:xfrm flipH="1" flipV="1">
            <a:off x="923277" y="2974424"/>
            <a:ext cx="1145219" cy="66878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137"/>
              <a:gd name="adj6" fmla="val -482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24" name="Επεξήγηση: Γραμμή με γωνία και γραμμή έμφασης 23">
            <a:extLst>
              <a:ext uri="{FF2B5EF4-FFF2-40B4-BE49-F238E27FC236}">
                <a16:creationId xmlns:a16="http://schemas.microsoft.com/office/drawing/2014/main" xmlns="" id="{A6FB7A56-BA1F-B878-EA71-5E7841748075}"/>
              </a:ext>
            </a:extLst>
          </p:cNvPr>
          <p:cNvSpPr/>
          <p:nvPr/>
        </p:nvSpPr>
        <p:spPr>
          <a:xfrm flipH="1" flipV="1">
            <a:off x="923277" y="6152967"/>
            <a:ext cx="1145219" cy="668783"/>
          </a:xfrm>
          <a:prstGeom prst="accentCallout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7C28CD-934D-1792-FBC7-32D8E7B370FE}"/>
              </a:ext>
            </a:extLst>
          </p:cNvPr>
          <p:cNvSpPr txBox="1"/>
          <p:nvPr/>
        </p:nvSpPr>
        <p:spPr>
          <a:xfrm>
            <a:off x="846333" y="2925478"/>
            <a:ext cx="1278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Θεμελιώδης ΔΟΝΗΤΙΚΗ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κατάσταση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EA6C1CC-F190-3029-D2AC-8D8D254A94AC}"/>
              </a:ext>
            </a:extLst>
          </p:cNvPr>
          <p:cNvSpPr txBox="1"/>
          <p:nvPr/>
        </p:nvSpPr>
        <p:spPr>
          <a:xfrm>
            <a:off x="846333" y="6123815"/>
            <a:ext cx="1278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Θεμελιώδης ΔΟΝΗΤΙΚΗ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κατάσταση</a:t>
            </a:r>
          </a:p>
        </p:txBody>
      </p:sp>
      <p:sp>
        <p:nvSpPr>
          <p:cNvPr id="29" name="Διπλή αγκύλη 28">
            <a:extLst>
              <a:ext uri="{FF2B5EF4-FFF2-40B4-BE49-F238E27FC236}">
                <a16:creationId xmlns:a16="http://schemas.microsoft.com/office/drawing/2014/main" xmlns="" id="{32920F6E-D0A1-3BD5-0DC2-A9520F98C589}"/>
              </a:ext>
            </a:extLst>
          </p:cNvPr>
          <p:cNvSpPr/>
          <p:nvPr/>
        </p:nvSpPr>
        <p:spPr>
          <a:xfrm>
            <a:off x="1704513" y="1912402"/>
            <a:ext cx="10389835" cy="1027071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Διπλή αγκύλη 29">
            <a:extLst>
              <a:ext uri="{FF2B5EF4-FFF2-40B4-BE49-F238E27FC236}">
                <a16:creationId xmlns:a16="http://schemas.microsoft.com/office/drawing/2014/main" xmlns="" id="{D7A1F68C-AF53-EB17-8C50-5B92EBB423BC}"/>
              </a:ext>
            </a:extLst>
          </p:cNvPr>
          <p:cNvSpPr/>
          <p:nvPr/>
        </p:nvSpPr>
        <p:spPr>
          <a:xfrm>
            <a:off x="1704513" y="5071928"/>
            <a:ext cx="10389835" cy="1027071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Επεξήγηση: Γραμμή με γωνία, περίγραμμα και γραμμή έμφασης 31">
            <a:extLst>
              <a:ext uri="{FF2B5EF4-FFF2-40B4-BE49-F238E27FC236}">
                <a16:creationId xmlns:a16="http://schemas.microsoft.com/office/drawing/2014/main" xmlns="" id="{34F94D71-C51F-1872-9932-0948F2B6494D}"/>
              </a:ext>
            </a:extLst>
          </p:cNvPr>
          <p:cNvSpPr/>
          <p:nvPr/>
        </p:nvSpPr>
        <p:spPr>
          <a:xfrm flipH="1">
            <a:off x="221942" y="940322"/>
            <a:ext cx="1269503" cy="75467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6551"/>
              <a:gd name="adj6" fmla="val -690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ΔΟΝΗΤΙΚΕΣ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καταστασεις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xmlns="" id="{EB6FA07D-5D35-EA9E-0217-2761D811268C}"/>
              </a:ext>
            </a:extLst>
          </p:cNvPr>
          <p:cNvCxnSpPr/>
          <p:nvPr/>
        </p:nvCxnSpPr>
        <p:spPr>
          <a:xfrm>
            <a:off x="1606859" y="1317661"/>
            <a:ext cx="976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Ευθεία γραμμή σύνδεσης 38">
            <a:extLst>
              <a:ext uri="{FF2B5EF4-FFF2-40B4-BE49-F238E27FC236}">
                <a16:creationId xmlns:a16="http://schemas.microsoft.com/office/drawing/2014/main" xmlns="" id="{C1223098-2BAE-2781-238F-D99487115BEF}"/>
              </a:ext>
            </a:extLst>
          </p:cNvPr>
          <p:cNvCxnSpPr/>
          <p:nvPr/>
        </p:nvCxnSpPr>
        <p:spPr>
          <a:xfrm>
            <a:off x="1606859" y="1508956"/>
            <a:ext cx="976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Ευθεία γραμμή σύνδεσης 39">
            <a:extLst>
              <a:ext uri="{FF2B5EF4-FFF2-40B4-BE49-F238E27FC236}">
                <a16:creationId xmlns:a16="http://schemas.microsoft.com/office/drawing/2014/main" xmlns="" id="{C96DC645-6112-7151-A4E2-C008A8411AEF}"/>
              </a:ext>
            </a:extLst>
          </p:cNvPr>
          <p:cNvCxnSpPr/>
          <p:nvPr/>
        </p:nvCxnSpPr>
        <p:spPr>
          <a:xfrm>
            <a:off x="1602419" y="1694365"/>
            <a:ext cx="976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xmlns="" id="{84AFC2B1-3506-9DC1-08BF-A5AE0F90C216}"/>
              </a:ext>
            </a:extLst>
          </p:cNvPr>
          <p:cNvCxnSpPr>
            <a:cxnSpLocks/>
          </p:cNvCxnSpPr>
          <p:nvPr/>
        </p:nvCxnSpPr>
        <p:spPr>
          <a:xfrm>
            <a:off x="1691199" y="1512577"/>
            <a:ext cx="646585" cy="967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Ευθεία γραμμή σύνδεσης 48">
            <a:extLst>
              <a:ext uri="{FF2B5EF4-FFF2-40B4-BE49-F238E27FC236}">
                <a16:creationId xmlns:a16="http://schemas.microsoft.com/office/drawing/2014/main" xmlns="" id="{CA894B48-497A-23D1-2EAA-6F361A4ACC4A}"/>
              </a:ext>
            </a:extLst>
          </p:cNvPr>
          <p:cNvCxnSpPr>
            <a:cxnSpLocks/>
          </p:cNvCxnSpPr>
          <p:nvPr/>
        </p:nvCxnSpPr>
        <p:spPr>
          <a:xfrm>
            <a:off x="1700073" y="1306786"/>
            <a:ext cx="651025" cy="996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xmlns="" id="{1092C813-D152-8974-F405-12D578ACD771}"/>
              </a:ext>
            </a:extLst>
          </p:cNvPr>
          <p:cNvCxnSpPr>
            <a:cxnSpLocks/>
          </p:cNvCxnSpPr>
          <p:nvPr/>
        </p:nvCxnSpPr>
        <p:spPr>
          <a:xfrm>
            <a:off x="1691196" y="1692553"/>
            <a:ext cx="646588" cy="954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Ευθύγραμμο βέλος σύνδεσης 67">
            <a:extLst>
              <a:ext uri="{FF2B5EF4-FFF2-40B4-BE49-F238E27FC236}">
                <a16:creationId xmlns:a16="http://schemas.microsoft.com/office/drawing/2014/main" xmlns="" id="{7D49981B-13C1-5738-61DC-77E2C26542A6}"/>
              </a:ext>
            </a:extLst>
          </p:cNvPr>
          <p:cNvCxnSpPr>
            <a:cxnSpLocks/>
          </p:cNvCxnSpPr>
          <p:nvPr/>
        </p:nvCxnSpPr>
        <p:spPr>
          <a:xfrm flipH="1" flipV="1">
            <a:off x="2670696" y="2121764"/>
            <a:ext cx="34797" cy="3892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xmlns="" id="{B5081046-25BF-0DE6-8730-1CB11011F2F0}"/>
              </a:ext>
            </a:extLst>
          </p:cNvPr>
          <p:cNvCxnSpPr/>
          <p:nvPr/>
        </p:nvCxnSpPr>
        <p:spPr>
          <a:xfrm>
            <a:off x="2982897" y="2121764"/>
            <a:ext cx="0" cy="195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xmlns="" id="{800E19D2-2371-78D5-6737-DC2C129E914B}"/>
              </a:ext>
            </a:extLst>
          </p:cNvPr>
          <p:cNvCxnSpPr/>
          <p:nvPr/>
        </p:nvCxnSpPr>
        <p:spPr>
          <a:xfrm>
            <a:off x="3134837" y="2303756"/>
            <a:ext cx="0" cy="195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xmlns="" id="{126D29E9-13C7-DADC-AE4D-89D53FFCB5FA}"/>
              </a:ext>
            </a:extLst>
          </p:cNvPr>
          <p:cNvCxnSpPr/>
          <p:nvPr/>
        </p:nvCxnSpPr>
        <p:spPr>
          <a:xfrm>
            <a:off x="3287697" y="2481310"/>
            <a:ext cx="0" cy="195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xmlns="" id="{B09BFCC4-8935-E0A9-2958-355514E77654}"/>
              </a:ext>
            </a:extLst>
          </p:cNvPr>
          <p:cNvCxnSpPr/>
          <p:nvPr/>
        </p:nvCxnSpPr>
        <p:spPr>
          <a:xfrm>
            <a:off x="3448974" y="2662673"/>
            <a:ext cx="0" cy="195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xmlns="" id="{2A7CBA58-E79A-CEF0-A428-779CD8BC12FF}"/>
              </a:ext>
            </a:extLst>
          </p:cNvPr>
          <p:cNvSpPr/>
          <p:nvPr/>
        </p:nvSpPr>
        <p:spPr>
          <a:xfrm>
            <a:off x="2982897" y="627396"/>
            <a:ext cx="1781458" cy="86311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ΔΟΝΗΤΙΚΗ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ΕΠΑΝΑΦΟΡΑ</a:t>
            </a:r>
          </a:p>
        </p:txBody>
      </p:sp>
      <p:cxnSp>
        <p:nvCxnSpPr>
          <p:cNvPr id="33" name="Ευθύγραμμο βέλος σύνδεσης 32">
            <a:extLst>
              <a:ext uri="{FF2B5EF4-FFF2-40B4-BE49-F238E27FC236}">
                <a16:creationId xmlns:a16="http://schemas.microsoft.com/office/drawing/2014/main" xmlns="" id="{75A09761-8AC6-3700-E17C-6F2DEA1A25D1}"/>
              </a:ext>
            </a:extLst>
          </p:cNvPr>
          <p:cNvCxnSpPr>
            <a:cxnSpLocks/>
          </p:cNvCxnSpPr>
          <p:nvPr/>
        </p:nvCxnSpPr>
        <p:spPr>
          <a:xfrm>
            <a:off x="3897294" y="2885685"/>
            <a:ext cx="0" cy="3161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xmlns="" id="{61836C31-FF5C-43AD-7D98-102E3B25DDFA}"/>
              </a:ext>
            </a:extLst>
          </p:cNvPr>
          <p:cNvCxnSpPr>
            <a:cxnSpLocks/>
          </p:cNvCxnSpPr>
          <p:nvPr/>
        </p:nvCxnSpPr>
        <p:spPr>
          <a:xfrm>
            <a:off x="4058571" y="2885685"/>
            <a:ext cx="0" cy="2970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>
            <a:extLst>
              <a:ext uri="{FF2B5EF4-FFF2-40B4-BE49-F238E27FC236}">
                <a16:creationId xmlns:a16="http://schemas.microsoft.com/office/drawing/2014/main" xmlns="" id="{0C46FDE1-E847-6ECC-3003-01A9AAB0E68D}"/>
              </a:ext>
            </a:extLst>
          </p:cNvPr>
          <p:cNvCxnSpPr>
            <a:cxnSpLocks/>
          </p:cNvCxnSpPr>
          <p:nvPr/>
        </p:nvCxnSpPr>
        <p:spPr>
          <a:xfrm>
            <a:off x="4246483" y="2885685"/>
            <a:ext cx="0" cy="2814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Ευθύγραμμο βέλος σύνδεσης 40">
            <a:extLst>
              <a:ext uri="{FF2B5EF4-FFF2-40B4-BE49-F238E27FC236}">
                <a16:creationId xmlns:a16="http://schemas.microsoft.com/office/drawing/2014/main" xmlns="" id="{93E70D95-025F-628A-465C-A4220A969F05}"/>
              </a:ext>
            </a:extLst>
          </p:cNvPr>
          <p:cNvCxnSpPr>
            <a:cxnSpLocks/>
          </p:cNvCxnSpPr>
          <p:nvPr/>
        </p:nvCxnSpPr>
        <p:spPr>
          <a:xfrm>
            <a:off x="4443271" y="2885685"/>
            <a:ext cx="0" cy="2618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>
            <a:extLst>
              <a:ext uri="{FF2B5EF4-FFF2-40B4-BE49-F238E27FC236}">
                <a16:creationId xmlns:a16="http://schemas.microsoft.com/office/drawing/2014/main" xmlns="" id="{E680E300-58D3-90AC-3427-7F148AA8C45E}"/>
              </a:ext>
            </a:extLst>
          </p:cNvPr>
          <p:cNvCxnSpPr>
            <a:cxnSpLocks/>
          </p:cNvCxnSpPr>
          <p:nvPr/>
        </p:nvCxnSpPr>
        <p:spPr>
          <a:xfrm>
            <a:off x="4631180" y="2885685"/>
            <a:ext cx="0" cy="2414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xmlns="" id="{0112ED15-82BF-E640-B434-A65C8AC84A9D}"/>
              </a:ext>
            </a:extLst>
          </p:cNvPr>
          <p:cNvSpPr/>
          <p:nvPr/>
        </p:nvSpPr>
        <p:spPr>
          <a:xfrm>
            <a:off x="4915259" y="3608037"/>
            <a:ext cx="1781458" cy="86311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ΕΚΠΟΜΠΗ ΑΚΤΙΝΟΒΟΛΙΑΣ</a:t>
            </a: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xmlns="" id="{40CE45FA-FFD0-800E-068A-BF309B9264B3}"/>
              </a:ext>
            </a:extLst>
          </p:cNvPr>
          <p:cNvSpPr/>
          <p:nvPr/>
        </p:nvSpPr>
        <p:spPr>
          <a:xfrm>
            <a:off x="8131210" y="3255762"/>
            <a:ext cx="2780187" cy="159810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ΦΘΟΡΙΣΜΟΣ</a:t>
            </a:r>
          </a:p>
        </p:txBody>
      </p:sp>
      <p:sp>
        <p:nvSpPr>
          <p:cNvPr id="60" name="Ίσο 59">
            <a:extLst>
              <a:ext uri="{FF2B5EF4-FFF2-40B4-BE49-F238E27FC236}">
                <a16:creationId xmlns:a16="http://schemas.microsoft.com/office/drawing/2014/main" xmlns="" id="{BEA440D3-01AF-6C6F-80BF-0077055F0A5E}"/>
              </a:ext>
            </a:extLst>
          </p:cNvPr>
          <p:cNvSpPr/>
          <p:nvPr/>
        </p:nvSpPr>
        <p:spPr>
          <a:xfrm>
            <a:off x="6935309" y="3800698"/>
            <a:ext cx="957308" cy="507843"/>
          </a:xfrm>
          <a:prstGeom prst="mathEqual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xmlns="" id="{20362C87-730D-FA30-EB4F-01197DA27BEF}"/>
              </a:ext>
            </a:extLst>
          </p:cNvPr>
          <p:cNvSpPr/>
          <p:nvPr/>
        </p:nvSpPr>
        <p:spPr>
          <a:xfrm>
            <a:off x="2510440" y="5880897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xmlns="" id="{55C2276F-4F74-74E6-F056-8DDB921276DD}"/>
              </a:ext>
            </a:extLst>
          </p:cNvPr>
          <p:cNvSpPr/>
          <p:nvPr/>
        </p:nvSpPr>
        <p:spPr>
          <a:xfrm>
            <a:off x="2488352" y="1891358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xmlns="" id="{C4D34798-4140-E2D0-2370-C37796F4805C}"/>
              </a:ext>
            </a:extLst>
          </p:cNvPr>
          <p:cNvSpPr/>
          <p:nvPr/>
        </p:nvSpPr>
        <p:spPr>
          <a:xfrm>
            <a:off x="2748360" y="2110587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xmlns="" id="{B61D6441-E44C-1CF5-9F67-4E716089165C}"/>
              </a:ext>
            </a:extLst>
          </p:cNvPr>
          <p:cNvSpPr/>
          <p:nvPr/>
        </p:nvSpPr>
        <p:spPr>
          <a:xfrm>
            <a:off x="3029112" y="2306216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xmlns="" id="{92825F4A-6E65-3436-17CB-05FDA2940711}"/>
              </a:ext>
            </a:extLst>
          </p:cNvPr>
          <p:cNvSpPr/>
          <p:nvPr/>
        </p:nvSpPr>
        <p:spPr>
          <a:xfrm>
            <a:off x="3288718" y="2494210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Οβάλ 33">
            <a:extLst>
              <a:ext uri="{FF2B5EF4-FFF2-40B4-BE49-F238E27FC236}">
                <a16:creationId xmlns:a16="http://schemas.microsoft.com/office/drawing/2014/main" xmlns="" id="{EDA7F3CF-30DF-8878-E46B-0D3695E1FD86}"/>
              </a:ext>
            </a:extLst>
          </p:cNvPr>
          <p:cNvSpPr/>
          <p:nvPr/>
        </p:nvSpPr>
        <p:spPr>
          <a:xfrm>
            <a:off x="3574128" y="2676619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Οβάλ 34">
            <a:extLst>
              <a:ext uri="{FF2B5EF4-FFF2-40B4-BE49-F238E27FC236}">
                <a16:creationId xmlns:a16="http://schemas.microsoft.com/office/drawing/2014/main" xmlns="" id="{5A6DC6C9-1EA8-731D-5E2E-D67E6FF6AC45}"/>
              </a:ext>
            </a:extLst>
          </p:cNvPr>
          <p:cNvSpPr/>
          <p:nvPr/>
        </p:nvSpPr>
        <p:spPr>
          <a:xfrm>
            <a:off x="3738059" y="5947828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Οβάλ 43">
            <a:extLst>
              <a:ext uri="{FF2B5EF4-FFF2-40B4-BE49-F238E27FC236}">
                <a16:creationId xmlns:a16="http://schemas.microsoft.com/office/drawing/2014/main" xmlns="" id="{C1CF148A-DD59-20F7-409D-A6959C506338}"/>
              </a:ext>
            </a:extLst>
          </p:cNvPr>
          <p:cNvSpPr/>
          <p:nvPr/>
        </p:nvSpPr>
        <p:spPr>
          <a:xfrm>
            <a:off x="3930273" y="5720513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Οβάλ 44">
            <a:extLst>
              <a:ext uri="{FF2B5EF4-FFF2-40B4-BE49-F238E27FC236}">
                <a16:creationId xmlns:a16="http://schemas.microsoft.com/office/drawing/2014/main" xmlns="" id="{ECA41FD3-8B95-779B-E725-0E2AC49DEDA5}"/>
              </a:ext>
            </a:extLst>
          </p:cNvPr>
          <p:cNvSpPr/>
          <p:nvPr/>
        </p:nvSpPr>
        <p:spPr>
          <a:xfrm>
            <a:off x="4082809" y="5510713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Οβάλ 45">
            <a:extLst>
              <a:ext uri="{FF2B5EF4-FFF2-40B4-BE49-F238E27FC236}">
                <a16:creationId xmlns:a16="http://schemas.microsoft.com/office/drawing/2014/main" xmlns="" id="{3C059960-30BD-BC26-A077-EC9A9953C74C}"/>
              </a:ext>
            </a:extLst>
          </p:cNvPr>
          <p:cNvSpPr/>
          <p:nvPr/>
        </p:nvSpPr>
        <p:spPr>
          <a:xfrm>
            <a:off x="4319547" y="5341031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Οβάλ 46">
            <a:extLst>
              <a:ext uri="{FF2B5EF4-FFF2-40B4-BE49-F238E27FC236}">
                <a16:creationId xmlns:a16="http://schemas.microsoft.com/office/drawing/2014/main" xmlns="" id="{5E65DC8B-2CD1-46B6-49CE-F28BB3AA7F3B}"/>
              </a:ext>
            </a:extLst>
          </p:cNvPr>
          <p:cNvSpPr/>
          <p:nvPr/>
        </p:nvSpPr>
        <p:spPr>
          <a:xfrm>
            <a:off x="4498577" y="5116721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xmlns="" id="{6D7E38C8-B468-75BF-6FA2-DBD2E689BF53}"/>
              </a:ext>
            </a:extLst>
          </p:cNvPr>
          <p:cNvSpPr/>
          <p:nvPr/>
        </p:nvSpPr>
        <p:spPr>
          <a:xfrm>
            <a:off x="3003911" y="609118"/>
            <a:ext cx="1781458" cy="863111"/>
          </a:xfrm>
          <a:prstGeom prst="roundRect">
            <a:avLst/>
          </a:prstGeom>
          <a:solidFill>
            <a:srgbClr val="9933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ΕΣΩΤΕΡΙΚΗ &amp; ΕΞΩΤΕΡΙΚΗ ΜΕΤΑΤΡΟΠΗ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Εικόνα 50">
            <a:extLst>
              <a:ext uri="{FF2B5EF4-FFF2-40B4-BE49-F238E27FC236}">
                <a16:creationId xmlns:a16="http://schemas.microsoft.com/office/drawing/2014/main" xmlns="" id="{1B2DFF9E-AAA4-0ACE-5978-7E0CD7061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77" y="3006195"/>
            <a:ext cx="268998" cy="3073237"/>
          </a:xfrm>
          <a:prstGeom prst="rect">
            <a:avLst/>
          </a:prstGeom>
        </p:spPr>
      </p:pic>
      <p:sp>
        <p:nvSpPr>
          <p:cNvPr id="53" name="Οβάλ 52">
            <a:extLst>
              <a:ext uri="{FF2B5EF4-FFF2-40B4-BE49-F238E27FC236}">
                <a16:creationId xmlns:a16="http://schemas.microsoft.com/office/drawing/2014/main" xmlns="" id="{1FA5C305-13B2-311A-59E5-24D8F9C590B2}"/>
              </a:ext>
            </a:extLst>
          </p:cNvPr>
          <p:cNvSpPr/>
          <p:nvPr/>
        </p:nvSpPr>
        <p:spPr>
          <a:xfrm>
            <a:off x="3764289" y="5955755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25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25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75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25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925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75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58" grpId="0" animBg="1"/>
      <p:bldP spid="59" grpId="0" animBg="1"/>
      <p:bldP spid="60" grpId="0" animBg="1"/>
      <p:bldP spid="4" grpId="0" animBg="1"/>
      <p:bldP spid="21" grpId="0" animBg="1"/>
      <p:bldP spid="21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2" grpId="0" animBg="1"/>
      <p:bldP spid="2" grpId="1" animBg="1"/>
      <p:bldP spid="53" grpId="0" animBg="1"/>
      <p:bldP spid="5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CBDB5314-F919-A8B9-ACF9-5312056C4623}"/>
              </a:ext>
            </a:extLst>
          </p:cNvPr>
          <p:cNvSpPr/>
          <p:nvPr/>
        </p:nvSpPr>
        <p:spPr>
          <a:xfrm flipV="1">
            <a:off x="2337782" y="2773827"/>
            <a:ext cx="4242128" cy="59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36E543F9-46AE-DA58-7417-C7A928A7AB03}"/>
              </a:ext>
            </a:extLst>
          </p:cNvPr>
          <p:cNvSpPr/>
          <p:nvPr/>
        </p:nvSpPr>
        <p:spPr>
          <a:xfrm>
            <a:off x="2337781" y="6036440"/>
            <a:ext cx="9481351" cy="51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Επεξήγηση: Γραμμή χωρίς περίγραμμα 8">
            <a:extLst>
              <a:ext uri="{FF2B5EF4-FFF2-40B4-BE49-F238E27FC236}">
                <a16:creationId xmlns:a16="http://schemas.microsoft.com/office/drawing/2014/main" xmlns="" id="{33F5F337-8D45-3BCE-14B1-A205D7BDB70E}"/>
              </a:ext>
            </a:extLst>
          </p:cNvPr>
          <p:cNvSpPr/>
          <p:nvPr/>
        </p:nvSpPr>
        <p:spPr>
          <a:xfrm flipH="1">
            <a:off x="97652" y="5299969"/>
            <a:ext cx="1526960" cy="668782"/>
          </a:xfrm>
          <a:prstGeom prst="callout1">
            <a:avLst>
              <a:gd name="adj1" fmla="val 112998"/>
              <a:gd name="adj2" fmla="val -38566"/>
              <a:gd name="adj3" fmla="val 112500"/>
              <a:gd name="adj4" fmla="val -383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Θεμελιώδης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ΗΛΕΚΤΡΟΝΙΑΚΗ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κατάσταση</a:t>
            </a:r>
          </a:p>
        </p:txBody>
      </p:sp>
      <p:sp>
        <p:nvSpPr>
          <p:cNvPr id="10" name="Επεξήγηση: Γραμμή χωρίς περίγραμμα 9">
            <a:extLst>
              <a:ext uri="{FF2B5EF4-FFF2-40B4-BE49-F238E27FC236}">
                <a16:creationId xmlns:a16="http://schemas.microsoft.com/office/drawing/2014/main" xmlns="" id="{02892108-720E-D34D-0674-E7A557B49892}"/>
              </a:ext>
            </a:extLst>
          </p:cNvPr>
          <p:cNvSpPr/>
          <p:nvPr/>
        </p:nvSpPr>
        <p:spPr>
          <a:xfrm flipH="1">
            <a:off x="97652" y="2091546"/>
            <a:ext cx="1526960" cy="668782"/>
          </a:xfrm>
          <a:prstGeom prst="callout1">
            <a:avLst>
              <a:gd name="adj1" fmla="val 116980"/>
              <a:gd name="adj2" fmla="val -39728"/>
              <a:gd name="adj3" fmla="val 116482"/>
              <a:gd name="adj4" fmla="val -3949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kumimoji="0" lang="el-GR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Διεγερμένη ΗΛΕΚΤΡΟΝΙΑΚΗ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κατάσταση</a:t>
            </a: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xmlns="" id="{C9AF61C1-6FD4-DF92-24CD-A394D37AA1EA}"/>
              </a:ext>
            </a:extLst>
          </p:cNvPr>
          <p:cNvCxnSpPr>
            <a:cxnSpLocks/>
          </p:cNvCxnSpPr>
          <p:nvPr/>
        </p:nvCxnSpPr>
        <p:spPr>
          <a:xfrm>
            <a:off x="2342224" y="5299969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xmlns="" id="{067820CB-08E7-FD36-D99D-28EFCD7C10C6}"/>
              </a:ext>
            </a:extLst>
          </p:cNvPr>
          <p:cNvCxnSpPr>
            <a:cxnSpLocks/>
          </p:cNvCxnSpPr>
          <p:nvPr/>
        </p:nvCxnSpPr>
        <p:spPr>
          <a:xfrm>
            <a:off x="2343704" y="2647026"/>
            <a:ext cx="42362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xmlns="" id="{2558C78E-6DEF-6BED-0A47-8DE19E0D23A6}"/>
              </a:ext>
            </a:extLst>
          </p:cNvPr>
          <p:cNvCxnSpPr>
            <a:cxnSpLocks/>
          </p:cNvCxnSpPr>
          <p:nvPr/>
        </p:nvCxnSpPr>
        <p:spPr>
          <a:xfrm>
            <a:off x="2342224" y="5504155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xmlns="" id="{5A88A34E-7D3E-9970-6CB8-D41D2D93E731}"/>
              </a:ext>
            </a:extLst>
          </p:cNvPr>
          <p:cNvCxnSpPr>
            <a:cxnSpLocks/>
          </p:cNvCxnSpPr>
          <p:nvPr/>
        </p:nvCxnSpPr>
        <p:spPr>
          <a:xfrm>
            <a:off x="2342224" y="5677271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xmlns="" id="{6DB32055-FC6B-A62D-73D4-5D6A5EA50BE6}"/>
              </a:ext>
            </a:extLst>
          </p:cNvPr>
          <p:cNvCxnSpPr>
            <a:cxnSpLocks/>
          </p:cNvCxnSpPr>
          <p:nvPr/>
        </p:nvCxnSpPr>
        <p:spPr>
          <a:xfrm>
            <a:off x="2343704" y="5856303"/>
            <a:ext cx="9481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xmlns="" id="{DAB96A53-8CAF-0CED-FEE8-188E8E8BE28E}"/>
              </a:ext>
            </a:extLst>
          </p:cNvPr>
          <p:cNvCxnSpPr>
            <a:cxnSpLocks/>
          </p:cNvCxnSpPr>
          <p:nvPr/>
        </p:nvCxnSpPr>
        <p:spPr>
          <a:xfrm>
            <a:off x="2343704" y="2479830"/>
            <a:ext cx="42362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xmlns="" id="{37F77632-F06C-EDE5-F161-376386BA5141}"/>
              </a:ext>
            </a:extLst>
          </p:cNvPr>
          <p:cNvCxnSpPr>
            <a:cxnSpLocks/>
          </p:cNvCxnSpPr>
          <p:nvPr/>
        </p:nvCxnSpPr>
        <p:spPr>
          <a:xfrm>
            <a:off x="2342224" y="2303756"/>
            <a:ext cx="4237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xmlns="" id="{8AFB9ADC-FBA8-CDBF-7245-23F150841414}"/>
              </a:ext>
            </a:extLst>
          </p:cNvPr>
          <p:cNvCxnSpPr>
            <a:cxnSpLocks/>
          </p:cNvCxnSpPr>
          <p:nvPr/>
        </p:nvCxnSpPr>
        <p:spPr>
          <a:xfrm>
            <a:off x="2342224" y="2121764"/>
            <a:ext cx="4237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Επεξήγηση: Γραμμή με γωνία και γραμμή έμφασης 22">
            <a:extLst>
              <a:ext uri="{FF2B5EF4-FFF2-40B4-BE49-F238E27FC236}">
                <a16:creationId xmlns:a16="http://schemas.microsoft.com/office/drawing/2014/main" xmlns="" id="{57265A4E-683F-B6D9-0065-B192A88932AB}"/>
              </a:ext>
            </a:extLst>
          </p:cNvPr>
          <p:cNvSpPr/>
          <p:nvPr/>
        </p:nvSpPr>
        <p:spPr>
          <a:xfrm flipH="1" flipV="1">
            <a:off x="923277" y="2974424"/>
            <a:ext cx="1145219" cy="66878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137"/>
              <a:gd name="adj6" fmla="val -482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24" name="Επεξήγηση: Γραμμή με γωνία και γραμμή έμφασης 23">
            <a:extLst>
              <a:ext uri="{FF2B5EF4-FFF2-40B4-BE49-F238E27FC236}">
                <a16:creationId xmlns:a16="http://schemas.microsoft.com/office/drawing/2014/main" xmlns="" id="{A6FB7A56-BA1F-B878-EA71-5E7841748075}"/>
              </a:ext>
            </a:extLst>
          </p:cNvPr>
          <p:cNvSpPr/>
          <p:nvPr/>
        </p:nvSpPr>
        <p:spPr>
          <a:xfrm flipH="1" flipV="1">
            <a:off x="923277" y="6152967"/>
            <a:ext cx="1145219" cy="668783"/>
          </a:xfrm>
          <a:prstGeom prst="accentCallout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7C28CD-934D-1792-FBC7-32D8E7B370FE}"/>
              </a:ext>
            </a:extLst>
          </p:cNvPr>
          <p:cNvSpPr txBox="1"/>
          <p:nvPr/>
        </p:nvSpPr>
        <p:spPr>
          <a:xfrm>
            <a:off x="846333" y="2925478"/>
            <a:ext cx="1278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Θεμελιώδης ΔΟΝΗΤΙΚΗ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κατάσταση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EA6C1CC-F190-3029-D2AC-8D8D254A94AC}"/>
              </a:ext>
            </a:extLst>
          </p:cNvPr>
          <p:cNvSpPr txBox="1"/>
          <p:nvPr/>
        </p:nvSpPr>
        <p:spPr>
          <a:xfrm>
            <a:off x="846333" y="6123815"/>
            <a:ext cx="1278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Θεμελιώδης ΔΟΝΗΤΙΚΗ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κατάσταση</a:t>
            </a:r>
          </a:p>
        </p:txBody>
      </p:sp>
      <p:sp>
        <p:nvSpPr>
          <p:cNvPr id="30" name="Διπλή αγκύλη 29">
            <a:extLst>
              <a:ext uri="{FF2B5EF4-FFF2-40B4-BE49-F238E27FC236}">
                <a16:creationId xmlns:a16="http://schemas.microsoft.com/office/drawing/2014/main" xmlns="" id="{D7A1F68C-AF53-EB17-8C50-5B92EBB423BC}"/>
              </a:ext>
            </a:extLst>
          </p:cNvPr>
          <p:cNvSpPr/>
          <p:nvPr/>
        </p:nvSpPr>
        <p:spPr>
          <a:xfrm>
            <a:off x="1704513" y="5071928"/>
            <a:ext cx="10389835" cy="1027071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Επεξήγηση: Γραμμή με γωνία, περίγραμμα και γραμμή έμφασης 31">
            <a:extLst>
              <a:ext uri="{FF2B5EF4-FFF2-40B4-BE49-F238E27FC236}">
                <a16:creationId xmlns:a16="http://schemas.microsoft.com/office/drawing/2014/main" xmlns="" id="{34F94D71-C51F-1872-9932-0948F2B6494D}"/>
              </a:ext>
            </a:extLst>
          </p:cNvPr>
          <p:cNvSpPr/>
          <p:nvPr/>
        </p:nvSpPr>
        <p:spPr>
          <a:xfrm flipH="1">
            <a:off x="221942" y="940322"/>
            <a:ext cx="1269503" cy="75467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6551"/>
              <a:gd name="adj6" fmla="val -690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ΔΟΝΗΤΙΚΕΣ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καταστασεις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xmlns="" id="{EB6FA07D-5D35-EA9E-0217-2761D811268C}"/>
              </a:ext>
            </a:extLst>
          </p:cNvPr>
          <p:cNvCxnSpPr/>
          <p:nvPr/>
        </p:nvCxnSpPr>
        <p:spPr>
          <a:xfrm>
            <a:off x="1606859" y="1317661"/>
            <a:ext cx="976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Ευθεία γραμμή σύνδεσης 38">
            <a:extLst>
              <a:ext uri="{FF2B5EF4-FFF2-40B4-BE49-F238E27FC236}">
                <a16:creationId xmlns:a16="http://schemas.microsoft.com/office/drawing/2014/main" xmlns="" id="{C1223098-2BAE-2781-238F-D99487115BEF}"/>
              </a:ext>
            </a:extLst>
          </p:cNvPr>
          <p:cNvCxnSpPr/>
          <p:nvPr/>
        </p:nvCxnSpPr>
        <p:spPr>
          <a:xfrm>
            <a:off x="1606859" y="1508956"/>
            <a:ext cx="976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Ευθεία γραμμή σύνδεσης 39">
            <a:extLst>
              <a:ext uri="{FF2B5EF4-FFF2-40B4-BE49-F238E27FC236}">
                <a16:creationId xmlns:a16="http://schemas.microsoft.com/office/drawing/2014/main" xmlns="" id="{C96DC645-6112-7151-A4E2-C008A8411AEF}"/>
              </a:ext>
            </a:extLst>
          </p:cNvPr>
          <p:cNvCxnSpPr/>
          <p:nvPr/>
        </p:nvCxnSpPr>
        <p:spPr>
          <a:xfrm>
            <a:off x="1602419" y="1694365"/>
            <a:ext cx="976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xmlns="" id="{84AFC2B1-3506-9DC1-08BF-A5AE0F90C216}"/>
              </a:ext>
            </a:extLst>
          </p:cNvPr>
          <p:cNvCxnSpPr>
            <a:cxnSpLocks/>
          </p:cNvCxnSpPr>
          <p:nvPr/>
        </p:nvCxnSpPr>
        <p:spPr>
          <a:xfrm>
            <a:off x="1691199" y="1512577"/>
            <a:ext cx="646585" cy="967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Ευθεία γραμμή σύνδεσης 48">
            <a:extLst>
              <a:ext uri="{FF2B5EF4-FFF2-40B4-BE49-F238E27FC236}">
                <a16:creationId xmlns:a16="http://schemas.microsoft.com/office/drawing/2014/main" xmlns="" id="{CA894B48-497A-23D1-2EAA-6F361A4ACC4A}"/>
              </a:ext>
            </a:extLst>
          </p:cNvPr>
          <p:cNvCxnSpPr>
            <a:cxnSpLocks/>
          </p:cNvCxnSpPr>
          <p:nvPr/>
        </p:nvCxnSpPr>
        <p:spPr>
          <a:xfrm>
            <a:off x="1700073" y="1306786"/>
            <a:ext cx="651025" cy="996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xmlns="" id="{1092C813-D152-8974-F405-12D578ACD771}"/>
              </a:ext>
            </a:extLst>
          </p:cNvPr>
          <p:cNvCxnSpPr>
            <a:cxnSpLocks/>
          </p:cNvCxnSpPr>
          <p:nvPr/>
        </p:nvCxnSpPr>
        <p:spPr>
          <a:xfrm>
            <a:off x="1691196" y="1692553"/>
            <a:ext cx="646588" cy="954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>
            <a:extLst>
              <a:ext uri="{FF2B5EF4-FFF2-40B4-BE49-F238E27FC236}">
                <a16:creationId xmlns:a16="http://schemas.microsoft.com/office/drawing/2014/main" xmlns="" id="{75A09761-8AC6-3700-E17C-6F2DEA1A25D1}"/>
              </a:ext>
            </a:extLst>
          </p:cNvPr>
          <p:cNvCxnSpPr>
            <a:cxnSpLocks/>
          </p:cNvCxnSpPr>
          <p:nvPr/>
        </p:nvCxnSpPr>
        <p:spPr>
          <a:xfrm>
            <a:off x="8044653" y="3813322"/>
            <a:ext cx="0" cy="2223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xmlns="" id="{61836C31-FF5C-43AD-7D98-102E3B25DDFA}"/>
              </a:ext>
            </a:extLst>
          </p:cNvPr>
          <p:cNvCxnSpPr>
            <a:cxnSpLocks/>
          </p:cNvCxnSpPr>
          <p:nvPr/>
        </p:nvCxnSpPr>
        <p:spPr>
          <a:xfrm>
            <a:off x="8281779" y="3748823"/>
            <a:ext cx="0" cy="2107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>
            <a:extLst>
              <a:ext uri="{FF2B5EF4-FFF2-40B4-BE49-F238E27FC236}">
                <a16:creationId xmlns:a16="http://schemas.microsoft.com/office/drawing/2014/main" xmlns="" id="{0C46FDE1-E847-6ECC-3003-01A9AAB0E68D}"/>
              </a:ext>
            </a:extLst>
          </p:cNvPr>
          <p:cNvCxnSpPr>
            <a:cxnSpLocks/>
          </p:cNvCxnSpPr>
          <p:nvPr/>
        </p:nvCxnSpPr>
        <p:spPr>
          <a:xfrm>
            <a:off x="8582813" y="3813322"/>
            <a:ext cx="0" cy="1870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Ευθύγραμμο βέλος σύνδεσης 40">
            <a:extLst>
              <a:ext uri="{FF2B5EF4-FFF2-40B4-BE49-F238E27FC236}">
                <a16:creationId xmlns:a16="http://schemas.microsoft.com/office/drawing/2014/main" xmlns="" id="{93E70D95-025F-628A-465C-A4220A969F05}"/>
              </a:ext>
            </a:extLst>
          </p:cNvPr>
          <p:cNvCxnSpPr>
            <a:cxnSpLocks/>
          </p:cNvCxnSpPr>
          <p:nvPr/>
        </p:nvCxnSpPr>
        <p:spPr>
          <a:xfrm>
            <a:off x="8864442" y="3748823"/>
            <a:ext cx="0" cy="1755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>
            <a:extLst>
              <a:ext uri="{FF2B5EF4-FFF2-40B4-BE49-F238E27FC236}">
                <a16:creationId xmlns:a16="http://schemas.microsoft.com/office/drawing/2014/main" xmlns="" id="{E680E300-58D3-90AC-3427-7F148AA8C45E}"/>
              </a:ext>
            </a:extLst>
          </p:cNvPr>
          <p:cNvCxnSpPr>
            <a:cxnSpLocks/>
          </p:cNvCxnSpPr>
          <p:nvPr/>
        </p:nvCxnSpPr>
        <p:spPr>
          <a:xfrm>
            <a:off x="9156046" y="3783361"/>
            <a:ext cx="0" cy="1516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xmlns="" id="{40CE45FA-FFD0-800E-068A-BF309B9264B3}"/>
              </a:ext>
            </a:extLst>
          </p:cNvPr>
          <p:cNvSpPr/>
          <p:nvPr/>
        </p:nvSpPr>
        <p:spPr>
          <a:xfrm>
            <a:off x="8375442" y="4165469"/>
            <a:ext cx="2585847" cy="754077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ΦΩΣΦΟΡΙΣΜΟΣ</a:t>
            </a:r>
          </a:p>
        </p:txBody>
      </p:sp>
      <p:sp>
        <p:nvSpPr>
          <p:cNvPr id="34" name="Οβάλ 33">
            <a:extLst>
              <a:ext uri="{FF2B5EF4-FFF2-40B4-BE49-F238E27FC236}">
                <a16:creationId xmlns:a16="http://schemas.microsoft.com/office/drawing/2014/main" xmlns="" id="{EDA7F3CF-30DF-8878-E46B-0D3695E1FD86}"/>
              </a:ext>
            </a:extLst>
          </p:cNvPr>
          <p:cNvSpPr/>
          <p:nvPr/>
        </p:nvSpPr>
        <p:spPr>
          <a:xfrm>
            <a:off x="3509285" y="2704451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Οβάλ 34">
            <a:extLst>
              <a:ext uri="{FF2B5EF4-FFF2-40B4-BE49-F238E27FC236}">
                <a16:creationId xmlns:a16="http://schemas.microsoft.com/office/drawing/2014/main" xmlns="" id="{5A6DC6C9-1EA8-731D-5E2E-D67E6FF6AC45}"/>
              </a:ext>
            </a:extLst>
          </p:cNvPr>
          <p:cNvSpPr/>
          <p:nvPr/>
        </p:nvSpPr>
        <p:spPr>
          <a:xfrm>
            <a:off x="7867559" y="5910001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Οβάλ 43">
            <a:extLst>
              <a:ext uri="{FF2B5EF4-FFF2-40B4-BE49-F238E27FC236}">
                <a16:creationId xmlns:a16="http://schemas.microsoft.com/office/drawing/2014/main" xmlns="" id="{C1CF148A-DD59-20F7-409D-A6959C506338}"/>
              </a:ext>
            </a:extLst>
          </p:cNvPr>
          <p:cNvSpPr/>
          <p:nvPr/>
        </p:nvSpPr>
        <p:spPr>
          <a:xfrm>
            <a:off x="8121523" y="5694844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Οβάλ 44">
            <a:extLst>
              <a:ext uri="{FF2B5EF4-FFF2-40B4-BE49-F238E27FC236}">
                <a16:creationId xmlns:a16="http://schemas.microsoft.com/office/drawing/2014/main" xmlns="" id="{ECA41FD3-8B95-779B-E725-0E2AC49DEDA5}"/>
              </a:ext>
            </a:extLst>
          </p:cNvPr>
          <p:cNvSpPr/>
          <p:nvPr/>
        </p:nvSpPr>
        <p:spPr>
          <a:xfrm>
            <a:off x="8427164" y="5508526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Οβάλ 45">
            <a:extLst>
              <a:ext uri="{FF2B5EF4-FFF2-40B4-BE49-F238E27FC236}">
                <a16:creationId xmlns:a16="http://schemas.microsoft.com/office/drawing/2014/main" xmlns="" id="{3C059960-30BD-BC26-A077-EC9A9953C74C}"/>
              </a:ext>
            </a:extLst>
          </p:cNvPr>
          <p:cNvSpPr/>
          <p:nvPr/>
        </p:nvSpPr>
        <p:spPr>
          <a:xfrm>
            <a:off x="8715999" y="5313172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Οβάλ 46">
            <a:extLst>
              <a:ext uri="{FF2B5EF4-FFF2-40B4-BE49-F238E27FC236}">
                <a16:creationId xmlns:a16="http://schemas.microsoft.com/office/drawing/2014/main" xmlns="" id="{5E65DC8B-2CD1-46B6-49CE-F28BB3AA7F3B}"/>
              </a:ext>
            </a:extLst>
          </p:cNvPr>
          <p:cNvSpPr/>
          <p:nvPr/>
        </p:nvSpPr>
        <p:spPr>
          <a:xfrm>
            <a:off x="9016524" y="5108698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4" name="Γραμμή σύνδεσης: Καμπύλη 53">
            <a:extLst>
              <a:ext uri="{FF2B5EF4-FFF2-40B4-BE49-F238E27FC236}">
                <a16:creationId xmlns:a16="http://schemas.microsoft.com/office/drawing/2014/main" xmlns="" id="{C8BE2550-29E3-E01F-06F1-D22AFCC34317}"/>
              </a:ext>
            </a:extLst>
          </p:cNvPr>
          <p:cNvCxnSpPr/>
          <p:nvPr/>
        </p:nvCxnSpPr>
        <p:spPr>
          <a:xfrm>
            <a:off x="6739145" y="2781380"/>
            <a:ext cx="829559" cy="44564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Ορθογώνιο: Στρογγύλεμα γωνιών 54">
            <a:extLst>
              <a:ext uri="{FF2B5EF4-FFF2-40B4-BE49-F238E27FC236}">
                <a16:creationId xmlns:a16="http://schemas.microsoft.com/office/drawing/2014/main" xmlns="" id="{334DC9A6-5CF0-6411-63E4-C09C8D0159DA}"/>
              </a:ext>
            </a:extLst>
          </p:cNvPr>
          <p:cNvSpPr/>
          <p:nvPr/>
        </p:nvSpPr>
        <p:spPr>
          <a:xfrm>
            <a:off x="6941699" y="897106"/>
            <a:ext cx="2018584" cy="1037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ΔΙΑΣΥΣΤΗΜΑΤΙΚΗ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ΔΙΑΣΤΑΥΡΩΣΗ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6" name="Ορθογώνιο 55">
            <a:extLst>
              <a:ext uri="{FF2B5EF4-FFF2-40B4-BE49-F238E27FC236}">
                <a16:creationId xmlns:a16="http://schemas.microsoft.com/office/drawing/2014/main" xmlns="" id="{05C0DDB0-34E1-5406-E22D-6B3B8E8D03D8}"/>
              </a:ext>
            </a:extLst>
          </p:cNvPr>
          <p:cNvSpPr/>
          <p:nvPr/>
        </p:nvSpPr>
        <p:spPr>
          <a:xfrm flipV="1">
            <a:off x="7458108" y="3753400"/>
            <a:ext cx="4242128" cy="59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7" name="Ευθεία γραμμή σύνδεσης 56">
            <a:extLst>
              <a:ext uri="{FF2B5EF4-FFF2-40B4-BE49-F238E27FC236}">
                <a16:creationId xmlns:a16="http://schemas.microsoft.com/office/drawing/2014/main" xmlns="" id="{89CBE17D-86C6-C45B-68A8-6662A3FA2575}"/>
              </a:ext>
            </a:extLst>
          </p:cNvPr>
          <p:cNvCxnSpPr>
            <a:cxnSpLocks/>
          </p:cNvCxnSpPr>
          <p:nvPr/>
        </p:nvCxnSpPr>
        <p:spPr>
          <a:xfrm>
            <a:off x="7458108" y="3624019"/>
            <a:ext cx="42362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Ευθεία γραμμή σύνδεσης 60">
            <a:extLst>
              <a:ext uri="{FF2B5EF4-FFF2-40B4-BE49-F238E27FC236}">
                <a16:creationId xmlns:a16="http://schemas.microsoft.com/office/drawing/2014/main" xmlns="" id="{E9B369A9-6429-6995-0707-21A36202B399}"/>
              </a:ext>
            </a:extLst>
          </p:cNvPr>
          <p:cNvCxnSpPr>
            <a:cxnSpLocks/>
          </p:cNvCxnSpPr>
          <p:nvPr/>
        </p:nvCxnSpPr>
        <p:spPr>
          <a:xfrm>
            <a:off x="7458108" y="3438092"/>
            <a:ext cx="42362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Ευθεία γραμμή σύνδεσης 61">
            <a:extLst>
              <a:ext uri="{FF2B5EF4-FFF2-40B4-BE49-F238E27FC236}">
                <a16:creationId xmlns:a16="http://schemas.microsoft.com/office/drawing/2014/main" xmlns="" id="{6691C7FC-EA6B-D41F-4AA5-D3DB9B016377}"/>
              </a:ext>
            </a:extLst>
          </p:cNvPr>
          <p:cNvCxnSpPr>
            <a:cxnSpLocks/>
          </p:cNvCxnSpPr>
          <p:nvPr/>
        </p:nvCxnSpPr>
        <p:spPr>
          <a:xfrm>
            <a:off x="7458108" y="3284263"/>
            <a:ext cx="42362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Ευθεία γραμμή σύνδεσης 62">
            <a:extLst>
              <a:ext uri="{FF2B5EF4-FFF2-40B4-BE49-F238E27FC236}">
                <a16:creationId xmlns:a16="http://schemas.microsoft.com/office/drawing/2014/main" xmlns="" id="{BDED2C01-F5F7-420A-90E0-5F13418B760E}"/>
              </a:ext>
            </a:extLst>
          </p:cNvPr>
          <p:cNvCxnSpPr>
            <a:cxnSpLocks/>
          </p:cNvCxnSpPr>
          <p:nvPr/>
        </p:nvCxnSpPr>
        <p:spPr>
          <a:xfrm>
            <a:off x="7458108" y="3109725"/>
            <a:ext cx="42362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1919F8E-424E-D891-3A4A-5BB4802ADBD3}"/>
              </a:ext>
            </a:extLst>
          </p:cNvPr>
          <p:cNvSpPr txBox="1"/>
          <p:nvPr/>
        </p:nvSpPr>
        <p:spPr>
          <a:xfrm>
            <a:off x="2699156" y="1701244"/>
            <a:ext cx="3532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ΑΠΛΗ ΚΑΤΑΣΤΑΣΗ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SINGLET (S)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575D695-EABD-3F28-6F23-91C534655FF6}"/>
              </a:ext>
            </a:extLst>
          </p:cNvPr>
          <p:cNvSpPr txBox="1"/>
          <p:nvPr/>
        </p:nvSpPr>
        <p:spPr>
          <a:xfrm>
            <a:off x="7722911" y="2576583"/>
            <a:ext cx="3532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ΤΡΙΠΛΗ ΚΑΤΑΣΤΑΣΗ-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TRIPLET (T)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5" name="Οβάλ 74">
            <a:extLst>
              <a:ext uri="{FF2B5EF4-FFF2-40B4-BE49-F238E27FC236}">
                <a16:creationId xmlns:a16="http://schemas.microsoft.com/office/drawing/2014/main" xmlns="" id="{C97951AD-C510-E799-0FCE-4F73E0B82969}"/>
              </a:ext>
            </a:extLst>
          </p:cNvPr>
          <p:cNvSpPr/>
          <p:nvPr/>
        </p:nvSpPr>
        <p:spPr>
          <a:xfrm>
            <a:off x="7630479" y="3612662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BE1D3DD4-4075-1AD9-66D2-1C5BBF10E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20" y="3932931"/>
            <a:ext cx="181448" cy="2072995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xmlns="" id="{66F5154B-02FB-1381-0AE6-1CDD4ABB18D5}"/>
              </a:ext>
            </a:extLst>
          </p:cNvPr>
          <p:cNvSpPr/>
          <p:nvPr/>
        </p:nvSpPr>
        <p:spPr>
          <a:xfrm>
            <a:off x="7707303" y="5949373"/>
            <a:ext cx="320512" cy="3110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xmlns="" id="{A9971503-DAA2-8BDB-B8BB-8A2C5A7391BD}"/>
              </a:ext>
            </a:extLst>
          </p:cNvPr>
          <p:cNvSpPr/>
          <p:nvPr/>
        </p:nvSpPr>
        <p:spPr>
          <a:xfrm>
            <a:off x="7026217" y="934131"/>
            <a:ext cx="1900021" cy="967760"/>
          </a:xfrm>
          <a:prstGeom prst="roundRect">
            <a:avLst/>
          </a:prstGeom>
          <a:solidFill>
            <a:srgbClr val="9933FF"/>
          </a:solidFill>
          <a:ln w="15875" cap="flat" cmpd="sng" algn="ctr">
            <a:solidFill>
              <a:srgbClr val="3E88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ΕΣΩΤΕΡΙΚΗ &amp; ΕΞΩΤΕΡΙΚΗ ΜΕΤΑΤΡΟΠΗ</a:t>
            </a:r>
          </a:p>
        </p:txBody>
      </p:sp>
    </p:spTree>
    <p:extLst>
      <p:ext uri="{BB962C8B-B14F-4D97-AF65-F5344CB8AC3E}">
        <p14:creationId xmlns:p14="http://schemas.microsoft.com/office/powerpoint/2010/main" val="39289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5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5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4" grpId="0" animBg="1"/>
      <p:bldP spid="35" grpId="0" animBg="1"/>
      <p:bldP spid="3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5" grpId="0" animBg="1"/>
      <p:bldP spid="55" grpId="1" animBg="1"/>
      <p:bldP spid="75" grpId="0" animBg="1"/>
      <p:bldP spid="75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800">
              <a:srgbClr val="052266"/>
            </a:gs>
            <a:gs pos="66000">
              <a:srgbClr val="333399"/>
            </a:gs>
            <a:gs pos="22000">
              <a:srgbClr val="00B0F0"/>
            </a:gs>
            <a:gs pos="4000">
              <a:schemeClr val="bg2">
                <a:lumMod val="40000"/>
                <a:lumOff val="60000"/>
              </a:schemeClr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D78ED-75E1-4879-B369-BC61F7C45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B0428DF-8FB7-AF7F-286D-D39537C0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013856"/>
            <a:ext cx="7378046" cy="36684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l-GR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Εφαρμογεσ</a:t>
            </a:r>
            <a:r>
              <a:rPr lang="el-GR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l-GR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παραδειγματα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Γραφικό 2" descr="Φιάλη με συμπαγές γέμισμα">
            <a:extLst>
              <a:ext uri="{FF2B5EF4-FFF2-40B4-BE49-F238E27FC236}">
                <a16:creationId xmlns:a16="http://schemas.microsoft.com/office/drawing/2014/main" xmlns="" id="{A1E3730F-E68F-6CC3-7AEB-CCB88C15F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90500" y="1856635"/>
            <a:ext cx="1447800" cy="1447800"/>
          </a:xfrm>
          <a:prstGeom prst="rect">
            <a:avLst/>
          </a:prstGeom>
        </p:spPr>
      </p:pic>
      <p:pic>
        <p:nvPicPr>
          <p:cNvPr id="8" name="Γραφικό 7" descr="Γρανάζια με συμπαγές γέμισμα">
            <a:extLst>
              <a:ext uri="{FF2B5EF4-FFF2-40B4-BE49-F238E27FC236}">
                <a16:creationId xmlns:a16="http://schemas.microsoft.com/office/drawing/2014/main" xmlns="" id="{F69BAB72-B0E0-8EEE-A0D5-27FB6C7B0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229467">
            <a:off x="-18197" y="-89104"/>
            <a:ext cx="1902763" cy="19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ορδέλα: Με κλίση προς τα κάτω 1">
            <a:extLst>
              <a:ext uri="{FF2B5EF4-FFF2-40B4-BE49-F238E27FC236}">
                <a16:creationId xmlns:a16="http://schemas.microsoft.com/office/drawing/2014/main" xmlns="" id="{91124742-3282-3BB7-FC43-942F0A4D5926}"/>
              </a:ext>
            </a:extLst>
          </p:cNvPr>
          <p:cNvSpPr/>
          <p:nvPr/>
        </p:nvSpPr>
        <p:spPr>
          <a:xfrm>
            <a:off x="3382649" y="99463"/>
            <a:ext cx="5426698" cy="706355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95FAE4-EDDE-3AF8-CF97-E55714412FA2}"/>
              </a:ext>
            </a:extLst>
          </p:cNvPr>
          <p:cNvSpPr txBox="1"/>
          <p:nvPr/>
        </p:nvSpPr>
        <p:spPr>
          <a:xfrm>
            <a:off x="5035116" y="236878"/>
            <a:ext cx="212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ΦΘΟΡΙΣΜΟΣ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0C64B8-171C-8B13-DC37-62DFC799946C}"/>
              </a:ext>
            </a:extLst>
          </p:cNvPr>
          <p:cNvSpPr txBox="1"/>
          <p:nvPr/>
        </p:nvSpPr>
        <p:spPr>
          <a:xfrm>
            <a:off x="385737" y="2052900"/>
            <a:ext cx="6178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Ορυκτά όπως Φθορίτης,</a:t>
            </a:r>
            <a:r>
              <a:rPr lang="en-US" dirty="0"/>
              <a:t> </a:t>
            </a:r>
            <a:r>
              <a:rPr lang="el-GR" dirty="0"/>
              <a:t>Ασβεστίτης, Δολομίτης και</a:t>
            </a:r>
            <a:endParaRPr lang="en-US" dirty="0"/>
          </a:p>
          <a:p>
            <a:r>
              <a:rPr lang="en-US" dirty="0"/>
              <a:t>    </a:t>
            </a:r>
            <a:r>
              <a:rPr lang="el-GR" dirty="0"/>
              <a:t>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Ω</a:t>
            </a:r>
            <a:r>
              <a:rPr lang="el-GR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τουνίτης</a:t>
            </a:r>
            <a:endParaRPr lang="el-GR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Υπογραμμιστικά</a:t>
            </a:r>
            <a:r>
              <a:rPr lang="el-GR" dirty="0"/>
              <a:t> (</a:t>
            </a:r>
            <a:r>
              <a:rPr lang="el-GR" i="1" dirty="0" err="1"/>
              <a:t>Φλουορεσκεΐνη</a:t>
            </a:r>
            <a:r>
              <a:rPr lang="el-GR" i="1" dirty="0"/>
              <a:t>, </a:t>
            </a:r>
            <a:r>
              <a:rPr lang="el-GR" i="1" dirty="0" err="1"/>
              <a:t>Πυρανίνη</a:t>
            </a:r>
            <a:r>
              <a:rPr lang="el-GR" dirty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Tonic Water (</a:t>
            </a:r>
            <a:r>
              <a:rPr lang="el-GR" i="1" dirty="0"/>
              <a:t>Κινίνη</a:t>
            </a:r>
            <a:r>
              <a:rPr lang="en-US" dirty="0"/>
              <a:t>)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Λάμπες φθορισμού</a:t>
            </a:r>
            <a:endParaRPr lang="en-US" dirty="0"/>
          </a:p>
          <a:p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7BACD892-3497-ECE9-6C46-A0FD31EE4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1422" y="1299652"/>
            <a:ext cx="2630178" cy="1578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0A667051-AF9B-58EC-D14C-65581B01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339" y="1762908"/>
            <a:ext cx="2630175" cy="1753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2A2C83FC-37E9-B232-2257-50450183A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1301" y="3347359"/>
            <a:ext cx="2702595" cy="2097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B930EDAA-862B-A24A-A8D1-5867871B9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9426" y="3711688"/>
            <a:ext cx="2286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D6D2AC0A-989F-A301-EB82-1C34A685D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43" y="1491123"/>
            <a:ext cx="2607994" cy="174953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661A6CFC-987A-F408-E7B3-5ED3E90AD0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58" y="3512438"/>
            <a:ext cx="3287920" cy="2568688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7072A521-924D-CEE7-0D4F-8140405932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411" y="1658882"/>
            <a:ext cx="2900640" cy="2042635"/>
          </a:xfrm>
          <a:prstGeom prst="rect">
            <a:avLst/>
          </a:prstGeom>
        </p:spPr>
      </p:pic>
      <p:pic>
        <p:nvPicPr>
          <p:cNvPr id="20" name="Εικόνα 19" descr="Εικόνα που περιέχει λάμπα, φω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3CA4B26-4572-1D0B-B166-BADA90EF83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11" y="1357675"/>
            <a:ext cx="3022413" cy="197468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734B45D1-D0AF-74DA-062B-69B54396C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98" y="3632296"/>
            <a:ext cx="7405110" cy="2212821"/>
          </a:xfrm>
          <a:prstGeom prst="rect">
            <a:avLst/>
          </a:prstGeom>
        </p:spPr>
      </p:pic>
      <p:pic>
        <p:nvPicPr>
          <p:cNvPr id="11" name="Εικόνα 10" descr="Εικόνα που περιέχει χέρια που κρατούν, άτομο, χέρι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9775582-9E5A-80D6-5EFA-9EAAA77CE9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12438"/>
            <a:ext cx="4040306" cy="3031980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1AFFA40-F527-AEB5-636D-DDAFDEC120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833">
            <a:off x="10685554" y="3931699"/>
            <a:ext cx="1545412" cy="39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800">
              <a:srgbClr val="052266"/>
            </a:gs>
            <a:gs pos="66000">
              <a:srgbClr val="333399"/>
            </a:gs>
            <a:gs pos="22000">
              <a:srgbClr val="00B0F0"/>
            </a:gs>
            <a:gs pos="4000">
              <a:schemeClr val="bg2">
                <a:lumMod val="40000"/>
                <a:lumOff val="60000"/>
              </a:schemeClr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D78ED-75E1-4879-B369-BC61F7C45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B0428DF-8FB7-AF7F-286D-D39537C0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013856"/>
            <a:ext cx="7197726" cy="3668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ΙΣΤΟΡΙΚΗ ΑΝΑΔΡΟΜΗ</a:t>
            </a:r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xmlns="" id="{26DDEE26-A424-25BA-1F1A-97BD38367179}"/>
              </a:ext>
            </a:extLst>
          </p:cNvPr>
          <p:cNvSpPr/>
          <p:nvPr/>
        </p:nvSpPr>
        <p:spPr>
          <a:xfrm>
            <a:off x="276224" y="211600"/>
            <a:ext cx="1813479" cy="1447634"/>
          </a:xfrm>
          <a:custGeom>
            <a:avLst/>
            <a:gdLst>
              <a:gd name="connsiteX0" fmla="*/ 1751991 w 1813479"/>
              <a:gd name="connsiteY0" fmla="*/ 3796 h 1447634"/>
              <a:gd name="connsiteX1" fmla="*/ 1498590 w 1813479"/>
              <a:gd name="connsiteY1" fmla="*/ 121928 h 1447634"/>
              <a:gd name="connsiteX2" fmla="*/ 1507159 w 1813479"/>
              <a:gd name="connsiteY2" fmla="*/ 436991 h 1447634"/>
              <a:gd name="connsiteX3" fmla="*/ 1571427 w 1813479"/>
              <a:gd name="connsiteY3" fmla="*/ 746980 h 1447634"/>
              <a:gd name="connsiteX4" fmla="*/ 1535887 w 1813479"/>
              <a:gd name="connsiteY4" fmla="*/ 841379 h 1447634"/>
              <a:gd name="connsiteX5" fmla="*/ 1445062 w 1813479"/>
              <a:gd name="connsiteY5" fmla="*/ 865586 h 1447634"/>
              <a:gd name="connsiteX6" fmla="*/ 1305330 w 1813479"/>
              <a:gd name="connsiteY6" fmla="*/ 807379 h 1447634"/>
              <a:gd name="connsiteX7" fmla="*/ 988904 w 1813479"/>
              <a:gd name="connsiteY7" fmla="*/ 707491 h 1447634"/>
              <a:gd name="connsiteX8" fmla="*/ 663633 w 1813479"/>
              <a:gd name="connsiteY8" fmla="*/ 850777 h 1447634"/>
              <a:gd name="connsiteX9" fmla="*/ 640611 w 1813479"/>
              <a:gd name="connsiteY9" fmla="*/ 870068 h 1447634"/>
              <a:gd name="connsiteX10" fmla="*/ 539736 w 1813479"/>
              <a:gd name="connsiteY10" fmla="*/ 960438 h 1447634"/>
              <a:gd name="connsiteX11" fmla="*/ 313700 w 1813479"/>
              <a:gd name="connsiteY11" fmla="*/ 1122620 h 1447634"/>
              <a:gd name="connsiteX12" fmla="*/ 137480 w 1813479"/>
              <a:gd name="connsiteY12" fmla="*/ 1073259 h 1447634"/>
              <a:gd name="connsiteX13" fmla="*/ 138764 w 1813479"/>
              <a:gd name="connsiteY13" fmla="*/ 852120 h 1447634"/>
              <a:gd name="connsiteX14" fmla="*/ 196951 w 1813479"/>
              <a:gd name="connsiteY14" fmla="*/ 712585 h 1447634"/>
              <a:gd name="connsiteX15" fmla="*/ 182557 w 1813479"/>
              <a:gd name="connsiteY15" fmla="*/ 668516 h 1447634"/>
              <a:gd name="connsiteX16" fmla="*/ 141844 w 1813479"/>
              <a:gd name="connsiteY16" fmla="*/ 677638 h 1447634"/>
              <a:gd name="connsiteX17" fmla="*/ 83933 w 1813479"/>
              <a:gd name="connsiteY17" fmla="*/ 755688 h 1447634"/>
              <a:gd name="connsiteX18" fmla="*/ 1737 w 1813479"/>
              <a:gd name="connsiteY18" fmla="*/ 1045123 h 1447634"/>
              <a:gd name="connsiteX19" fmla="*/ 150769 w 1813479"/>
              <a:gd name="connsiteY19" fmla="*/ 1258364 h 1447634"/>
              <a:gd name="connsiteX20" fmla="*/ 329022 w 1813479"/>
              <a:gd name="connsiteY20" fmla="*/ 1292680 h 1447634"/>
              <a:gd name="connsiteX21" fmla="*/ 604439 w 1813479"/>
              <a:gd name="connsiteY21" fmla="*/ 1218006 h 1447634"/>
              <a:gd name="connsiteX22" fmla="*/ 643059 w 1813479"/>
              <a:gd name="connsiteY22" fmla="*/ 1194016 h 1447634"/>
              <a:gd name="connsiteX23" fmla="*/ 643355 w 1813479"/>
              <a:gd name="connsiteY23" fmla="*/ 1194194 h 1447634"/>
              <a:gd name="connsiteX24" fmla="*/ 643355 w 1813479"/>
              <a:gd name="connsiteY24" fmla="*/ 1427890 h 1447634"/>
              <a:gd name="connsiteX25" fmla="*/ 663100 w 1813479"/>
              <a:gd name="connsiteY25" fmla="*/ 1447635 h 1447634"/>
              <a:gd name="connsiteX26" fmla="*/ 801311 w 1813479"/>
              <a:gd name="connsiteY26" fmla="*/ 1447635 h 1447634"/>
              <a:gd name="connsiteX27" fmla="*/ 821056 w 1813479"/>
              <a:gd name="connsiteY27" fmla="*/ 1427890 h 1447634"/>
              <a:gd name="connsiteX28" fmla="*/ 821056 w 1813479"/>
              <a:gd name="connsiteY28" fmla="*/ 1408146 h 1447634"/>
              <a:gd name="connsiteX29" fmla="*/ 815271 w 1813479"/>
              <a:gd name="connsiteY29" fmla="*/ 1394186 h 1447634"/>
              <a:gd name="connsiteX30" fmla="*/ 781567 w 1813479"/>
              <a:gd name="connsiteY30" fmla="*/ 1360482 h 1447634"/>
              <a:gd name="connsiteX31" fmla="*/ 781567 w 1813479"/>
              <a:gd name="connsiteY31" fmla="*/ 1235203 h 1447634"/>
              <a:gd name="connsiteX32" fmla="*/ 1027623 w 1813479"/>
              <a:gd name="connsiteY32" fmla="*/ 1263892 h 1447634"/>
              <a:gd name="connsiteX33" fmla="*/ 1038305 w 1813479"/>
              <a:gd name="connsiteY33" fmla="*/ 1263892 h 1447634"/>
              <a:gd name="connsiteX34" fmla="*/ 1124312 w 1813479"/>
              <a:gd name="connsiteY34" fmla="*/ 1257969 h 1447634"/>
              <a:gd name="connsiteX35" fmla="*/ 1136988 w 1813479"/>
              <a:gd name="connsiteY35" fmla="*/ 1256784 h 1447634"/>
              <a:gd name="connsiteX36" fmla="*/ 1136988 w 1813479"/>
              <a:gd name="connsiteY36" fmla="*/ 1427890 h 1447634"/>
              <a:gd name="connsiteX37" fmla="*/ 1156733 w 1813479"/>
              <a:gd name="connsiteY37" fmla="*/ 1447635 h 1447634"/>
              <a:gd name="connsiteX38" fmla="*/ 1294944 w 1813479"/>
              <a:gd name="connsiteY38" fmla="*/ 1447635 h 1447634"/>
              <a:gd name="connsiteX39" fmla="*/ 1314689 w 1813479"/>
              <a:gd name="connsiteY39" fmla="*/ 1427890 h 1447634"/>
              <a:gd name="connsiteX40" fmla="*/ 1314689 w 1813479"/>
              <a:gd name="connsiteY40" fmla="*/ 1408146 h 1447634"/>
              <a:gd name="connsiteX41" fmla="*/ 1308904 w 1813479"/>
              <a:gd name="connsiteY41" fmla="*/ 1394186 h 1447634"/>
              <a:gd name="connsiteX42" fmla="*/ 1275200 w 1813479"/>
              <a:gd name="connsiteY42" fmla="*/ 1360482 h 1447634"/>
              <a:gd name="connsiteX43" fmla="*/ 1275200 w 1813479"/>
              <a:gd name="connsiteY43" fmla="*/ 1232597 h 1447634"/>
              <a:gd name="connsiteX44" fmla="*/ 1418920 w 1813479"/>
              <a:gd name="connsiteY44" fmla="*/ 1203612 h 1447634"/>
              <a:gd name="connsiteX45" fmla="*/ 1696094 w 1813479"/>
              <a:gd name="connsiteY45" fmla="*/ 1034974 h 1447634"/>
              <a:gd name="connsiteX46" fmla="*/ 1679193 w 1813479"/>
              <a:gd name="connsiteY46" fmla="*/ 573544 h 1447634"/>
              <a:gd name="connsiteX47" fmla="*/ 1639368 w 1813479"/>
              <a:gd name="connsiteY47" fmla="*/ 456242 h 1447634"/>
              <a:gd name="connsiteX48" fmla="*/ 1604914 w 1813479"/>
              <a:gd name="connsiteY48" fmla="*/ 173184 h 1447634"/>
              <a:gd name="connsiteX49" fmla="*/ 1733253 w 1813479"/>
              <a:gd name="connsiteY49" fmla="*/ 139816 h 1447634"/>
              <a:gd name="connsiteX50" fmla="*/ 1812982 w 1813479"/>
              <a:gd name="connsiteY50" fmla="*/ 83288 h 1447634"/>
              <a:gd name="connsiteX51" fmla="*/ 1813258 w 1813479"/>
              <a:gd name="connsiteY51" fmla="*/ 81155 h 1447634"/>
              <a:gd name="connsiteX52" fmla="*/ 1751991 w 1813479"/>
              <a:gd name="connsiteY52" fmla="*/ 3796 h 1447634"/>
              <a:gd name="connsiteX53" fmla="*/ 1740006 w 1813479"/>
              <a:gd name="connsiteY53" fmla="*/ 100919 h 1447634"/>
              <a:gd name="connsiteX54" fmla="*/ 1569453 w 1813479"/>
              <a:gd name="connsiteY54" fmla="*/ 155770 h 1447634"/>
              <a:gd name="connsiteX55" fmla="*/ 1602209 w 1813479"/>
              <a:gd name="connsiteY55" fmla="*/ 469708 h 1447634"/>
              <a:gd name="connsiteX56" fmla="*/ 1641698 w 1813479"/>
              <a:gd name="connsiteY56" fmla="*/ 586201 h 1447634"/>
              <a:gd name="connsiteX57" fmla="*/ 1663911 w 1813479"/>
              <a:gd name="connsiteY57" fmla="*/ 1012090 h 1447634"/>
              <a:gd name="connsiteX58" fmla="*/ 1409502 w 1813479"/>
              <a:gd name="connsiteY58" fmla="*/ 1165367 h 1447634"/>
              <a:gd name="connsiteX59" fmla="*/ 1251546 w 1813479"/>
              <a:gd name="connsiteY59" fmla="*/ 1197156 h 1447634"/>
              <a:gd name="connsiteX60" fmla="*/ 1236086 w 1813479"/>
              <a:gd name="connsiteY60" fmla="*/ 1213465 h 1447634"/>
              <a:gd name="connsiteX61" fmla="*/ 1235691 w 1813479"/>
              <a:gd name="connsiteY61" fmla="*/ 1217413 h 1447634"/>
              <a:gd name="connsiteX62" fmla="*/ 1235691 w 1813479"/>
              <a:gd name="connsiteY62" fmla="*/ 1368657 h 1447634"/>
              <a:gd name="connsiteX63" fmla="*/ 1241476 w 1813479"/>
              <a:gd name="connsiteY63" fmla="*/ 1382616 h 1447634"/>
              <a:gd name="connsiteX64" fmla="*/ 1266670 w 1813479"/>
              <a:gd name="connsiteY64" fmla="*/ 1407810 h 1447634"/>
              <a:gd name="connsiteX65" fmla="*/ 1266532 w 1813479"/>
              <a:gd name="connsiteY65" fmla="*/ 1408146 h 1447634"/>
              <a:gd name="connsiteX66" fmla="*/ 1176457 w 1813479"/>
              <a:gd name="connsiteY66" fmla="*/ 1408146 h 1447634"/>
              <a:gd name="connsiteX67" fmla="*/ 1176457 w 1813479"/>
              <a:gd name="connsiteY67" fmla="*/ 1235282 h 1447634"/>
              <a:gd name="connsiteX68" fmla="*/ 1176457 w 1813479"/>
              <a:gd name="connsiteY68" fmla="*/ 1233801 h 1447634"/>
              <a:gd name="connsiteX69" fmla="*/ 1155311 w 1813479"/>
              <a:gd name="connsiteY69" fmla="*/ 1215577 h 1447634"/>
              <a:gd name="connsiteX70" fmla="*/ 1120620 w 1813479"/>
              <a:gd name="connsiteY70" fmla="*/ 1218677 h 1447634"/>
              <a:gd name="connsiteX71" fmla="*/ 1038147 w 1813479"/>
              <a:gd name="connsiteY71" fmla="*/ 1224344 h 1447634"/>
              <a:gd name="connsiteX72" fmla="*/ 766561 w 1813479"/>
              <a:gd name="connsiteY72" fmla="*/ 1191588 h 1447634"/>
              <a:gd name="connsiteX73" fmla="*/ 742710 w 1813479"/>
              <a:gd name="connsiteY73" fmla="*/ 1206080 h 1447634"/>
              <a:gd name="connsiteX74" fmla="*/ 742137 w 1813479"/>
              <a:gd name="connsiteY74" fmla="*/ 1211707 h 1447634"/>
              <a:gd name="connsiteX75" fmla="*/ 742137 w 1813479"/>
              <a:gd name="connsiteY75" fmla="*/ 1215419 h 1447634"/>
              <a:gd name="connsiteX76" fmla="*/ 742137 w 1813479"/>
              <a:gd name="connsiteY76" fmla="*/ 1368657 h 1447634"/>
              <a:gd name="connsiteX77" fmla="*/ 747922 w 1813479"/>
              <a:gd name="connsiteY77" fmla="*/ 1382616 h 1447634"/>
              <a:gd name="connsiteX78" fmla="*/ 773116 w 1813479"/>
              <a:gd name="connsiteY78" fmla="*/ 1407810 h 1447634"/>
              <a:gd name="connsiteX79" fmla="*/ 772978 w 1813479"/>
              <a:gd name="connsiteY79" fmla="*/ 1408146 h 1447634"/>
              <a:gd name="connsiteX80" fmla="*/ 682844 w 1813479"/>
              <a:gd name="connsiteY80" fmla="*/ 1408146 h 1447634"/>
              <a:gd name="connsiteX81" fmla="*/ 682844 w 1813479"/>
              <a:gd name="connsiteY81" fmla="*/ 1173916 h 1447634"/>
              <a:gd name="connsiteX82" fmla="*/ 672755 w 1813479"/>
              <a:gd name="connsiteY82" fmla="*/ 1155613 h 1447634"/>
              <a:gd name="connsiteX83" fmla="*/ 661184 w 1813479"/>
              <a:gd name="connsiteY83" fmla="*/ 1148940 h 1447634"/>
              <a:gd name="connsiteX84" fmla="*/ 650838 w 1813479"/>
              <a:gd name="connsiteY84" fmla="*/ 1142720 h 1447634"/>
              <a:gd name="connsiteX85" fmla="*/ 583707 w 1813479"/>
              <a:gd name="connsiteY85" fmla="*/ 1184460 h 1447634"/>
              <a:gd name="connsiteX86" fmla="*/ 168558 w 1813479"/>
              <a:gd name="connsiteY86" fmla="*/ 1223060 h 1447634"/>
              <a:gd name="connsiteX87" fmla="*/ 41147 w 1813479"/>
              <a:gd name="connsiteY87" fmla="*/ 1041253 h 1447634"/>
              <a:gd name="connsiteX88" fmla="*/ 116808 w 1813479"/>
              <a:gd name="connsiteY88" fmla="*/ 777683 h 1447634"/>
              <a:gd name="connsiteX89" fmla="*/ 135309 w 1813479"/>
              <a:gd name="connsiteY89" fmla="*/ 751245 h 1447634"/>
              <a:gd name="connsiteX90" fmla="*/ 135644 w 1813479"/>
              <a:gd name="connsiteY90" fmla="*/ 751443 h 1447634"/>
              <a:gd name="connsiteX91" fmla="*/ 101407 w 1813479"/>
              <a:gd name="connsiteY91" fmla="*/ 839503 h 1447634"/>
              <a:gd name="connsiteX92" fmla="*/ 102789 w 1813479"/>
              <a:gd name="connsiteY92" fmla="*/ 1092233 h 1447634"/>
              <a:gd name="connsiteX93" fmla="*/ 321460 w 1813479"/>
              <a:gd name="connsiteY93" fmla="*/ 1161339 h 1447634"/>
              <a:gd name="connsiteX94" fmla="*/ 566608 w 1813479"/>
              <a:gd name="connsiteY94" fmla="*/ 989404 h 1447634"/>
              <a:gd name="connsiteX95" fmla="*/ 665903 w 1813479"/>
              <a:gd name="connsiteY95" fmla="*/ 900395 h 1447634"/>
              <a:gd name="connsiteX96" fmla="*/ 689044 w 1813479"/>
              <a:gd name="connsiteY96" fmla="*/ 881026 h 1447634"/>
              <a:gd name="connsiteX97" fmla="*/ 988924 w 1813479"/>
              <a:gd name="connsiteY97" fmla="*/ 746980 h 1447634"/>
              <a:gd name="connsiteX98" fmla="*/ 1286119 w 1813479"/>
              <a:gd name="connsiteY98" fmla="*/ 841873 h 1447634"/>
              <a:gd name="connsiteX99" fmla="*/ 1441113 w 1813479"/>
              <a:gd name="connsiteY99" fmla="*/ 904877 h 1447634"/>
              <a:gd name="connsiteX100" fmla="*/ 1562483 w 1813479"/>
              <a:gd name="connsiteY100" fmla="*/ 870660 h 1447634"/>
              <a:gd name="connsiteX101" fmla="*/ 1610916 w 1813479"/>
              <a:gd name="connsiteY101" fmla="*/ 746980 h 1447634"/>
              <a:gd name="connsiteX102" fmla="*/ 1544890 w 1813479"/>
              <a:gd name="connsiteY102" fmla="*/ 425401 h 1447634"/>
              <a:gd name="connsiteX103" fmla="*/ 1534110 w 1813479"/>
              <a:gd name="connsiteY103" fmla="*/ 139105 h 1447634"/>
              <a:gd name="connsiteX104" fmla="*/ 1745949 w 1813479"/>
              <a:gd name="connsiteY104" fmla="*/ 42772 h 1447634"/>
              <a:gd name="connsiteX105" fmla="*/ 1773966 w 1813479"/>
              <a:gd name="connsiteY105" fmla="*/ 77108 h 1447634"/>
              <a:gd name="connsiteX106" fmla="*/ 1740006 w 1813479"/>
              <a:gd name="connsiteY106" fmla="*/ 100919 h 144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813479" h="1447634">
                <a:moveTo>
                  <a:pt x="1751991" y="3796"/>
                </a:moveTo>
                <a:cubicBezTo>
                  <a:pt x="1633662" y="-13461"/>
                  <a:pt x="1543706" y="28497"/>
                  <a:pt x="1498590" y="121928"/>
                </a:cubicBezTo>
                <a:cubicBezTo>
                  <a:pt x="1444884" y="231984"/>
                  <a:pt x="1475054" y="342849"/>
                  <a:pt x="1507159" y="436991"/>
                </a:cubicBezTo>
                <a:cubicBezTo>
                  <a:pt x="1524751" y="500904"/>
                  <a:pt x="1571427" y="670668"/>
                  <a:pt x="1571427" y="746980"/>
                </a:cubicBezTo>
                <a:cubicBezTo>
                  <a:pt x="1573417" y="782051"/>
                  <a:pt x="1560510" y="816329"/>
                  <a:pt x="1535887" y="841379"/>
                </a:cubicBezTo>
                <a:cubicBezTo>
                  <a:pt x="1510541" y="862211"/>
                  <a:pt x="1477413" y="871041"/>
                  <a:pt x="1445062" y="865586"/>
                </a:cubicBezTo>
                <a:cubicBezTo>
                  <a:pt x="1401841" y="861183"/>
                  <a:pt x="1357120" y="836265"/>
                  <a:pt x="1305330" y="807379"/>
                </a:cubicBezTo>
                <a:cubicBezTo>
                  <a:pt x="1225483" y="762875"/>
                  <a:pt x="1126129" y="707491"/>
                  <a:pt x="988904" y="707491"/>
                </a:cubicBezTo>
                <a:cubicBezTo>
                  <a:pt x="834344" y="707491"/>
                  <a:pt x="770095" y="761414"/>
                  <a:pt x="663633" y="850777"/>
                </a:cubicBezTo>
                <a:lnTo>
                  <a:pt x="640611" y="870068"/>
                </a:lnTo>
                <a:cubicBezTo>
                  <a:pt x="606690" y="898322"/>
                  <a:pt x="572650" y="929913"/>
                  <a:pt x="539736" y="960438"/>
                </a:cubicBezTo>
                <a:cubicBezTo>
                  <a:pt x="457085" y="1037126"/>
                  <a:pt x="379035" y="1109549"/>
                  <a:pt x="313700" y="1122620"/>
                </a:cubicBezTo>
                <a:cubicBezTo>
                  <a:pt x="192824" y="1146827"/>
                  <a:pt x="155231" y="1106074"/>
                  <a:pt x="137480" y="1073259"/>
                </a:cubicBezTo>
                <a:cubicBezTo>
                  <a:pt x="114241" y="1030156"/>
                  <a:pt x="98307" y="973490"/>
                  <a:pt x="138764" y="852120"/>
                </a:cubicBezTo>
                <a:cubicBezTo>
                  <a:pt x="155310" y="804471"/>
                  <a:pt x="174742" y="757873"/>
                  <a:pt x="196951" y="712585"/>
                </a:cubicBezTo>
                <a:cubicBezTo>
                  <a:pt x="205125" y="696440"/>
                  <a:pt x="198687" y="676723"/>
                  <a:pt x="182557" y="668516"/>
                </a:cubicBezTo>
                <a:cubicBezTo>
                  <a:pt x="168572" y="661269"/>
                  <a:pt x="151401" y="665116"/>
                  <a:pt x="141844" y="677638"/>
                </a:cubicBezTo>
                <a:cubicBezTo>
                  <a:pt x="120263" y="704470"/>
                  <a:pt x="98623" y="733653"/>
                  <a:pt x="83933" y="755688"/>
                </a:cubicBezTo>
                <a:cubicBezTo>
                  <a:pt x="47801" y="809906"/>
                  <a:pt x="-10840" y="919567"/>
                  <a:pt x="1737" y="1045123"/>
                </a:cubicBezTo>
                <a:cubicBezTo>
                  <a:pt x="11767" y="1144734"/>
                  <a:pt x="59114" y="1212477"/>
                  <a:pt x="150769" y="1258364"/>
                </a:cubicBezTo>
                <a:cubicBezTo>
                  <a:pt x="206985" y="1282628"/>
                  <a:pt x="267816" y="1294338"/>
                  <a:pt x="329022" y="1292680"/>
                </a:cubicBezTo>
                <a:cubicBezTo>
                  <a:pt x="425956" y="1293653"/>
                  <a:pt x="521273" y="1267812"/>
                  <a:pt x="604439" y="1218006"/>
                </a:cubicBezTo>
                <a:lnTo>
                  <a:pt x="643059" y="1194016"/>
                </a:lnTo>
                <a:cubicBezTo>
                  <a:pt x="643217" y="1194016"/>
                  <a:pt x="643355" y="1194016"/>
                  <a:pt x="643355" y="1194194"/>
                </a:cubicBezTo>
                <a:lnTo>
                  <a:pt x="643355" y="1427890"/>
                </a:lnTo>
                <a:cubicBezTo>
                  <a:pt x="643355" y="1438795"/>
                  <a:pt x="652195" y="1447635"/>
                  <a:pt x="663100" y="1447635"/>
                </a:cubicBezTo>
                <a:lnTo>
                  <a:pt x="801311" y="1447635"/>
                </a:lnTo>
                <a:cubicBezTo>
                  <a:pt x="812216" y="1447635"/>
                  <a:pt x="821056" y="1438795"/>
                  <a:pt x="821056" y="1427890"/>
                </a:cubicBezTo>
                <a:lnTo>
                  <a:pt x="821056" y="1408146"/>
                </a:lnTo>
                <a:cubicBezTo>
                  <a:pt x="821054" y="1402910"/>
                  <a:pt x="818973" y="1397888"/>
                  <a:pt x="815271" y="1394186"/>
                </a:cubicBezTo>
                <a:lnTo>
                  <a:pt x="781567" y="1360482"/>
                </a:lnTo>
                <a:lnTo>
                  <a:pt x="781567" y="1235203"/>
                </a:lnTo>
                <a:cubicBezTo>
                  <a:pt x="862288" y="1253745"/>
                  <a:pt x="944801" y="1263367"/>
                  <a:pt x="1027623" y="1263892"/>
                </a:cubicBezTo>
                <a:cubicBezTo>
                  <a:pt x="1031197" y="1263892"/>
                  <a:pt x="1034771" y="1263892"/>
                  <a:pt x="1038305" y="1263892"/>
                </a:cubicBezTo>
                <a:cubicBezTo>
                  <a:pt x="1062709" y="1263892"/>
                  <a:pt x="1095426" y="1260792"/>
                  <a:pt x="1124312" y="1257969"/>
                </a:cubicBezTo>
                <a:lnTo>
                  <a:pt x="1136988" y="1256784"/>
                </a:lnTo>
                <a:lnTo>
                  <a:pt x="1136988" y="1427890"/>
                </a:lnTo>
                <a:cubicBezTo>
                  <a:pt x="1136988" y="1438795"/>
                  <a:pt x="1145828" y="1447635"/>
                  <a:pt x="1156733" y="1447635"/>
                </a:cubicBezTo>
                <a:lnTo>
                  <a:pt x="1294944" y="1447635"/>
                </a:lnTo>
                <a:cubicBezTo>
                  <a:pt x="1305849" y="1447635"/>
                  <a:pt x="1314689" y="1438795"/>
                  <a:pt x="1314689" y="1427890"/>
                </a:cubicBezTo>
                <a:lnTo>
                  <a:pt x="1314689" y="1408146"/>
                </a:lnTo>
                <a:cubicBezTo>
                  <a:pt x="1314687" y="1402910"/>
                  <a:pt x="1312606" y="1397888"/>
                  <a:pt x="1308904" y="1394186"/>
                </a:cubicBezTo>
                <a:lnTo>
                  <a:pt x="1275200" y="1360482"/>
                </a:lnTo>
                <a:lnTo>
                  <a:pt x="1275200" y="1232597"/>
                </a:lnTo>
                <a:lnTo>
                  <a:pt x="1418920" y="1203612"/>
                </a:lnTo>
                <a:cubicBezTo>
                  <a:pt x="1492528" y="1182505"/>
                  <a:pt x="1626416" y="1132532"/>
                  <a:pt x="1696094" y="1034974"/>
                </a:cubicBezTo>
                <a:cubicBezTo>
                  <a:pt x="1784036" y="912242"/>
                  <a:pt x="1723026" y="692525"/>
                  <a:pt x="1679193" y="573544"/>
                </a:cubicBezTo>
                <a:cubicBezTo>
                  <a:pt x="1666931" y="533364"/>
                  <a:pt x="1652794" y="493579"/>
                  <a:pt x="1639368" y="456242"/>
                </a:cubicBezTo>
                <a:cubicBezTo>
                  <a:pt x="1599997" y="347647"/>
                  <a:pt x="1565997" y="253742"/>
                  <a:pt x="1604914" y="173184"/>
                </a:cubicBezTo>
                <a:cubicBezTo>
                  <a:pt x="1612812" y="157389"/>
                  <a:pt x="1641263" y="122283"/>
                  <a:pt x="1733253" y="139816"/>
                </a:cubicBezTo>
                <a:cubicBezTo>
                  <a:pt x="1770797" y="145862"/>
                  <a:pt x="1806263" y="120717"/>
                  <a:pt x="1812982" y="83288"/>
                </a:cubicBezTo>
                <a:lnTo>
                  <a:pt x="1813258" y="81155"/>
                </a:lnTo>
                <a:cubicBezTo>
                  <a:pt x="1816202" y="43317"/>
                  <a:pt x="1789497" y="9597"/>
                  <a:pt x="1751991" y="3796"/>
                </a:cubicBezTo>
                <a:close/>
                <a:moveTo>
                  <a:pt x="1740006" y="100919"/>
                </a:moveTo>
                <a:cubicBezTo>
                  <a:pt x="1622013" y="78411"/>
                  <a:pt x="1581516" y="131603"/>
                  <a:pt x="1569453" y="155770"/>
                </a:cubicBezTo>
                <a:cubicBezTo>
                  <a:pt x="1523171" y="251551"/>
                  <a:pt x="1559817" y="352643"/>
                  <a:pt x="1602209" y="469708"/>
                </a:cubicBezTo>
                <a:cubicBezTo>
                  <a:pt x="1615457" y="506531"/>
                  <a:pt x="1629397" y="545784"/>
                  <a:pt x="1641698" y="586201"/>
                </a:cubicBezTo>
                <a:cubicBezTo>
                  <a:pt x="1675106" y="677025"/>
                  <a:pt x="1744152" y="900139"/>
                  <a:pt x="1663911" y="1012090"/>
                </a:cubicBezTo>
                <a:cubicBezTo>
                  <a:pt x="1601162" y="1099894"/>
                  <a:pt x="1476614" y="1146037"/>
                  <a:pt x="1409502" y="1165367"/>
                </a:cubicBezTo>
                <a:lnTo>
                  <a:pt x="1251546" y="1197156"/>
                </a:lnTo>
                <a:cubicBezTo>
                  <a:pt x="1243480" y="1198806"/>
                  <a:pt x="1237304" y="1205322"/>
                  <a:pt x="1236086" y="1213465"/>
                </a:cubicBezTo>
                <a:cubicBezTo>
                  <a:pt x="1235815" y="1214764"/>
                  <a:pt x="1235681" y="1216087"/>
                  <a:pt x="1235691" y="1217413"/>
                </a:cubicBezTo>
                <a:lnTo>
                  <a:pt x="1235691" y="1368657"/>
                </a:lnTo>
                <a:cubicBezTo>
                  <a:pt x="1235693" y="1373893"/>
                  <a:pt x="1237774" y="1378914"/>
                  <a:pt x="1241476" y="1382616"/>
                </a:cubicBezTo>
                <a:lnTo>
                  <a:pt x="1266670" y="1407810"/>
                </a:lnTo>
                <a:cubicBezTo>
                  <a:pt x="1266848" y="1407988"/>
                  <a:pt x="1266789" y="1408146"/>
                  <a:pt x="1266532" y="1408146"/>
                </a:cubicBezTo>
                <a:lnTo>
                  <a:pt x="1176457" y="1408146"/>
                </a:lnTo>
                <a:lnTo>
                  <a:pt x="1176457" y="1235282"/>
                </a:lnTo>
                <a:lnTo>
                  <a:pt x="1176457" y="1233801"/>
                </a:lnTo>
                <a:cubicBezTo>
                  <a:pt x="1175575" y="1222968"/>
                  <a:pt x="1166157" y="1214851"/>
                  <a:pt x="1155311" y="1215577"/>
                </a:cubicBezTo>
                <a:cubicBezTo>
                  <a:pt x="1145439" y="1216328"/>
                  <a:pt x="1133414" y="1217453"/>
                  <a:pt x="1120620" y="1218677"/>
                </a:cubicBezTo>
                <a:cubicBezTo>
                  <a:pt x="1092622" y="1221323"/>
                  <a:pt x="1060893" y="1224344"/>
                  <a:pt x="1038147" y="1224344"/>
                </a:cubicBezTo>
                <a:cubicBezTo>
                  <a:pt x="946605" y="1224810"/>
                  <a:pt x="855366" y="1213806"/>
                  <a:pt x="766561" y="1191588"/>
                </a:cubicBezTo>
                <a:cubicBezTo>
                  <a:pt x="755974" y="1189009"/>
                  <a:pt x="745298" y="1195495"/>
                  <a:pt x="742710" y="1206080"/>
                </a:cubicBezTo>
                <a:cubicBezTo>
                  <a:pt x="742234" y="1207916"/>
                  <a:pt x="742042" y="1209814"/>
                  <a:pt x="742137" y="1211707"/>
                </a:cubicBezTo>
                <a:cubicBezTo>
                  <a:pt x="742137" y="1212201"/>
                  <a:pt x="742137" y="1214926"/>
                  <a:pt x="742137" y="1215419"/>
                </a:cubicBezTo>
                <a:lnTo>
                  <a:pt x="742137" y="1368657"/>
                </a:lnTo>
                <a:cubicBezTo>
                  <a:pt x="742139" y="1373893"/>
                  <a:pt x="744220" y="1378914"/>
                  <a:pt x="747922" y="1382616"/>
                </a:cubicBezTo>
                <a:lnTo>
                  <a:pt x="773116" y="1407810"/>
                </a:lnTo>
                <a:cubicBezTo>
                  <a:pt x="773294" y="1407988"/>
                  <a:pt x="773235" y="1408146"/>
                  <a:pt x="772978" y="1408146"/>
                </a:cubicBezTo>
                <a:lnTo>
                  <a:pt x="682844" y="1408146"/>
                </a:lnTo>
                <a:lnTo>
                  <a:pt x="682844" y="1173916"/>
                </a:lnTo>
                <a:cubicBezTo>
                  <a:pt x="683251" y="1166390"/>
                  <a:pt x="679336" y="1159288"/>
                  <a:pt x="672755" y="1155613"/>
                </a:cubicBezTo>
                <a:cubicBezTo>
                  <a:pt x="665805" y="1151664"/>
                  <a:pt x="661303" y="1148999"/>
                  <a:pt x="661184" y="1148940"/>
                </a:cubicBezTo>
                <a:lnTo>
                  <a:pt x="650838" y="1142720"/>
                </a:lnTo>
                <a:lnTo>
                  <a:pt x="583707" y="1184460"/>
                </a:lnTo>
                <a:cubicBezTo>
                  <a:pt x="428495" y="1280853"/>
                  <a:pt x="236736" y="1257179"/>
                  <a:pt x="168558" y="1223060"/>
                </a:cubicBezTo>
                <a:cubicBezTo>
                  <a:pt x="89087" y="1183334"/>
                  <a:pt x="49795" y="1127260"/>
                  <a:pt x="41147" y="1041253"/>
                </a:cubicBezTo>
                <a:cubicBezTo>
                  <a:pt x="29616" y="927978"/>
                  <a:pt x="83617" y="827499"/>
                  <a:pt x="116808" y="777683"/>
                </a:cubicBezTo>
                <a:cubicBezTo>
                  <a:pt x="122119" y="769785"/>
                  <a:pt x="128398" y="760742"/>
                  <a:pt x="135309" y="751245"/>
                </a:cubicBezTo>
                <a:cubicBezTo>
                  <a:pt x="135861" y="750475"/>
                  <a:pt x="136019" y="750554"/>
                  <a:pt x="135644" y="751443"/>
                </a:cubicBezTo>
                <a:cubicBezTo>
                  <a:pt x="123166" y="780270"/>
                  <a:pt x="111714" y="809768"/>
                  <a:pt x="101407" y="839503"/>
                </a:cubicBezTo>
                <a:cubicBezTo>
                  <a:pt x="64801" y="949283"/>
                  <a:pt x="65196" y="1022476"/>
                  <a:pt x="102789" y="1092233"/>
                </a:cubicBezTo>
                <a:cubicBezTo>
                  <a:pt x="139435" y="1159839"/>
                  <a:pt x="212984" y="1183058"/>
                  <a:pt x="321460" y="1161339"/>
                </a:cubicBezTo>
                <a:cubicBezTo>
                  <a:pt x="397733" y="1146077"/>
                  <a:pt x="479772" y="1069981"/>
                  <a:pt x="566608" y="989404"/>
                </a:cubicBezTo>
                <a:cubicBezTo>
                  <a:pt x="599147" y="959195"/>
                  <a:pt x="632792" y="927998"/>
                  <a:pt x="665903" y="900395"/>
                </a:cubicBezTo>
                <a:lnTo>
                  <a:pt x="689044" y="881026"/>
                </a:lnTo>
                <a:cubicBezTo>
                  <a:pt x="792012" y="794584"/>
                  <a:pt x="848738" y="746980"/>
                  <a:pt x="988924" y="746980"/>
                </a:cubicBezTo>
                <a:cubicBezTo>
                  <a:pt x="1115881" y="746980"/>
                  <a:pt x="1206331" y="797388"/>
                  <a:pt x="1286119" y="841873"/>
                </a:cubicBezTo>
                <a:cubicBezTo>
                  <a:pt x="1341739" y="872871"/>
                  <a:pt x="1389758" y="899645"/>
                  <a:pt x="1441113" y="904877"/>
                </a:cubicBezTo>
                <a:cubicBezTo>
                  <a:pt x="1484608" y="911470"/>
                  <a:pt x="1528836" y="899001"/>
                  <a:pt x="1562483" y="870660"/>
                </a:cubicBezTo>
                <a:cubicBezTo>
                  <a:pt x="1595436" y="838167"/>
                  <a:pt x="1613041" y="793210"/>
                  <a:pt x="1610916" y="746980"/>
                </a:cubicBezTo>
                <a:cubicBezTo>
                  <a:pt x="1610916" y="674617"/>
                  <a:pt x="1575830" y="537688"/>
                  <a:pt x="1544890" y="425401"/>
                </a:cubicBezTo>
                <a:cubicBezTo>
                  <a:pt x="1506704" y="313331"/>
                  <a:pt x="1491580" y="226376"/>
                  <a:pt x="1534110" y="139105"/>
                </a:cubicBezTo>
                <a:cubicBezTo>
                  <a:pt x="1581497" y="40857"/>
                  <a:pt x="1675718" y="32485"/>
                  <a:pt x="1745949" y="42772"/>
                </a:cubicBezTo>
                <a:cubicBezTo>
                  <a:pt x="1762680" y="45394"/>
                  <a:pt x="1774754" y="60190"/>
                  <a:pt x="1773966" y="77108"/>
                </a:cubicBezTo>
                <a:cubicBezTo>
                  <a:pt x="1770665" y="92737"/>
                  <a:pt x="1755825" y="103143"/>
                  <a:pt x="1740006" y="100919"/>
                </a:cubicBezTo>
                <a:close/>
              </a:path>
            </a:pathLst>
          </a:custGeom>
          <a:solidFill>
            <a:schemeClr val="tx1"/>
          </a:solidFill>
          <a:ln w="1974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l-GR" dirty="0"/>
          </a:p>
        </p:txBody>
      </p:sp>
      <p:pic>
        <p:nvPicPr>
          <p:cNvPr id="22" name="Γραφικό 21" descr="κλεψύδρα 60% με συμπαγές γέμισμα">
            <a:extLst>
              <a:ext uri="{FF2B5EF4-FFF2-40B4-BE49-F238E27FC236}">
                <a16:creationId xmlns:a16="http://schemas.microsoft.com/office/drawing/2014/main" xmlns="" id="{2B9A2D26-0B32-2BE1-1977-6367B2B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288217">
            <a:off x="117475" y="2013856"/>
            <a:ext cx="1055342" cy="10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ορδέλα: Με κλίση προς τα κάτω 1">
            <a:extLst>
              <a:ext uri="{FF2B5EF4-FFF2-40B4-BE49-F238E27FC236}">
                <a16:creationId xmlns:a16="http://schemas.microsoft.com/office/drawing/2014/main" xmlns="" id="{B14BF6AE-C2A7-BA7F-1DD4-B6CE6F4559C5}"/>
              </a:ext>
            </a:extLst>
          </p:cNvPr>
          <p:cNvSpPr/>
          <p:nvPr/>
        </p:nvSpPr>
        <p:spPr>
          <a:xfrm>
            <a:off x="3382649" y="99463"/>
            <a:ext cx="5426698" cy="706355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62A1CE-37E3-3024-0047-0CD3CCA9FAF5}"/>
              </a:ext>
            </a:extLst>
          </p:cNvPr>
          <p:cNvSpPr txBox="1"/>
          <p:nvPr/>
        </p:nvSpPr>
        <p:spPr>
          <a:xfrm>
            <a:off x="4884899" y="236878"/>
            <a:ext cx="252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ΦΩΣΦΟΡΙΜΟΣ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4E0972-028A-D649-22B3-CCFEDD24F1AC}"/>
              </a:ext>
            </a:extLst>
          </p:cNvPr>
          <p:cNvSpPr txBox="1"/>
          <p:nvPr/>
        </p:nvSpPr>
        <p:spPr>
          <a:xfrm>
            <a:off x="480767" y="1923068"/>
            <a:ext cx="7013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Ορυκτά όπως </a:t>
            </a:r>
            <a:r>
              <a:rPr lang="el-GR" i="0" dirty="0" err="1">
                <a:solidFill>
                  <a:srgbClr val="000000"/>
                </a:solidFill>
                <a:effectLst/>
              </a:rPr>
              <a:t>Σελεστίνης</a:t>
            </a:r>
            <a:r>
              <a:rPr lang="el-GR" i="0" dirty="0">
                <a:solidFill>
                  <a:srgbClr val="000000"/>
                </a:solidFill>
                <a:effectLst/>
              </a:rPr>
              <a:t>, </a:t>
            </a:r>
            <a:r>
              <a:rPr lang="el-GR" i="0" dirty="0" err="1">
                <a:solidFill>
                  <a:srgbClr val="000000"/>
                </a:solidFill>
                <a:effectLst/>
              </a:rPr>
              <a:t>Σφαλερίτης</a:t>
            </a:r>
            <a:r>
              <a:rPr lang="el-GR" i="0" dirty="0">
                <a:solidFill>
                  <a:srgbClr val="000000"/>
                </a:solidFill>
                <a:effectLst/>
              </a:rPr>
              <a:t>, </a:t>
            </a:r>
            <a:r>
              <a:rPr lang="el-GR" i="0" dirty="0" err="1">
                <a:solidFill>
                  <a:srgbClr val="000000"/>
                </a:solidFill>
                <a:effectLst/>
              </a:rPr>
              <a:t>Βιλλεμίτης</a:t>
            </a:r>
            <a:r>
              <a:rPr lang="el-GR" i="0" dirty="0">
                <a:solidFill>
                  <a:srgbClr val="000000"/>
                </a:solidFill>
                <a:effectLst/>
              </a:rPr>
              <a:t> </a:t>
            </a:r>
            <a:r>
              <a:rPr lang="en-US" dirty="0"/>
              <a:t> </a:t>
            </a:r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Χρωστικές (</a:t>
            </a:r>
            <a:r>
              <a:rPr lang="en-US" i="1" dirty="0"/>
              <a:t>ZnS, SrAl</a:t>
            </a:r>
            <a:r>
              <a:rPr lang="en-US" i="1" baseline="-25000" dirty="0"/>
              <a:t>2</a:t>
            </a:r>
            <a:r>
              <a:rPr lang="en-US" i="1" dirty="0"/>
              <a:t>O</a:t>
            </a:r>
            <a:r>
              <a:rPr lang="en-US" i="1" baseline="-25000" dirty="0"/>
              <a:t>4</a:t>
            </a:r>
            <a:r>
              <a:rPr lang="el-GR" dirty="0"/>
              <a:t>)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0A11AA7-A046-274E-7745-C7418D0A8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56" y="1051550"/>
            <a:ext cx="3355490" cy="2240655"/>
          </a:xfrm>
          <a:prstGeom prst="rect">
            <a:avLst/>
          </a:prstGeom>
        </p:spPr>
      </p:pic>
      <p:pic>
        <p:nvPicPr>
          <p:cNvPr id="9" name="Εικόνα 8" descr="Εικόνα που περιέχει τούρτα, βράχος, σοκολάτα, δίσκος φαγητού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C8E83C0-B37D-F1EA-4550-7F697D69E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98" y="2341970"/>
            <a:ext cx="2479302" cy="2447651"/>
          </a:xfrm>
          <a:prstGeom prst="rect">
            <a:avLst/>
          </a:prstGeom>
        </p:spPr>
      </p:pic>
      <p:pic>
        <p:nvPicPr>
          <p:cNvPr id="11" name="Εικόνα 10" descr="Εικόνα που περιέχει φαγωμέ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B741F09-03A1-D1E2-D38D-0731ADEB7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763">
            <a:off x="6268948" y="3408556"/>
            <a:ext cx="2719604" cy="2981871"/>
          </a:xfrm>
          <a:prstGeom prst="rect">
            <a:avLst/>
          </a:prstGeom>
        </p:spPr>
      </p:pic>
      <p:pic>
        <p:nvPicPr>
          <p:cNvPr id="13" name="Εικόνα 12" descr="Εικόνα που περιέχει παλέτα χρωμάτων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79B1939-9AF7-4A6A-DA57-1AEDBDC0D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90" y="1284851"/>
            <a:ext cx="2927365" cy="443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795DAF-763F-D6FB-F7D7-5DC17CB9370E}"/>
              </a:ext>
            </a:extLst>
          </p:cNvPr>
          <p:cNvSpPr txBox="1"/>
          <p:nvPr/>
        </p:nvSpPr>
        <p:spPr>
          <a:xfrm>
            <a:off x="8485497" y="1861331"/>
            <a:ext cx="64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ZnS</a:t>
            </a: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5C8D4E-F744-B51F-4DD4-133F38760933}"/>
              </a:ext>
            </a:extLst>
          </p:cNvPr>
          <p:cNvSpPr txBox="1"/>
          <p:nvPr/>
        </p:nvSpPr>
        <p:spPr>
          <a:xfrm>
            <a:off x="9759498" y="184992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SrAl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endParaRPr lang="el-GR" dirty="0"/>
          </a:p>
        </p:txBody>
      </p:sp>
      <p:pic>
        <p:nvPicPr>
          <p:cNvPr id="19" name="Εικόνα 18" descr="Εικόνα που περιέχει φορητός υπολογιστής, διανυσματικά γραφικά, clipart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9F5C7B9-2E46-ACA1-E014-4AA9F1C37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0" y="3271715"/>
            <a:ext cx="2450151" cy="2450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Εικόνα 20" descr="Εικόνα που περιέχει εσωτερικός χώρος, ρολόι χειρό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D7ADE14-DC70-1335-7D97-8726FB4297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37" y="3374983"/>
            <a:ext cx="3250530" cy="2346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Εικόνα 22" descr="Εικόνα που περιέχει κείμενο,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090AE48-AB38-CE98-87D4-301D320CF4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39" y="3240006"/>
            <a:ext cx="3355490" cy="2513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3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Εικόνα που περιέχει έντομ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296015E-040F-BA69-9454-ADC072138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35" y="2119075"/>
            <a:ext cx="3409002" cy="2727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Κορδέλα: Με κλίση προς τα κάτω 3">
            <a:extLst>
              <a:ext uri="{FF2B5EF4-FFF2-40B4-BE49-F238E27FC236}">
                <a16:creationId xmlns:a16="http://schemas.microsoft.com/office/drawing/2014/main" xmlns="" id="{71F8FA84-D4C7-D360-11F7-D59BDA2D14DE}"/>
              </a:ext>
            </a:extLst>
          </p:cNvPr>
          <p:cNvSpPr/>
          <p:nvPr/>
        </p:nvSpPr>
        <p:spPr>
          <a:xfrm>
            <a:off x="3382649" y="99463"/>
            <a:ext cx="5426698" cy="706355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AE0DAF-143E-675D-49B0-379F90379301}"/>
              </a:ext>
            </a:extLst>
          </p:cNvPr>
          <p:cNvSpPr txBox="1"/>
          <p:nvPr/>
        </p:nvSpPr>
        <p:spPr>
          <a:xfrm>
            <a:off x="4866270" y="246433"/>
            <a:ext cx="2505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ΒΙΟΦΩΤΑΥΓΕΙΑ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999826-0E82-9E30-FDD4-B2DC00854779}"/>
              </a:ext>
            </a:extLst>
          </p:cNvPr>
          <p:cNvSpPr txBox="1"/>
          <p:nvPr/>
        </p:nvSpPr>
        <p:spPr>
          <a:xfrm>
            <a:off x="2248878" y="897386"/>
            <a:ext cx="76942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παραγωγή 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φωτός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από τους 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ζωντανούς οργανισμούς</a:t>
            </a:r>
            <a:r>
              <a:rPr lang="el-GR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μπορεί να είναι αποτέλεσμα 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απορρόφησης του φωτός 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l-GR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φθορισμός</a:t>
            </a:r>
            <a:r>
              <a:rPr lang="el-GR" b="1" i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l-GR" i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ή φωσφορισμός</a:t>
            </a:r>
            <a:r>
              <a:rPr lang="en-US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ή </a:t>
            </a:r>
            <a:r>
              <a:rPr lang="el-GR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χημικής αντίδρασης </a:t>
            </a:r>
            <a:r>
              <a:rPr lang="el-GR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l-GR" i="1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χημειοφωταύγεια</a:t>
            </a:r>
            <a:r>
              <a:rPr lang="en-US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EAD1FD-681F-5FCF-249E-6386D239D448}"/>
              </a:ext>
            </a:extLst>
          </p:cNvPr>
          <p:cNvSpPr txBox="1"/>
          <p:nvPr/>
        </p:nvSpPr>
        <p:spPr>
          <a:xfrm>
            <a:off x="185902" y="2036966"/>
            <a:ext cx="5344021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Πυγολαμπίδες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Ghost Mushrooms (</a:t>
            </a:r>
            <a:r>
              <a:rPr lang="en-US" i="1" dirty="0" err="1"/>
              <a:t>Omphalotus</a:t>
            </a:r>
            <a:r>
              <a:rPr lang="en-US" i="1" dirty="0"/>
              <a:t> </a:t>
            </a:r>
            <a:r>
              <a:rPr lang="en-US" i="1" dirty="0" err="1"/>
              <a:t>Nidiformis</a:t>
            </a:r>
            <a:r>
              <a:rPr lang="en-US" dirty="0"/>
              <a:t>)</a:t>
            </a:r>
            <a:r>
              <a:rPr lang="el-GR" dirty="0"/>
              <a:t> και </a:t>
            </a:r>
            <a:r>
              <a:rPr lang="en-US" dirty="0"/>
              <a:t>Bitter Oyster Mushrooms (</a:t>
            </a:r>
            <a:r>
              <a:rPr lang="en-US" i="1" dirty="0" err="1"/>
              <a:t>Panellus</a:t>
            </a:r>
            <a:r>
              <a:rPr lang="en-US" i="1" dirty="0"/>
              <a:t> </a:t>
            </a:r>
            <a:r>
              <a:rPr lang="en-US" i="1" dirty="0" err="1"/>
              <a:t>Stipticus</a:t>
            </a:r>
            <a:r>
              <a:rPr lang="en-US" i="1" dirty="0"/>
              <a:t>)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Τσούχτρες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Angler Fish</a:t>
            </a:r>
            <a:r>
              <a:rPr lang="el-GR" dirty="0"/>
              <a:t> και </a:t>
            </a:r>
            <a:r>
              <a:rPr lang="en-US" dirty="0"/>
              <a:t>Viper Fish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l-GR" dirty="0"/>
              <a:t>    </a:t>
            </a:r>
            <a:r>
              <a:rPr lang="el-GR" b="1" i="1" u="sng" dirty="0" err="1"/>
              <a:t>Βιοφθορισμός</a:t>
            </a:r>
            <a:r>
              <a:rPr lang="el-GR" b="1" i="1" u="sng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Swell Shark (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Cephaloscyllium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Ventriosum</a:t>
            </a:r>
            <a:r>
              <a:rPr lang="en-US" dirty="0"/>
              <a:t>)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P</a:t>
            </a:r>
            <a:r>
              <a:rPr lang="sv-SE" dirty="0">
                <a:solidFill>
                  <a:srgbClr val="202122"/>
                </a:solidFill>
                <a:latin typeface="Arial" panose="020B0604020202020204" pitchFamily="34" charset="0"/>
              </a:rPr>
              <a:t>olka-dot tree frog (</a:t>
            </a:r>
            <a:r>
              <a:rPr lang="sv-SE" i="1" dirty="0">
                <a:solidFill>
                  <a:srgbClr val="202122"/>
                </a:solidFill>
                <a:latin typeface="Arial" panose="020B0604020202020204" pitchFamily="34" charset="0"/>
              </a:rPr>
              <a:t>Boana punctata</a:t>
            </a:r>
            <a:r>
              <a:rPr lang="sv-SE" dirty="0">
                <a:solidFill>
                  <a:srgbClr val="202122"/>
                </a:solidFill>
                <a:latin typeface="Arial" panose="020B0604020202020204" pitchFamily="34" charset="0"/>
              </a:rPr>
              <a:t>) - 2017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Εικόνα 10" descr="Εικόνα που περιέχει άτομο, εσωτερικός χώρος, φύση, χέρ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A3F49CF-D6A6-CD6B-D95D-F22F612F8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80" y="2514595"/>
            <a:ext cx="3483533" cy="3483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Εικόνα 16" descr="Εικόνα που περιέχει πράσι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B121980-0470-13BE-638F-E96FBC0669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/>
          <a:stretch/>
        </p:blipFill>
        <p:spPr>
          <a:xfrm>
            <a:off x="8584574" y="3550743"/>
            <a:ext cx="3228560" cy="2447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Εικόνα 12" descr="Εικόνα που περιέχει δέντρο, πράσινο, εξωτερικός χώρος/ύπαιθρος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71811B3-CBFD-8FE7-90F9-BC1739800E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/>
          <a:stretch/>
        </p:blipFill>
        <p:spPr>
          <a:xfrm>
            <a:off x="5627392" y="2316964"/>
            <a:ext cx="2682218" cy="222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Εικόνα 18" descr="Εικόνα που περιέχει ασπόνδυλο, κοιλεντερωτά, κτενοφόρα, σκοτειν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9BCA0BF-35AD-0461-8490-0ED32DC419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27" y="2433486"/>
            <a:ext cx="2629384" cy="1933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Εικόνα 20" descr="Εικόνα που περιέχει ασπόνδυλο, σκουλήκι, κτενοφόρ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9121042-AB1E-4722-5CC6-451F6B007E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r="9538"/>
          <a:stretch/>
        </p:blipFill>
        <p:spPr>
          <a:xfrm>
            <a:off x="8538558" y="3550743"/>
            <a:ext cx="3320592" cy="2257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Εικόνα 22" descr="Εικόνα που περιέχει σκοτεινό, θαλάσσιος πυθμένα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A42BFE3-624F-F1EB-AE22-A754315941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59" y="2433486"/>
            <a:ext cx="3216289" cy="217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Εικόνα 26" descr="Εικόνα που περιέχει εσωτερικός χώρος, ψάρι, δερμάτι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A3D8E9B-AED5-5B84-5DBD-87872F49D3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6054" y="3910136"/>
            <a:ext cx="2621631" cy="1872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Εικόνα 1" descr="Εικόνα που περιέχει σαλαμάνδρ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11F8A6B-37AD-588B-108B-9A6E4BBAEE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44" y="2158191"/>
            <a:ext cx="3122468" cy="1756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Εικόνα 4" descr="Εικόνα που περιέχει αρθρόποδο, ασπόνδυλο, βάτραχ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0DAB673-10B0-6386-53E1-A5A832CC32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24" y="4226495"/>
            <a:ext cx="3116173" cy="1756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5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B6A325-A270-671A-8A3E-AFD593ABBBA1}"/>
              </a:ext>
            </a:extLst>
          </p:cNvPr>
          <p:cNvSpPr txBox="1"/>
          <p:nvPr/>
        </p:nvSpPr>
        <p:spPr>
          <a:xfrm>
            <a:off x="368057" y="1221768"/>
            <a:ext cx="11557262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Το πρώτο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glow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stick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κατασκευάστηκε από τον </a:t>
            </a:r>
            <a:r>
              <a:rPr lang="el-G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Edwin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Chandross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έναν ειδικό στην </a:t>
            </a:r>
            <a:r>
              <a:rPr lang="el-G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οργανική χημεία</a:t>
            </a: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την δεκαετία του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‘60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σε μια ντουλάπα επιστάτη στα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Bell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Laboratories στο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Jersey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όπου εργαζόταν, ο οποίος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ήθελε να μιμηθεί τις πυγολαμπίδες! </a:t>
            </a:r>
            <a:endParaRPr lang="el-G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3B5D15-4294-5FF8-A8C2-A8313BDF4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837" t="17786" r="16511" b="-7693"/>
          <a:stretch/>
        </p:blipFill>
        <p:spPr>
          <a:xfrm>
            <a:off x="9912486" y="0"/>
            <a:ext cx="2279514" cy="1718537"/>
          </a:xfrm>
          <a:prstGeom prst="rect">
            <a:avLst/>
          </a:prstGeom>
        </p:spPr>
      </p:pic>
      <p:sp>
        <p:nvSpPr>
          <p:cNvPr id="38" name="Φυσαλίδα σκέψης: Σύννεφο 37">
            <a:extLst>
              <a:ext uri="{FF2B5EF4-FFF2-40B4-BE49-F238E27FC236}">
                <a16:creationId xmlns:a16="http://schemas.microsoft.com/office/drawing/2014/main" xmlns="" id="{204E66FE-9568-59B4-E829-180195DD1076}"/>
              </a:ext>
            </a:extLst>
          </p:cNvPr>
          <p:cNvSpPr/>
          <p:nvPr/>
        </p:nvSpPr>
        <p:spPr>
          <a:xfrm rot="21380612" flipH="1">
            <a:off x="6207470" y="2177279"/>
            <a:ext cx="2734474" cy="1340814"/>
          </a:xfrm>
          <a:prstGeom prst="cloudCallou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7" name="Εικόνα 36" descr="Εικόνα που περιέχει έντομο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71A2823-EA3F-AFED-911C-A0C75858F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18" y="2240854"/>
            <a:ext cx="2298777" cy="116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0A7BEF-FEF6-61F4-FBA2-1AF3C023F197}"/>
              </a:ext>
            </a:extLst>
          </p:cNvPr>
          <p:cNvSpPr txBox="1"/>
          <p:nvPr/>
        </p:nvSpPr>
        <p:spPr>
          <a:xfrm>
            <a:off x="-385026" y="146572"/>
            <a:ext cx="12132192" cy="712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endParaRPr lang="el-GR" sz="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ctr">
              <a:lnSpc>
                <a:spcPct val="107000"/>
              </a:lnSpc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mbol" panose="05050102010706020507" pitchFamily="18" charset="2"/>
              </a:rPr>
              <a:t>GLOW STICKS</a:t>
            </a:r>
            <a:endParaRPr lang="el-G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5" name="Εικόνα 4" descr="Εικόνα που περιέχει άτομο, άνδρας, τοίχος, κουστούμ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CA4F5F4-C3F6-2A64-FDE3-AF6DDA78C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17" y="3129924"/>
            <a:ext cx="2131158" cy="283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Εικόνα 7" descr="Εικόνα που περιέχει κείμενο, φω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2810E2A-E4A5-55CF-FF0D-F7EF3624D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70" y="3008875"/>
            <a:ext cx="2836079" cy="283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2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34ECBCBD-5B64-DB39-5A67-8A3995DDD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6403"/>
            <a:ext cx="1877961" cy="131673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3B5D15-4294-5FF8-A8C2-A8313BDF4E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837" t="17786" r="16511" b="-7693"/>
          <a:stretch/>
        </p:blipFill>
        <p:spPr>
          <a:xfrm>
            <a:off x="9912486" y="7600"/>
            <a:ext cx="2279514" cy="1718537"/>
          </a:xfrm>
          <a:prstGeom prst="rect">
            <a:avLst/>
          </a:prstGeom>
        </p:spPr>
      </p:pic>
      <p:pic>
        <p:nvPicPr>
          <p:cNvPr id="19" name="Εικόνα 18" descr="Εικόνα που περιέχει σκοτειν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CF63CB3-A05B-EFB1-05BD-5581FDAAC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34" y="3780807"/>
            <a:ext cx="2200219" cy="19849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B4C7C85-3C68-958A-C3BD-1F6AEA53D243}"/>
              </a:ext>
            </a:extLst>
          </p:cNvPr>
          <p:cNvSpPr txBox="1"/>
          <p:nvPr/>
        </p:nvSpPr>
        <p:spPr>
          <a:xfrm>
            <a:off x="4628583" y="5323295"/>
            <a:ext cx="581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0B5D2D-C11F-03A2-A284-425411C4D95C}"/>
              </a:ext>
            </a:extLst>
          </p:cNvPr>
          <p:cNvSpPr txBox="1"/>
          <p:nvPr/>
        </p:nvSpPr>
        <p:spPr>
          <a:xfrm>
            <a:off x="337792" y="1880064"/>
            <a:ext cx="9084507" cy="4031873"/>
          </a:xfrm>
          <a:prstGeom prst="rect">
            <a:avLst/>
          </a:prstGeom>
          <a:noFill/>
        </p:spPr>
        <p:txBody>
          <a:bodyPr wrap="square" numCol="2" spcCol="540000">
            <a:spAutoFit/>
          </a:bodyPr>
          <a:lstStyle/>
          <a:p>
            <a:pPr>
              <a:spcAft>
                <a:spcPts val="800"/>
              </a:spcAft>
            </a:pPr>
            <a:r>
              <a:rPr lang="el-G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l-G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</a:t>
            </a:r>
            <a:r>
              <a:rPr lang="el-G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ΜΕΡΟΣ:</a:t>
            </a:r>
            <a:r>
              <a:rPr lang="el-G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νας μεγαλύτερος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πλαστικός σωλήνας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που περιέχει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βασικά συστατικά: </a:t>
            </a:r>
          </a:p>
          <a:p>
            <a:pPr marL="400050" indent="-400050"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101000"/>
              <a:buAutoNum type="romanLcParenR"/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Έναν </a:t>
            </a:r>
            <a:r>
              <a:rPr lang="el-GR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οξαλικό διφαινυλεστέρα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[συνηθέστερα χρησιμοποιείται ο CPPO </a:t>
            </a:r>
            <a:r>
              <a:rPr lang="el-GR" b="1" i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l-GR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l-GR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l-GR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l-GR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],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101000"/>
              <a:buAutoNum type="romanLcParenR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ια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βάση: </a:t>
            </a:r>
            <a:r>
              <a:rPr lang="el-GR" sz="1800" b="1" dirty="0">
                <a:solidFill>
                  <a:srgbClr val="FF6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σαλικυλικό ασβέστιο ή νάτριο</a:t>
            </a:r>
            <a:r>
              <a:rPr lang="el-GR" sz="1800" b="1" i="1" dirty="0">
                <a:solidFill>
                  <a:srgbClr val="FF6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που λειτουργεί ως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καταλύτης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101000"/>
              <a:buAutoNum type="romanLcParenR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άποια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φθορίζουσα βαφή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l-GR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101000"/>
            </a:pPr>
            <a:endParaRPr lang="en-US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101000"/>
            </a:pPr>
            <a:endParaRPr lang="en-US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101000"/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2o </a:t>
            </a:r>
            <a:r>
              <a:rPr lang="el-G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ΜΕΡΟΣ: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Ένα μικρότερο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γυάλινο φιαλίδιο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που τοποθετείται στο εσωτερικό του πλαστικού σωλήνα και περιέχει συνήθως </a:t>
            </a:r>
            <a:r>
              <a:rPr lang="el-GR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υπεροξείδιο του υδρογόνου Η</a:t>
            </a:r>
            <a:r>
              <a:rPr lang="el-GR" sz="1800" b="1" baseline="-25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l-GR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</a:t>
            </a:r>
            <a:r>
              <a:rPr lang="el-GR" sz="1800" b="1" baseline="-25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1" baseline="-25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" name="Εικόνα 26" descr="Εικόνα που περιέχει βέλ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14526B2-6B59-C0B3-0420-80EEE6FD6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22" y="2561615"/>
            <a:ext cx="2041353" cy="3074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97A7BD71-3C4F-4F7C-B08F-D2CEAC364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15" y="3896001"/>
            <a:ext cx="1641811" cy="16119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C9D6E32-4809-CD84-AB57-E963B9708A5F}"/>
              </a:ext>
            </a:extLst>
          </p:cNvPr>
          <p:cNvSpPr txBox="1"/>
          <p:nvPr/>
        </p:nvSpPr>
        <p:spPr>
          <a:xfrm>
            <a:off x="338692" y="1221597"/>
            <a:ext cx="8489815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glow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sticks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αποτελούνται από δύο μέρη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 οποία διατηρούνται ξεχωριστά: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2475298-8E7D-F8C1-4D40-7AB7440C7987}"/>
              </a:ext>
            </a:extLst>
          </p:cNvPr>
          <p:cNvSpPr txBox="1"/>
          <p:nvPr/>
        </p:nvSpPr>
        <p:spPr>
          <a:xfrm>
            <a:off x="7357309" y="5323295"/>
            <a:ext cx="542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1" dirty="0">
                <a:solidFill>
                  <a:srgbClr val="FF6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endParaRPr lang="el-GR" dirty="0">
              <a:solidFill>
                <a:srgbClr val="FF66C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0A7BEF-FEF6-61F4-FBA2-1AF3C023F197}"/>
              </a:ext>
            </a:extLst>
          </p:cNvPr>
          <p:cNvSpPr txBox="1"/>
          <p:nvPr/>
        </p:nvSpPr>
        <p:spPr>
          <a:xfrm>
            <a:off x="-385026" y="146572"/>
            <a:ext cx="12132192" cy="712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endParaRPr lang="el-GR" sz="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ctr">
              <a:lnSpc>
                <a:spcPct val="107000"/>
              </a:lnSpc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mbol" panose="05050102010706020507" pitchFamily="18" charset="2"/>
              </a:rPr>
              <a:t>GLOW STICKS</a:t>
            </a:r>
            <a:endParaRPr lang="el-G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52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E92244-ABE1-7793-3792-EFEA196B7697}"/>
              </a:ext>
            </a:extLst>
          </p:cNvPr>
          <p:cNvSpPr txBox="1"/>
          <p:nvPr/>
        </p:nvSpPr>
        <p:spPr>
          <a:xfrm>
            <a:off x="181582" y="1026066"/>
            <a:ext cx="11520011" cy="3444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Το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εσωτερικό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γυάλινο φιαλίδιο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σπάει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το διάλυμα </a:t>
            </a:r>
            <a:r>
              <a:rPr lang="el-GR" sz="1800" b="1" dirty="0">
                <a:solidFill>
                  <a:srgbClr val="FFCC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υπεροξειδίου του υδρογόνου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αναμειγνύεται και αντιδρά με τον </a:t>
            </a:r>
            <a:r>
              <a:rPr lang="el-GR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οξαλικό διφαινυλεστέρα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ο οποίος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οξειδώνεται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Αυτή η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χημική αντίδραση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οδηγεί σε μία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ασταθή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ένωση γνωστή ως 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 διοξετανοδιόνη </a:t>
            </a:r>
            <a:r>
              <a:rPr lang="el-GR" sz="1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</a:t>
            </a:r>
            <a:r>
              <a:rPr lang="el-GR" sz="1800" b="1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l-GR" sz="1800" b="1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l-GR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Αυτή η ένωση μπορεί πολύ εύκολα να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αποσυντεθεί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σε </a:t>
            </a:r>
            <a:r>
              <a:rPr lang="el-GR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διοξείδιο του άνθρακα (CO</a:t>
            </a:r>
            <a:r>
              <a:rPr lang="el-GR" sz="1800" b="1" baseline="-25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l-GR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l-GR" sz="1800" dirty="0">
                <a:solidFill>
                  <a:srgbClr val="00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να απελευθερώσει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ενέργεια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ηλεκτρόνια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της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χρωστικής ουσίας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απορροφούν την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ενέργεια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που απελευθερώνεται κατά την αποσύνθεση αυτή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διεγείρονται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Στην συνέχεια, τα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ηλεκτρόνια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χάνουν την περίσσεια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ενέργειας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τους με την μορφή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φωτός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όταν </a:t>
            </a:r>
            <a:r>
              <a:rPr lang="el-G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αποδιεγείρονται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l-G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l-G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l-GR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5C9F3F-B2E8-453C-523A-68ADD3BCC50F}"/>
              </a:ext>
            </a:extLst>
          </p:cNvPr>
          <p:cNvSpPr txBox="1"/>
          <p:nvPr/>
        </p:nvSpPr>
        <p:spPr>
          <a:xfrm>
            <a:off x="-40532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ΤΙ ΓΙΝΕΤΑΙ ΑΝ ΛΥΓΙΣΕΙΣ ΕΝΑ GLOW STICK…</a:t>
            </a:r>
            <a:endParaRPr lang="el-G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5F47680B-DEAA-B935-7F2B-45E3AA8A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4" r="24060" b="-26224"/>
          <a:stretch/>
        </p:blipFill>
        <p:spPr>
          <a:xfrm>
            <a:off x="10820603" y="0"/>
            <a:ext cx="1371397" cy="179635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AA961939-D052-6989-A893-1546E0A80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399" y="1464606"/>
            <a:ext cx="796018" cy="9906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5743E6D2-809D-C1D4-4F72-C917C4D6A8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232" b="8354"/>
          <a:stretch/>
        </p:blipFill>
        <p:spPr>
          <a:xfrm>
            <a:off x="84912" y="5292426"/>
            <a:ext cx="1591891" cy="14555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9165DF7-4891-98D0-A0A6-00D1DE989EAF}"/>
              </a:ext>
            </a:extLst>
          </p:cNvPr>
          <p:cNvSpPr txBox="1"/>
          <p:nvPr/>
        </p:nvSpPr>
        <p:spPr>
          <a:xfrm>
            <a:off x="11032816" y="2200388"/>
            <a:ext cx="668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endParaRPr lang="el-GR" dirty="0"/>
          </a:p>
        </p:txBody>
      </p:sp>
      <p:pic>
        <p:nvPicPr>
          <p:cNvPr id="20" name="Εικόνα 19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9FCAD91-1496-CF09-8521-EFB96B6FF9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93" y="3917519"/>
            <a:ext cx="6562014" cy="2267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8B0E9C-D359-7E6C-A0D8-C566D546C8F8}"/>
              </a:ext>
            </a:extLst>
          </p:cNvPr>
          <p:cNvSpPr txBox="1"/>
          <p:nvPr/>
        </p:nvSpPr>
        <p:spPr>
          <a:xfrm>
            <a:off x="1882280" y="6378617"/>
            <a:ext cx="8118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ΕΜΜΕΣΗ ΧΗΜΕΙΟΦΩΤΑΥΓΕΙΑ</a:t>
            </a:r>
          </a:p>
        </p:txBody>
      </p:sp>
    </p:spTree>
    <p:extLst>
      <p:ext uri="{BB962C8B-B14F-4D97-AF65-F5344CB8AC3E}">
        <p14:creationId xmlns:p14="http://schemas.microsoft.com/office/powerpoint/2010/main" val="29725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D8610-EB3C-38EC-0ED2-B4B36C6A6A55}"/>
              </a:ext>
            </a:extLst>
          </p:cNvPr>
          <p:cNvSpPr txBox="1"/>
          <p:nvPr/>
        </p:nvSpPr>
        <p:spPr>
          <a:xfrm>
            <a:off x="-226273" y="1495202"/>
            <a:ext cx="12026630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l-G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λουμινόλη </a:t>
            </a:r>
            <a:r>
              <a:rPr lang="el-G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ή 5-άμινο-2,3-διυδρο-1,4-φθαλαζινοδιόνη (C</a:t>
            </a:r>
            <a:r>
              <a:rPr lang="el-GR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l-G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είναι χημική ουσία που εμφανίζει χημειοφωταύγεια (chemiluminescence) με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μπλε λάμψη</a:t>
            </a:r>
            <a:r>
              <a:rPr lang="el-G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όταν αναμειγνύεται με κατάλληλο οξειδωτικό μέσο. Η λουμινόλη είναι ένα </a:t>
            </a:r>
            <a:r>
              <a:rPr lang="el-GR" b="1" dirty="0">
                <a:solidFill>
                  <a:srgbClr val="FFCC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λευκό προς ωχρό κίτρινο κρυσταλλικό στερεό</a:t>
            </a:r>
            <a:r>
              <a:rPr lang="el-G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διαλυτό στους περισσότερους πολικούς οργανικούς διαλύτες, αλλά αδιάλυτο στο νερό.</a:t>
            </a:r>
            <a:endParaRPr lang="el-G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A22460-3261-465F-A252-41B112A5B73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sz="12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ΧΡΗΣΗ ΤΗΣ ΛΟΥΜΙΝΟΛΗΣ</a:t>
            </a:r>
            <a:endParaRPr lang="el-G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A3031C72-7B14-6483-0FF2-93C4149B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851">
            <a:off x="10794605" y="-250349"/>
            <a:ext cx="1646928" cy="1833744"/>
          </a:xfrm>
          <a:prstGeom prst="rect">
            <a:avLst/>
          </a:prstGeom>
        </p:spPr>
      </p:pic>
      <p:pic>
        <p:nvPicPr>
          <p:cNvPr id="17" name="Εικόνα 16" descr="Εικόνα που περιέχει κείμενο, κοιλεντερωτά, νυχτερινός ουρανός, υδρόζω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E490FC7-43DE-CBEA-CFD2-339E621E2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79" y="3992540"/>
            <a:ext cx="2986184" cy="2005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Εικόνα 18" descr="Εικόνα που περιέχει κείμενο, θαλάσσιος πυθμένα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5108987-267D-D42E-B2BB-A1E1DEA3D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63522" y="3747915"/>
            <a:ext cx="3128085" cy="1769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F468C780-00D6-BB9A-4234-2C21EABF1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206" y="4064841"/>
            <a:ext cx="3059657" cy="1860718"/>
          </a:xfrm>
          <a:prstGeom prst="rect">
            <a:avLst/>
          </a:prstGeom>
        </p:spPr>
      </p:pic>
      <p:pic>
        <p:nvPicPr>
          <p:cNvPr id="21" name="Εικόνα 20" descr="Εικόνα που περιέχει κείμενο, κίτρι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505D1B7-3F28-9669-A4B9-84F8E2A4A9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63" y="3918975"/>
            <a:ext cx="1769601" cy="1177589"/>
          </a:xfrm>
          <a:prstGeom prst="rect">
            <a:avLst/>
          </a:prstGeom>
        </p:spPr>
      </p:pic>
      <p:pic>
        <p:nvPicPr>
          <p:cNvPr id="6" name="Εικόνα 5" descr="Εικόνα που περιέχει κουρκουμά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331130C-3E78-00F6-4602-D6E49C178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62" y="2668474"/>
            <a:ext cx="3329387" cy="332938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18770EF7-EA84-23F9-3FB1-12457EC22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103" y="3101690"/>
            <a:ext cx="2363383" cy="2582892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3601BAFE-FC86-CB9A-6FC4-7380E2C3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1" t="13026"/>
          <a:stretch/>
        </p:blipFill>
        <p:spPr>
          <a:xfrm rot="6825157">
            <a:off x="230025" y="5450261"/>
            <a:ext cx="305956" cy="68483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8B726A7A-3524-45CE-B03F-1A751E51BE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1" t="13026"/>
          <a:stretch/>
        </p:blipFill>
        <p:spPr>
          <a:xfrm rot="8073274" flipH="1">
            <a:off x="822144" y="5500671"/>
            <a:ext cx="305956" cy="68483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44520CF6-7FCD-178C-09A8-F920C8AF86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1" t="13026"/>
          <a:stretch/>
        </p:blipFill>
        <p:spPr>
          <a:xfrm rot="6825157">
            <a:off x="980089" y="5981909"/>
            <a:ext cx="305956" cy="6848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A4B85E4-4A06-39D7-52B5-259F842686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1" t="13026"/>
          <a:stretch/>
        </p:blipFill>
        <p:spPr>
          <a:xfrm rot="8073274" flipH="1">
            <a:off x="1591436" y="6053213"/>
            <a:ext cx="305956" cy="68483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7B537D03-6AF9-5532-3B15-7C6C4F2ACA4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1" t="13026"/>
          <a:stretch/>
        </p:blipFill>
        <p:spPr>
          <a:xfrm rot="6825157">
            <a:off x="1653324" y="6513557"/>
            <a:ext cx="305956" cy="684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333231-F16F-CE7F-FF4C-ED8C3914C3CE}"/>
              </a:ext>
            </a:extLst>
          </p:cNvPr>
          <p:cNvSpPr txBox="1"/>
          <p:nvPr/>
        </p:nvSpPr>
        <p:spPr>
          <a:xfrm>
            <a:off x="-226273" y="1495202"/>
            <a:ext cx="11846773" cy="155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Το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1928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ανακαλύφθηκε ότι η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λουμινόλη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αντιδρά με τις ξηρές κηλίδες αίματος (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dry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stains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DBS)</a:t>
            </a:r>
          </a:p>
          <a:p>
            <a:pPr marL="457200">
              <a:lnSpc>
                <a:spcPct val="107000"/>
              </a:lnSpc>
            </a:pPr>
            <a:endParaRPr lang="el-G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l-GR" dirty="0"/>
              <a:t>Έκτοτε, οι εγκληματολόγοι χρησιμοποιούν μίγμα </a:t>
            </a:r>
            <a:r>
              <a:rPr lang="el-GR" b="1" dirty="0" err="1"/>
              <a:t>λουμινόλης</a:t>
            </a:r>
            <a:r>
              <a:rPr lang="el-GR" dirty="0"/>
              <a:t>, Η</a:t>
            </a:r>
            <a:r>
              <a:rPr lang="el-GR" baseline="-25000" dirty="0"/>
              <a:t>2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/>
              <a:t> και </a:t>
            </a:r>
            <a:r>
              <a:rPr lang="el-GR" dirty="0" err="1"/>
              <a:t>ΝaOH</a:t>
            </a:r>
            <a:r>
              <a:rPr lang="el-GR" dirty="0"/>
              <a:t> για να ανιχνεύσουν ίχνη αίματος σε σκηνές εγκλήματος, καθώς αντιδρά με τον σίδηρο της αιμοσφαιρίνης</a:t>
            </a:r>
            <a:r>
              <a:rPr lang="en-US" dirty="0"/>
              <a:t>, </a:t>
            </a:r>
            <a:r>
              <a:rPr lang="el-GR" dirty="0"/>
              <a:t>επιτυγχάνοντας πολύ χαμηλά όρια ανίχνευσης</a:t>
            </a:r>
            <a:r>
              <a:rPr lang="en-US" dirty="0"/>
              <a:t>.</a:t>
            </a:r>
            <a:endParaRPr lang="el-G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Γραφικό 9" descr="Δακτυλικό αποτύπωμα με συμπαγές γέμισμα">
            <a:extLst>
              <a:ext uri="{FF2B5EF4-FFF2-40B4-BE49-F238E27FC236}">
                <a16:creationId xmlns:a16="http://schemas.microsoft.com/office/drawing/2014/main" xmlns="" id="{5808FFE1-7B33-D44B-7CBE-A25D2F3E10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971" y="17937"/>
            <a:ext cx="76944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A22460-3261-465F-A252-41B112A5B73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ΧΡΗΣΗ ΤΗΣ ΛΟΥΜΙΝΟΛΗΣ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A3031C72-7B14-6483-0FF2-93C4149B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851">
            <a:off x="10794606" y="-250349"/>
            <a:ext cx="1646928" cy="1833744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xmlns="" id="{7375D684-F3CC-C806-CB48-2899DF347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5548" y="1752370"/>
            <a:ext cx="6245232" cy="3776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9DCDDF-270A-D424-0F1E-1B7C7B36269F}"/>
              </a:ext>
            </a:extLst>
          </p:cNvPr>
          <p:cNvSpPr txBox="1"/>
          <p:nvPr/>
        </p:nvSpPr>
        <p:spPr>
          <a:xfrm>
            <a:off x="-29778" y="2222936"/>
            <a:ext cx="5496340" cy="2738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l-GR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</a:t>
            </a:r>
            <a:r>
              <a:rPr lang="el-GR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ΗΧΑΝΙΣΜΟΣ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χηματισμός μιας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ρίζας λουμινόλης (L•-) 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ξειδώνεται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περαιτέρω σε μια </a:t>
            </a:r>
            <a:r>
              <a:rPr lang="el-G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διαζακινόνη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(L)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η οποία, 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Κατά την αντίδραση με το</a:t>
            </a:r>
            <a:r>
              <a:rPr lang="el-GR" dirty="0"/>
              <a:t> </a:t>
            </a:r>
            <a:r>
              <a:rPr lang="el-GR" b="1" dirty="0"/>
              <a:t>Η</a:t>
            </a:r>
            <a:r>
              <a:rPr lang="el-GR" b="1" baseline="-25000" dirty="0"/>
              <a:t>2</a:t>
            </a:r>
            <a:r>
              <a:rPr lang="el-GR" b="1" dirty="0"/>
              <a:t>Ο</a:t>
            </a:r>
            <a:r>
              <a:rPr lang="el-GR" b="1" baseline="-25000" dirty="0"/>
              <a:t>2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υφίσταται απομάκρυνση του αζώτου με </a:t>
            </a:r>
            <a:r>
              <a:rPr lang="el-G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διάνοιξη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δακτυλίου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για να δώσει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φθαλικό εστέρα 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σε </a:t>
            </a:r>
            <a:r>
              <a:rPr lang="el-G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ηλεκτρονική διεγερμένη κατάσταση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7C6E7D5F-22D1-0C13-014A-DF3142E026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1" t="13026"/>
          <a:stretch/>
        </p:blipFill>
        <p:spPr>
          <a:xfrm rot="6825157">
            <a:off x="222053" y="-23713"/>
            <a:ext cx="305956" cy="68483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027C2E7E-FEB0-FC2E-BE9D-387B72FCD4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1" t="13026"/>
          <a:stretch/>
        </p:blipFill>
        <p:spPr>
          <a:xfrm rot="8073274" flipH="1">
            <a:off x="787711" y="3066"/>
            <a:ext cx="305956" cy="68483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08EF6417-20A4-9662-2BBC-03D0281E7A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1" t="13026"/>
          <a:stretch/>
        </p:blipFill>
        <p:spPr>
          <a:xfrm rot="6825157">
            <a:off x="889728" y="513420"/>
            <a:ext cx="305956" cy="684837"/>
          </a:xfrm>
          <a:prstGeom prst="rect">
            <a:avLst/>
          </a:prstGeom>
        </p:spPr>
      </p:pic>
      <p:pic>
        <p:nvPicPr>
          <p:cNvPr id="15" name="Εικόνα 14" descr="Εικόνα που περιέχει σφυρί, εργαλεί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B65D37D-C5A1-77E8-50CF-E9CDB2F895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" y="5716331"/>
            <a:ext cx="1694398" cy="11275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D1AA36-6764-3570-0908-184F1E82ABB9}"/>
              </a:ext>
            </a:extLst>
          </p:cNvPr>
          <p:cNvSpPr txBox="1"/>
          <p:nvPr/>
        </p:nvSpPr>
        <p:spPr>
          <a:xfrm>
            <a:off x="2274130" y="6347379"/>
            <a:ext cx="702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ΑΜΕΣΗ ΧΗΜΕΙΟΦΩΤΑΥΓΕΙΑ</a:t>
            </a:r>
          </a:p>
        </p:txBody>
      </p:sp>
      <p:pic>
        <p:nvPicPr>
          <p:cNvPr id="18" name="Εικόνα 17" descr="Εικόνα που περιέχει κείμενο, πινακίδα/σήμα, εξωτερικός χώρος/ύπαιθρος, κόκκι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2DBD9B1-21F9-3AAF-3027-32D9520D2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4" y="2370365"/>
            <a:ext cx="3658003" cy="2271812"/>
          </a:xfrm>
          <a:prstGeom prst="rect">
            <a:avLst/>
          </a:prstGeom>
        </p:spPr>
      </p:pic>
      <p:pic>
        <p:nvPicPr>
          <p:cNvPr id="3" name="Γραφικό 2" descr="Χειροπέδες με συμπαγές γέμισμα">
            <a:extLst>
              <a:ext uri="{FF2B5EF4-FFF2-40B4-BE49-F238E27FC236}">
                <a16:creationId xmlns:a16="http://schemas.microsoft.com/office/drawing/2014/main" xmlns="" id="{09208550-3C2F-AD3B-07DD-25C369AA94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481809">
            <a:off x="10786304" y="5589166"/>
            <a:ext cx="1127545" cy="11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6700ED-60FD-ECF4-1C42-92EE920C14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23961" y="0"/>
            <a:ext cx="3144078" cy="576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i="1" u="sng" dirty="0">
                <a:solidFill>
                  <a:schemeClr val="tx2"/>
                </a:solidFill>
              </a:rPr>
              <a:t>ΒΙΒΛΙΟΓΡΑΦΙΑ</a:t>
            </a:r>
            <a:r>
              <a:rPr lang="el-GR" sz="3200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4400" b="1" i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A07030-3376-CF11-9EE0-18E47A792E96}"/>
              </a:ext>
            </a:extLst>
          </p:cNvPr>
          <p:cNvSpPr txBox="1"/>
          <p:nvPr/>
        </p:nvSpPr>
        <p:spPr>
          <a:xfrm>
            <a:off x="295275" y="1352550"/>
            <a:ext cx="116014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Bernard Valeur and Mario N. </a:t>
            </a:r>
            <a:r>
              <a:rPr lang="en-US" sz="1600" dirty="0" err="1"/>
              <a:t>Berberan</a:t>
            </a:r>
            <a:r>
              <a:rPr lang="en-US" sz="1600" dirty="0"/>
              <a:t>-Santos, </a:t>
            </a:r>
            <a:r>
              <a:rPr lang="en-US" sz="1600" i="1" dirty="0"/>
              <a:t>A </a:t>
            </a:r>
            <a:r>
              <a:rPr lang="en-US" sz="1600" b="0" i="1" u="none" strike="noStrike" baseline="0" dirty="0"/>
              <a:t>Brief History of Fluorescence and Phosphorescence before the</a:t>
            </a:r>
          </a:p>
          <a:p>
            <a:pPr algn="l"/>
            <a:r>
              <a:rPr lang="en-US" sz="1600" b="0" i="1" u="none" strike="noStrike" baseline="0" dirty="0"/>
              <a:t>     Emergence of Quantum Theory</a:t>
            </a:r>
            <a:r>
              <a:rPr lang="en-US" sz="1600" b="0" i="0" u="none" strike="noStrike" baseline="0" dirty="0"/>
              <a:t>, Journal of chemical education,</a:t>
            </a:r>
            <a:r>
              <a:rPr lang="en-US" sz="1600" b="0" i="0" u="none" strike="noStrike" dirty="0"/>
              <a:t> </a:t>
            </a:r>
            <a:r>
              <a:rPr lang="en-US" sz="1600" b="0" i="0" u="none" strike="noStrike" baseline="0" dirty="0"/>
              <a:t>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Beniamino Barbieri, </a:t>
            </a:r>
            <a:r>
              <a:rPr lang="en-US" sz="1600" b="0" i="1" u="none" strike="noStrike" baseline="0" dirty="0"/>
              <a:t>A Short History of Fluorescence</a:t>
            </a:r>
            <a:r>
              <a:rPr lang="en-US" sz="1600" dirty="0"/>
              <a:t>, </a:t>
            </a:r>
            <a:r>
              <a:rPr lang="en-US" sz="1600" b="0" i="0" u="none" strike="noStrike" baseline="0" dirty="0"/>
              <a:t>The Fluorescence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0" i="0" dirty="0" err="1">
                <a:solidFill>
                  <a:srgbClr val="222222"/>
                </a:solidFill>
                <a:effectLst/>
              </a:rPr>
              <a:t>Σουμελίδου</a:t>
            </a:r>
            <a:r>
              <a:rPr lang="el-GR" sz="1600" b="0" i="0" dirty="0">
                <a:solidFill>
                  <a:srgbClr val="222222"/>
                </a:solidFill>
                <a:effectLst/>
              </a:rPr>
              <a:t> Ευαγγέλια, </a:t>
            </a:r>
            <a:r>
              <a:rPr lang="el-GR" sz="1600" b="0" i="1" dirty="0">
                <a:solidFill>
                  <a:srgbClr val="222222"/>
                </a:solidFill>
                <a:effectLst/>
              </a:rPr>
              <a:t>Μέθοδοι συλλογής και ανάλυσης βιολογικού δείγματος για ιατροδικαστικές εφαρμογές</a:t>
            </a:r>
            <a:endParaRPr lang="en-US" sz="1600" b="0" i="1" dirty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err="1"/>
              <a:t>Emma</a:t>
            </a:r>
            <a:r>
              <a:rPr lang="el-GR" sz="1600" dirty="0"/>
              <a:t> </a:t>
            </a:r>
            <a:r>
              <a:rPr lang="el-GR" sz="1600" dirty="0" err="1"/>
              <a:t>Welsh</a:t>
            </a:r>
            <a:r>
              <a:rPr lang="el-GR" sz="1600" dirty="0"/>
              <a:t>, Μετάφραση από Παρασκευή Θάνου,</a:t>
            </a:r>
            <a:r>
              <a:rPr lang="en-US" sz="1600" dirty="0"/>
              <a:t> </a:t>
            </a:r>
            <a:r>
              <a:rPr lang="el-GR" sz="1600" i="1" dirty="0"/>
              <a:t>“Τι είναι η </a:t>
            </a:r>
            <a:r>
              <a:rPr lang="el-GR" sz="1600" i="1" dirty="0" err="1"/>
              <a:t>χημειοφωταύγεια</a:t>
            </a:r>
            <a:r>
              <a:rPr lang="el-GR" sz="1600" i="1" dirty="0"/>
              <a:t>;”</a:t>
            </a:r>
            <a:r>
              <a:rPr lang="el-GR" sz="1600" dirty="0"/>
              <a:t> , </a:t>
            </a:r>
            <a:r>
              <a:rPr lang="el-GR" sz="1600" dirty="0" err="1"/>
              <a:t>Science</a:t>
            </a:r>
            <a:r>
              <a:rPr lang="el-GR" sz="1600" dirty="0"/>
              <a:t> in </a:t>
            </a:r>
            <a:r>
              <a:rPr lang="el-GR" sz="1600" dirty="0" err="1"/>
              <a:t>School</a:t>
            </a:r>
            <a:r>
              <a:rPr lang="en-US" sz="1600" dirty="0"/>
              <a:t>,</a:t>
            </a:r>
            <a:r>
              <a:rPr lang="el-GR" sz="1600" dirty="0"/>
              <a:t> </a:t>
            </a:r>
            <a:r>
              <a:rPr lang="en-US" sz="1600" dirty="0"/>
              <a:t>I</a:t>
            </a:r>
            <a:r>
              <a:rPr lang="el-GR" sz="1600" dirty="0" err="1"/>
              <a:t>ssue</a:t>
            </a:r>
            <a:r>
              <a:rPr lang="el-GR" sz="1600" dirty="0"/>
              <a:t> 19,</a:t>
            </a:r>
            <a:r>
              <a:rPr lang="en-US" sz="1600" dirty="0"/>
              <a:t> </a:t>
            </a:r>
            <a:r>
              <a:rPr lang="el-GR" sz="1600" dirty="0"/>
              <a:t>2011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err="1"/>
              <a:t>Skoog</a:t>
            </a:r>
            <a:r>
              <a:rPr lang="en-US" sz="1600" dirty="0"/>
              <a:t>,</a:t>
            </a:r>
            <a:r>
              <a:rPr lang="el-GR" sz="1600" dirty="0"/>
              <a:t> </a:t>
            </a:r>
            <a:r>
              <a:rPr lang="el-GR" sz="1600" dirty="0" err="1"/>
              <a:t>Holler</a:t>
            </a:r>
            <a:r>
              <a:rPr lang="en-US" sz="1600" dirty="0"/>
              <a:t>,</a:t>
            </a:r>
            <a:r>
              <a:rPr lang="el-GR" sz="1600" dirty="0"/>
              <a:t> </a:t>
            </a:r>
            <a:r>
              <a:rPr lang="el-GR" sz="1600" dirty="0" err="1"/>
              <a:t>Crouch</a:t>
            </a:r>
            <a:r>
              <a:rPr lang="en-US" sz="1600" dirty="0"/>
              <a:t>,</a:t>
            </a:r>
            <a:r>
              <a:rPr lang="el-GR" sz="1600" dirty="0"/>
              <a:t> </a:t>
            </a:r>
            <a:r>
              <a:rPr lang="el-GR" sz="1600" dirty="0" err="1"/>
              <a:t>Μεταφραση</a:t>
            </a:r>
            <a:r>
              <a:rPr lang="el-GR" sz="1600" dirty="0"/>
              <a:t> </a:t>
            </a:r>
            <a:r>
              <a:rPr lang="el-GR" sz="1600" dirty="0" err="1"/>
              <a:t>Μ.Καραγιάννης</a:t>
            </a:r>
            <a:r>
              <a:rPr lang="el-GR" sz="1600" dirty="0"/>
              <a:t> </a:t>
            </a:r>
            <a:r>
              <a:rPr lang="el-GR" sz="1600" dirty="0" err="1"/>
              <a:t>Κωνσταντινος</a:t>
            </a:r>
            <a:r>
              <a:rPr lang="el-GR" sz="1600" dirty="0"/>
              <a:t> Ευσταθίου, </a:t>
            </a:r>
            <a:r>
              <a:rPr lang="el-GR" sz="1600" i="1" dirty="0" err="1"/>
              <a:t>Αρχες</a:t>
            </a:r>
            <a:r>
              <a:rPr lang="el-GR" sz="1600" i="1" dirty="0"/>
              <a:t> </a:t>
            </a:r>
            <a:r>
              <a:rPr lang="el-GR" sz="1600" i="1" dirty="0" err="1"/>
              <a:t>Ενοργανης</a:t>
            </a:r>
            <a:r>
              <a:rPr lang="el-GR" sz="1600" i="1" dirty="0"/>
              <a:t> </a:t>
            </a:r>
            <a:r>
              <a:rPr lang="el-GR" sz="1600" i="1" dirty="0" err="1"/>
              <a:t>Αναλυσης</a:t>
            </a:r>
            <a:r>
              <a:rPr lang="el-GR" sz="1600" dirty="0"/>
              <a:t>, 7η </a:t>
            </a:r>
            <a:r>
              <a:rPr lang="el-GR" sz="1600" dirty="0" err="1"/>
              <a:t>εκδοση</a:t>
            </a:r>
            <a:r>
              <a:rPr lang="el-GR" sz="1600" dirty="0"/>
              <a:t>, ΚΩΣΤΑΡΑΚΗ ΕΚΔΟΣΕΙΣ, 2018, σελ.428-434 και 452-456</a:t>
            </a:r>
            <a:endParaRPr lang="en-US" sz="1600" b="0" i="0" dirty="0">
              <a:solidFill>
                <a:srgbClr val="222222"/>
              </a:solidFill>
              <a:effectLst/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https://en.wikipedia.org/wiki/Fluorescence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https://www.uniguide.com/examples-of-bioluminescence-in-nature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https://en.wikipedia.org/wiki/Fluorescent_lamp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https://geology.com/articles/fluorescent-minerals/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https://en.wikipedia.org/wiki/Viperfish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https://el.alegsaonline.com/art/19197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https://en.wikipedia.org/wiki/Phosphorescence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https://en.wikipedia.org/wiki/Polka-dot_tree_frog</a:t>
            </a: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https://el.m.wikipedia.org/wiki/%CE%9B%CE%BF%CF%85%CE%BC%CE%B9%CE%BD%CF%8C%CE%BB%CE%B7</a:t>
            </a:r>
            <a:endParaRPr lang="el-GR" sz="1600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62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800">
              <a:srgbClr val="052266"/>
            </a:gs>
            <a:gs pos="66000">
              <a:srgbClr val="333399"/>
            </a:gs>
            <a:gs pos="22000">
              <a:srgbClr val="00B0F0"/>
            </a:gs>
            <a:gs pos="4000">
              <a:schemeClr val="bg2">
                <a:lumMod val="40000"/>
                <a:lumOff val="60000"/>
              </a:schemeClr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D78ED-75E1-4879-B369-BC61F7C45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B0428DF-8FB7-AF7F-286D-D39537C0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74" y="1699360"/>
            <a:ext cx="9788676" cy="34574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l-GR" sz="80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ΣΑΣ ΕΥΧΑΡΙΣΤΟΥΜΕ ΘΕΡΜΑ ΓΙΑ ΤΗΝ ΠΡΟΣΟΧΗ ΣΑΣ!</a:t>
            </a:r>
            <a:endParaRPr lang="en-US" sz="8000" b="1" i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Γραφικό 5" descr="Επιστήμονας θηλυκό με συμπαγές γέμισμα">
            <a:extLst>
              <a:ext uri="{FF2B5EF4-FFF2-40B4-BE49-F238E27FC236}">
                <a16:creationId xmlns:a16="http://schemas.microsoft.com/office/drawing/2014/main" xmlns="" id="{84956905-4F86-D41B-AEB8-639568673B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300" y="104774"/>
            <a:ext cx="1266825" cy="1266825"/>
          </a:xfrm>
          <a:prstGeom prst="rect">
            <a:avLst/>
          </a:prstGeom>
        </p:spPr>
      </p:pic>
      <p:pic>
        <p:nvPicPr>
          <p:cNvPr id="9" name="Γραφικό 8" descr="Επιστήμονας αρσενικό με συμπαγές γέμισμα">
            <a:extLst>
              <a:ext uri="{FF2B5EF4-FFF2-40B4-BE49-F238E27FC236}">
                <a16:creationId xmlns:a16="http://schemas.microsoft.com/office/drawing/2014/main" xmlns="" id="{6C585070-CC8D-6CB1-3F5F-5F22F6E3BE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20967" y="5322604"/>
            <a:ext cx="1367858" cy="13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15E25D-DDA4-9FFA-0703-354AE62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3" y="196097"/>
            <a:ext cx="8307043" cy="10099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ΙΣΤΟΡΙΚΗ ΑΝΑΔΡΟΜΗ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A7536FFE-DFF8-C0FA-E145-732DBF6B7B38}"/>
              </a:ext>
            </a:extLst>
          </p:cNvPr>
          <p:cNvSpPr/>
          <p:nvPr/>
        </p:nvSpPr>
        <p:spPr>
          <a:xfrm>
            <a:off x="179733" y="1206087"/>
            <a:ext cx="11907492" cy="8313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94C6EC-BF55-693D-3FED-F97D23A3FE6A}"/>
              </a:ext>
            </a:extLst>
          </p:cNvPr>
          <p:cNvSpPr txBox="1"/>
          <p:nvPr/>
        </p:nvSpPr>
        <p:spPr>
          <a:xfrm>
            <a:off x="246011" y="3348490"/>
            <a:ext cx="116999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Nicolás </a:t>
            </a:r>
            <a:r>
              <a:rPr lang="el-G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Monardes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Ισπανός γιατρός και βοτανολόγος</a:t>
            </a:r>
            <a:r>
              <a:rPr lang="el-G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σε μία δημοσίευσή του περιέγραψε 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τη </a:t>
            </a:r>
            <a:r>
              <a:rPr lang="el-GR" sz="2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γαλάζια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χροιά εκχυλίσματος ξύλου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ενός δέντρου στο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νερό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που χρησιμοποιούνταν για τη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θεραπεία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ασθενειών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των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νεφρών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και του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ουροποιητικού συστήματος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endParaRPr lang="el-G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ουσία που ήταν υπεύθυνη για τον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έντονο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μπλε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φθορισμό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ονομάζεται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matlaline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από το </a:t>
            </a:r>
            <a:r>
              <a:rPr lang="el-GR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Matlali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τη λέξη των Αζτέκων για το </a:t>
            </a:r>
            <a:r>
              <a:rPr lang="el-GR" sz="2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μπλε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D740A0-9D4D-E39E-7A20-F7C73E23D4DB}"/>
              </a:ext>
            </a:extLst>
          </p:cNvPr>
          <p:cNvSpPr txBox="1"/>
          <p:nvPr/>
        </p:nvSpPr>
        <p:spPr>
          <a:xfrm>
            <a:off x="-1" y="1961817"/>
            <a:ext cx="892967" cy="475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3A628E-C9AE-11CE-F85F-4055C45B54B3}"/>
              </a:ext>
            </a:extLst>
          </p:cNvPr>
          <p:cNvSpPr txBox="1"/>
          <p:nvPr/>
        </p:nvSpPr>
        <p:spPr>
          <a:xfrm>
            <a:off x="7053498" y="1976145"/>
            <a:ext cx="892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14194A-720D-E32F-9078-3D7F7A39FFAA}"/>
              </a:ext>
            </a:extLst>
          </p:cNvPr>
          <p:cNvSpPr txBox="1"/>
          <p:nvPr/>
        </p:nvSpPr>
        <p:spPr>
          <a:xfrm>
            <a:off x="5542834" y="1957347"/>
            <a:ext cx="892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6263836-2581-CA6B-9567-49957550E9F8}"/>
              </a:ext>
            </a:extLst>
          </p:cNvPr>
          <p:cNvSpPr txBox="1"/>
          <p:nvPr/>
        </p:nvSpPr>
        <p:spPr>
          <a:xfrm>
            <a:off x="11346655" y="2077513"/>
            <a:ext cx="892959" cy="47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</a:t>
            </a:r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xmlns="" id="{E5C14DEC-58B1-511D-CF51-6E4B28412C49}"/>
              </a:ext>
            </a:extLst>
          </p:cNvPr>
          <p:cNvSpPr/>
          <p:nvPr/>
        </p:nvSpPr>
        <p:spPr>
          <a:xfrm flipH="1">
            <a:off x="1799644" y="1408196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53E1CF-5287-99C9-8B24-5BE1342995EF}"/>
              </a:ext>
            </a:extLst>
          </p:cNvPr>
          <p:cNvSpPr txBox="1"/>
          <p:nvPr/>
        </p:nvSpPr>
        <p:spPr>
          <a:xfrm>
            <a:off x="1407475" y="1953719"/>
            <a:ext cx="101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1565</a:t>
            </a:r>
          </a:p>
        </p:txBody>
      </p: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xmlns="" id="{42E170AD-96A3-7138-4450-60012AF0E877}"/>
              </a:ext>
            </a:extLst>
          </p:cNvPr>
          <p:cNvCxnSpPr>
            <a:cxnSpLocks/>
          </p:cNvCxnSpPr>
          <p:nvPr/>
        </p:nvCxnSpPr>
        <p:spPr>
          <a:xfrm>
            <a:off x="7476171" y="140363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xmlns="" id="{FED1804C-DD90-D2CC-ED85-7B77DFF30C3F}"/>
              </a:ext>
            </a:extLst>
          </p:cNvPr>
          <p:cNvCxnSpPr>
            <a:cxnSpLocks/>
          </p:cNvCxnSpPr>
          <p:nvPr/>
        </p:nvCxnSpPr>
        <p:spPr>
          <a:xfrm>
            <a:off x="184990" y="141480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Ευθεία γραμμή σύνδεσης 53">
            <a:extLst>
              <a:ext uri="{FF2B5EF4-FFF2-40B4-BE49-F238E27FC236}">
                <a16:creationId xmlns:a16="http://schemas.microsoft.com/office/drawing/2014/main" xmlns="" id="{9E049CA2-B2DB-C178-A9C5-B37FD94603D9}"/>
              </a:ext>
            </a:extLst>
          </p:cNvPr>
          <p:cNvCxnSpPr>
            <a:cxnSpLocks/>
          </p:cNvCxnSpPr>
          <p:nvPr/>
        </p:nvCxnSpPr>
        <p:spPr>
          <a:xfrm>
            <a:off x="5919040" y="1414805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30BF3BA-DFB1-C51C-A8D2-D4EBF34E2ED8}"/>
              </a:ext>
            </a:extLst>
          </p:cNvPr>
          <p:cNvSpPr txBox="1"/>
          <p:nvPr/>
        </p:nvSpPr>
        <p:spPr>
          <a:xfrm>
            <a:off x="246011" y="2763715"/>
            <a:ext cx="6465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1565</a:t>
            </a:r>
            <a:endParaRPr lang="el-GR" sz="32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933892D2-59D9-D0E2-7CFC-DF40D0090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2">
            <a:off x="7520600" y="4140483"/>
            <a:ext cx="2264590" cy="2003631"/>
          </a:xfrm>
          <a:prstGeom prst="rect">
            <a:avLst/>
          </a:prstGeom>
        </p:spPr>
      </p:pic>
      <p:pic>
        <p:nvPicPr>
          <p:cNvPr id="7" name="Εικόνα 6" descr="Εικόνα που περιέχει καθισμένο, φλιτζάνι, ποτήρι, σκοτειν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B55211C-15FF-DD94-2DDF-12C1E00F8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61" y="3947849"/>
            <a:ext cx="1448113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  <p:bldP spid="43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15E25D-DDA4-9FFA-0703-354AE62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90" y="196097"/>
            <a:ext cx="8307043" cy="10099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ΙΣΤΟΡΙΚΗ ΑΝΑΔΡΟΜΗ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A7536FFE-DFF8-C0FA-E145-732DBF6B7B38}"/>
              </a:ext>
            </a:extLst>
          </p:cNvPr>
          <p:cNvSpPr/>
          <p:nvPr/>
        </p:nvSpPr>
        <p:spPr>
          <a:xfrm>
            <a:off x="189672" y="1206087"/>
            <a:ext cx="11907492" cy="8313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D740A0-9D4D-E39E-7A20-F7C73E23D4DB}"/>
              </a:ext>
            </a:extLst>
          </p:cNvPr>
          <p:cNvSpPr txBox="1"/>
          <p:nvPr/>
        </p:nvSpPr>
        <p:spPr>
          <a:xfrm>
            <a:off x="0" y="1961817"/>
            <a:ext cx="895546" cy="475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F46A8C-9A65-1826-2ABC-863B7A724F8C}"/>
              </a:ext>
            </a:extLst>
          </p:cNvPr>
          <p:cNvSpPr txBox="1"/>
          <p:nvPr/>
        </p:nvSpPr>
        <p:spPr>
          <a:xfrm>
            <a:off x="2421293" y="1954713"/>
            <a:ext cx="878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3A628E-C9AE-11CE-F85F-4055C45B54B3}"/>
              </a:ext>
            </a:extLst>
          </p:cNvPr>
          <p:cNvSpPr txBox="1"/>
          <p:nvPr/>
        </p:nvSpPr>
        <p:spPr>
          <a:xfrm>
            <a:off x="7053498" y="1976145"/>
            <a:ext cx="892967" cy="47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14194A-720D-E32F-9078-3D7F7A39FFAA}"/>
              </a:ext>
            </a:extLst>
          </p:cNvPr>
          <p:cNvSpPr txBox="1"/>
          <p:nvPr/>
        </p:nvSpPr>
        <p:spPr>
          <a:xfrm>
            <a:off x="5542834" y="1957347"/>
            <a:ext cx="892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6263836-2581-CA6B-9567-49957550E9F8}"/>
              </a:ext>
            </a:extLst>
          </p:cNvPr>
          <p:cNvSpPr txBox="1"/>
          <p:nvPr/>
        </p:nvSpPr>
        <p:spPr>
          <a:xfrm>
            <a:off x="11346655" y="2077513"/>
            <a:ext cx="892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</a:t>
            </a:r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xmlns="" id="{E5C14DEC-58B1-511D-CF51-6E4B28412C49}"/>
              </a:ext>
            </a:extLst>
          </p:cNvPr>
          <p:cNvSpPr/>
          <p:nvPr/>
        </p:nvSpPr>
        <p:spPr>
          <a:xfrm flipH="1">
            <a:off x="1799644" y="1408196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53E1CF-5287-99C9-8B24-5BE1342995EF}"/>
              </a:ext>
            </a:extLst>
          </p:cNvPr>
          <p:cNvSpPr txBox="1"/>
          <p:nvPr/>
        </p:nvSpPr>
        <p:spPr>
          <a:xfrm>
            <a:off x="1407475" y="1953719"/>
            <a:ext cx="101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1565</a:t>
            </a:r>
          </a:p>
        </p:txBody>
      </p:sp>
      <p:sp>
        <p:nvSpPr>
          <p:cNvPr id="44" name="Ορθογώνιο 43">
            <a:extLst>
              <a:ext uri="{FF2B5EF4-FFF2-40B4-BE49-F238E27FC236}">
                <a16:creationId xmlns:a16="http://schemas.microsoft.com/office/drawing/2014/main" xmlns="" id="{5BA6DC9E-EB4C-6EAC-409C-93812ACE505D}"/>
              </a:ext>
            </a:extLst>
          </p:cNvPr>
          <p:cNvSpPr/>
          <p:nvPr/>
        </p:nvSpPr>
        <p:spPr>
          <a:xfrm flipH="1">
            <a:off x="2818080" y="1408703"/>
            <a:ext cx="76200" cy="427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xmlns="" id="{42E170AD-96A3-7138-4450-60012AF0E877}"/>
              </a:ext>
            </a:extLst>
          </p:cNvPr>
          <p:cNvCxnSpPr>
            <a:cxnSpLocks/>
          </p:cNvCxnSpPr>
          <p:nvPr/>
        </p:nvCxnSpPr>
        <p:spPr>
          <a:xfrm>
            <a:off x="7476171" y="140363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xmlns="" id="{FED1804C-DD90-D2CC-ED85-7B77DFF30C3F}"/>
              </a:ext>
            </a:extLst>
          </p:cNvPr>
          <p:cNvCxnSpPr>
            <a:cxnSpLocks/>
          </p:cNvCxnSpPr>
          <p:nvPr/>
        </p:nvCxnSpPr>
        <p:spPr>
          <a:xfrm>
            <a:off x="184990" y="141480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Ευθεία γραμμή σύνδεσης 53">
            <a:extLst>
              <a:ext uri="{FF2B5EF4-FFF2-40B4-BE49-F238E27FC236}">
                <a16:creationId xmlns:a16="http://schemas.microsoft.com/office/drawing/2014/main" xmlns="" id="{9E049CA2-B2DB-C178-A9C5-B37FD94603D9}"/>
              </a:ext>
            </a:extLst>
          </p:cNvPr>
          <p:cNvCxnSpPr>
            <a:cxnSpLocks/>
          </p:cNvCxnSpPr>
          <p:nvPr/>
        </p:nvCxnSpPr>
        <p:spPr>
          <a:xfrm>
            <a:off x="5919040" y="1414805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AFEB3D6-6F74-1005-41B5-02CC83271AA8}"/>
              </a:ext>
            </a:extLst>
          </p:cNvPr>
          <p:cNvSpPr txBox="1"/>
          <p:nvPr/>
        </p:nvSpPr>
        <p:spPr>
          <a:xfrm>
            <a:off x="235636" y="2747937"/>
            <a:ext cx="6256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1603</a:t>
            </a:r>
            <a:endParaRPr lang="el-GR" sz="3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33AAA72-BDEC-8D20-D874-A5C0B5166482}"/>
              </a:ext>
            </a:extLst>
          </p:cNvPr>
          <p:cNvSpPr txBox="1"/>
          <p:nvPr/>
        </p:nvSpPr>
        <p:spPr>
          <a:xfrm>
            <a:off x="235636" y="3321493"/>
            <a:ext cx="115249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Ο </a:t>
            </a:r>
            <a:r>
              <a:rPr lang="el-GR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Vincenzo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Casciarolo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ένας </a:t>
            </a:r>
            <a:r>
              <a:rPr lang="el-GR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παπουτσοπιός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από την Μπολόνια της Ιταλίας,</a:t>
            </a:r>
          </a:p>
          <a:p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ονειρευόταν να παράγει </a:t>
            </a:r>
            <a:r>
              <a:rPr lang="el-GR" sz="2000" b="1" dirty="0">
                <a:solidFill>
                  <a:srgbClr val="FF99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χρυσό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Ανακάλυψε ότι ένα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πέτρωμα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αφού είχε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ψηθεί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εξέπεμπε ένα </a:t>
            </a:r>
            <a:r>
              <a:rPr lang="el-GR" sz="2000" b="1" dirty="0">
                <a:solidFill>
                  <a:srgbClr val="66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μπλε-μωβ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φως στο σκοτάδι. </a:t>
            </a:r>
          </a:p>
          <a:p>
            <a:endParaRPr lang="el-GR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Το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πέτρωμα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αυτό, που αργότερα ονομάστηκε </a:t>
            </a:r>
            <a:r>
              <a:rPr lang="en-US" sz="2000" b="1" dirty="0">
                <a:solidFill>
                  <a:srgbClr val="66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l-GR" sz="2000" b="1" dirty="0" err="1">
                <a:solidFill>
                  <a:srgbClr val="66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apis</a:t>
            </a:r>
            <a:r>
              <a:rPr lang="el-GR" sz="2000" b="1" dirty="0">
                <a:solidFill>
                  <a:srgbClr val="66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66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l-GR" sz="2000" b="1" dirty="0" err="1">
                <a:solidFill>
                  <a:srgbClr val="66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olaris</a:t>
            </a:r>
            <a:r>
              <a:rPr lang="en-US" sz="2000" b="1" dirty="0">
                <a:solidFill>
                  <a:srgbClr val="66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66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ή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6600CC"/>
                </a:solidFill>
              </a:rPr>
              <a:t>Lapis </a:t>
            </a:r>
            <a:r>
              <a:rPr lang="en-US" sz="2000" b="1" dirty="0" err="1">
                <a:solidFill>
                  <a:srgbClr val="6600CC"/>
                </a:solidFill>
              </a:rPr>
              <a:t>Bononiensis</a:t>
            </a:r>
            <a:r>
              <a:rPr lang="en-US" sz="2000" b="1" dirty="0">
                <a:solidFill>
                  <a:srgbClr val="6600CC"/>
                </a:solidFill>
              </a:rPr>
              <a:t> </a:t>
            </a:r>
          </a:p>
          <a:p>
            <a:r>
              <a:rPr lang="en-US" sz="2000" dirty="0"/>
              <a:t>(</a:t>
            </a:r>
            <a:r>
              <a:rPr lang="el-GR" sz="2000" i="1" dirty="0"/>
              <a:t>η πέτρα της Μπολόνια</a:t>
            </a:r>
            <a:r>
              <a:rPr lang="en-US" sz="2000" dirty="0"/>
              <a:t>)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ήταν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Θειούχο Βάριο (</a:t>
            </a: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BaS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και η παρατήρηση αυτή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τράβηξε ακόμα και την προσοχή του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Γαλιλαίου</a:t>
            </a: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το </a:t>
            </a:r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1612!</a:t>
            </a:r>
            <a:endParaRPr lang="el-G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Εικόνα 9" descr="Εικόνα που περιέχει κείμενο, εφημερίδα, απόδειξ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E352EF9-7E9F-A779-9C08-463B6569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82" y="2668532"/>
            <a:ext cx="1785021" cy="3159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Εικόνα 3" descr="Εικόνα που περιέχει άνδρας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7F94093-CF67-4C4C-9CB9-1A734E39B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43" y="3665264"/>
            <a:ext cx="1785021" cy="2122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xmlns="" id="{EEBCC109-321C-3D9D-44FB-EB0950E53821}"/>
              </a:ext>
            </a:extLst>
          </p:cNvPr>
          <p:cNvSpPr/>
          <p:nvPr/>
        </p:nvSpPr>
        <p:spPr>
          <a:xfrm flipH="1" flipV="1">
            <a:off x="9493262" y="5174900"/>
            <a:ext cx="1695729" cy="88393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2D99FB-1BB7-120A-0281-FBFCF98EA428}"/>
              </a:ext>
            </a:extLst>
          </p:cNvPr>
          <p:cNvSpPr txBox="1"/>
          <p:nvPr/>
        </p:nvSpPr>
        <p:spPr>
          <a:xfrm>
            <a:off x="9552314" y="5214319"/>
            <a:ext cx="1577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err="1"/>
              <a:t>Χμμ</a:t>
            </a:r>
            <a:r>
              <a:rPr lang="el-GR" sz="2000" dirty="0"/>
              <a:t>…</a:t>
            </a:r>
          </a:p>
          <a:p>
            <a:pPr algn="ctr"/>
            <a:r>
              <a:rPr lang="el-GR" sz="2000" dirty="0"/>
              <a:t>ενδιαφέρον!</a:t>
            </a:r>
          </a:p>
        </p:txBody>
      </p:sp>
    </p:spTree>
    <p:extLst>
      <p:ext uri="{BB962C8B-B14F-4D97-AF65-F5344CB8AC3E}">
        <p14:creationId xmlns:p14="http://schemas.microsoft.com/office/powerpoint/2010/main" val="203754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 animBg="1"/>
      <p:bldP spid="67" grpId="0"/>
      <p:bldP spid="69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15E25D-DDA4-9FFA-0703-354AE62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91" y="196097"/>
            <a:ext cx="8307043" cy="10099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ΙΣΤΟΡΙΚΗ ΑΝΑΔΡΟΜΗ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A7536FFE-DFF8-C0FA-E145-732DBF6B7B38}"/>
              </a:ext>
            </a:extLst>
          </p:cNvPr>
          <p:cNvSpPr/>
          <p:nvPr/>
        </p:nvSpPr>
        <p:spPr>
          <a:xfrm>
            <a:off x="179733" y="1206087"/>
            <a:ext cx="11907492" cy="8313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D740A0-9D4D-E39E-7A20-F7C73E23D4DB}"/>
              </a:ext>
            </a:extLst>
          </p:cNvPr>
          <p:cNvSpPr txBox="1"/>
          <p:nvPr/>
        </p:nvSpPr>
        <p:spPr>
          <a:xfrm>
            <a:off x="-1" y="1961817"/>
            <a:ext cx="89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F46A8C-9A65-1826-2ABC-863B7A724F8C}"/>
              </a:ext>
            </a:extLst>
          </p:cNvPr>
          <p:cNvSpPr txBox="1"/>
          <p:nvPr/>
        </p:nvSpPr>
        <p:spPr>
          <a:xfrm>
            <a:off x="2421294" y="1954713"/>
            <a:ext cx="89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3A628E-C9AE-11CE-F85F-4055C45B54B3}"/>
              </a:ext>
            </a:extLst>
          </p:cNvPr>
          <p:cNvSpPr txBox="1"/>
          <p:nvPr/>
        </p:nvSpPr>
        <p:spPr>
          <a:xfrm>
            <a:off x="7053498" y="1976145"/>
            <a:ext cx="892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F573359-947C-F1DB-1747-EA1AB2527E69}"/>
              </a:ext>
            </a:extLst>
          </p:cNvPr>
          <p:cNvSpPr txBox="1"/>
          <p:nvPr/>
        </p:nvSpPr>
        <p:spPr>
          <a:xfrm>
            <a:off x="3792672" y="1961816"/>
            <a:ext cx="89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14194A-720D-E32F-9078-3D7F7A39FFAA}"/>
              </a:ext>
            </a:extLst>
          </p:cNvPr>
          <p:cNvSpPr txBox="1"/>
          <p:nvPr/>
        </p:nvSpPr>
        <p:spPr>
          <a:xfrm>
            <a:off x="5542834" y="1957347"/>
            <a:ext cx="892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6263836-2581-CA6B-9567-49957550E9F8}"/>
              </a:ext>
            </a:extLst>
          </p:cNvPr>
          <p:cNvSpPr txBox="1"/>
          <p:nvPr/>
        </p:nvSpPr>
        <p:spPr>
          <a:xfrm>
            <a:off x="11346655" y="2077513"/>
            <a:ext cx="892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</a:t>
            </a:r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xmlns="" id="{E5C14DEC-58B1-511D-CF51-6E4B28412C49}"/>
              </a:ext>
            </a:extLst>
          </p:cNvPr>
          <p:cNvSpPr/>
          <p:nvPr/>
        </p:nvSpPr>
        <p:spPr>
          <a:xfrm flipH="1">
            <a:off x="1799644" y="1408196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53E1CF-5287-99C9-8B24-5BE1342995EF}"/>
              </a:ext>
            </a:extLst>
          </p:cNvPr>
          <p:cNvSpPr txBox="1"/>
          <p:nvPr/>
        </p:nvSpPr>
        <p:spPr>
          <a:xfrm>
            <a:off x="1407475" y="1953719"/>
            <a:ext cx="101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1565</a:t>
            </a:r>
          </a:p>
        </p:txBody>
      </p:sp>
      <p:sp>
        <p:nvSpPr>
          <p:cNvPr id="44" name="Ορθογώνιο 43">
            <a:extLst>
              <a:ext uri="{FF2B5EF4-FFF2-40B4-BE49-F238E27FC236}">
                <a16:creationId xmlns:a16="http://schemas.microsoft.com/office/drawing/2014/main" xmlns="" id="{5BA6DC9E-EB4C-6EAC-409C-93812ACE505D}"/>
              </a:ext>
            </a:extLst>
          </p:cNvPr>
          <p:cNvSpPr/>
          <p:nvPr/>
        </p:nvSpPr>
        <p:spPr>
          <a:xfrm flipH="1">
            <a:off x="2818080" y="1408703"/>
            <a:ext cx="76200" cy="427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xmlns="" id="{42E170AD-96A3-7138-4450-60012AF0E877}"/>
              </a:ext>
            </a:extLst>
          </p:cNvPr>
          <p:cNvCxnSpPr>
            <a:cxnSpLocks/>
          </p:cNvCxnSpPr>
          <p:nvPr/>
        </p:nvCxnSpPr>
        <p:spPr>
          <a:xfrm>
            <a:off x="7476171" y="140363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xmlns="" id="{FED1804C-DD90-D2CC-ED85-7B77DFF30C3F}"/>
              </a:ext>
            </a:extLst>
          </p:cNvPr>
          <p:cNvCxnSpPr>
            <a:cxnSpLocks/>
          </p:cNvCxnSpPr>
          <p:nvPr/>
        </p:nvCxnSpPr>
        <p:spPr>
          <a:xfrm>
            <a:off x="184990" y="141480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Ευθεία γραμμή σύνδεσης 53">
            <a:extLst>
              <a:ext uri="{FF2B5EF4-FFF2-40B4-BE49-F238E27FC236}">
                <a16:creationId xmlns:a16="http://schemas.microsoft.com/office/drawing/2014/main" xmlns="" id="{9E049CA2-B2DB-C178-A9C5-B37FD94603D9}"/>
              </a:ext>
            </a:extLst>
          </p:cNvPr>
          <p:cNvCxnSpPr>
            <a:cxnSpLocks/>
          </p:cNvCxnSpPr>
          <p:nvPr/>
        </p:nvCxnSpPr>
        <p:spPr>
          <a:xfrm>
            <a:off x="5919040" y="1414805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Ορθογώνιο 60">
            <a:extLst>
              <a:ext uri="{FF2B5EF4-FFF2-40B4-BE49-F238E27FC236}">
                <a16:creationId xmlns:a16="http://schemas.microsoft.com/office/drawing/2014/main" xmlns="" id="{EE7DE172-4CE7-71C7-6261-06C7D402CA5B}"/>
              </a:ext>
            </a:extLst>
          </p:cNvPr>
          <p:cNvSpPr/>
          <p:nvPr/>
        </p:nvSpPr>
        <p:spPr>
          <a:xfrm flipH="1">
            <a:off x="4177244" y="1423380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AFEB3D6-6F74-1005-41B5-02CC83271AA8}"/>
              </a:ext>
            </a:extLst>
          </p:cNvPr>
          <p:cNvSpPr txBox="1"/>
          <p:nvPr/>
        </p:nvSpPr>
        <p:spPr>
          <a:xfrm>
            <a:off x="235636" y="2747937"/>
            <a:ext cx="6256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1664</a:t>
            </a:r>
            <a:endParaRPr lang="el-GR" sz="3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33AAA72-BDEC-8D20-D874-A5C0B5166482}"/>
              </a:ext>
            </a:extLst>
          </p:cNvPr>
          <p:cNvSpPr txBox="1"/>
          <p:nvPr/>
        </p:nvSpPr>
        <p:spPr>
          <a:xfrm>
            <a:off x="235636" y="3332712"/>
            <a:ext cx="115249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Robert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Boyle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εμπνεύστηκε από την έκθεση του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Nicolás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Monardes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και διερεύνησε το θέμα εις βάθος.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Ανακάλυψε ότι: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Μετά από πολλές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εγχύσεις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το ξύλο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έχανε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την ικανότητά του να δίνει </a:t>
            </a:r>
            <a:r>
              <a:rPr lang="el-G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γαλάζιο </a:t>
            </a:r>
            <a:endParaRPr 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χρώμα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στο νερό, συμπεραίνοντας ότι πιθανότατα υπήρχε κάποιο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άλας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στο ξύλο,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υπεύθυνο για την παρατήρηση αυτή.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l-G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προσθήκη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οξέος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«έσβηνε»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χρώμα και η προσθήκη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βάσης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το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επανέφερε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l-GR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E4B076-CD15-38B8-60FF-96D5982CC780}"/>
              </a:ext>
            </a:extLst>
          </p:cNvPr>
          <p:cNvSpPr txBox="1"/>
          <p:nvPr/>
        </p:nvSpPr>
        <p:spPr>
          <a:xfrm>
            <a:off x="9702680" y="4359520"/>
            <a:ext cx="164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ΟΞΥ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389A48-8699-6431-AE3D-78A7EAF8DA8C}"/>
              </a:ext>
            </a:extLst>
          </p:cNvPr>
          <p:cNvSpPr txBox="1"/>
          <p:nvPr/>
        </p:nvSpPr>
        <p:spPr>
          <a:xfrm>
            <a:off x="11163097" y="4359520"/>
            <a:ext cx="92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ΒΑΣΗ</a:t>
            </a:r>
          </a:p>
        </p:txBody>
      </p:sp>
      <p:pic>
        <p:nvPicPr>
          <p:cNvPr id="7" name="Εικόνα 6" descr="Εικόνα που περιέχει πράσινο, φιάλη, σκοτειν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FADFA89F-4050-720C-7C36-B48E9DB56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80" y="4274444"/>
            <a:ext cx="2159540" cy="2159540"/>
          </a:xfrm>
          <a:prstGeom prst="rect">
            <a:avLst/>
          </a:prstGeom>
        </p:spPr>
      </p:pic>
      <p:sp>
        <p:nvSpPr>
          <p:cNvPr id="14" name="Βέλος: Καμπύλο προς τα αριστερά 13">
            <a:extLst>
              <a:ext uri="{FF2B5EF4-FFF2-40B4-BE49-F238E27FC236}">
                <a16:creationId xmlns:a16="http://schemas.microsoft.com/office/drawing/2014/main" xmlns="" id="{86297E9B-F603-5B2A-E084-64F72FBA16E3}"/>
              </a:ext>
            </a:extLst>
          </p:cNvPr>
          <p:cNvSpPr/>
          <p:nvPr/>
        </p:nvSpPr>
        <p:spPr>
          <a:xfrm rot="16817748">
            <a:off x="10332756" y="3934755"/>
            <a:ext cx="288764" cy="649002"/>
          </a:xfrm>
          <a:prstGeom prst="curvedLeftArrow">
            <a:avLst>
              <a:gd name="adj1" fmla="val 11505"/>
              <a:gd name="adj2" fmla="val 45409"/>
              <a:gd name="adj3" fmla="val 51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Βέλος: Καμπύλο προς τα αριστερά 14">
            <a:extLst>
              <a:ext uri="{FF2B5EF4-FFF2-40B4-BE49-F238E27FC236}">
                <a16:creationId xmlns:a16="http://schemas.microsoft.com/office/drawing/2014/main" xmlns="" id="{3E560BA3-4C7D-6E2C-338D-427E5117B687}"/>
              </a:ext>
            </a:extLst>
          </p:cNvPr>
          <p:cNvSpPr/>
          <p:nvPr/>
        </p:nvSpPr>
        <p:spPr>
          <a:xfrm rot="15760135" flipV="1">
            <a:off x="10940810" y="3939309"/>
            <a:ext cx="287256" cy="657300"/>
          </a:xfrm>
          <a:prstGeom prst="curvedLeftArrow">
            <a:avLst>
              <a:gd name="adj1" fmla="val 11505"/>
              <a:gd name="adj2" fmla="val 45409"/>
              <a:gd name="adj3" fmla="val 51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6" name="Εικόνα 15" descr="Εικόνα που περιέχει πράσινο, φιάλη, σκοτειν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6B3CE96-826B-56CA-3ECF-3AAAF4A88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80" y="4259256"/>
            <a:ext cx="2159540" cy="21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592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1" grpId="0" animBg="1"/>
      <p:bldP spid="67" grpId="0"/>
      <p:bldP spid="69" grpId="0"/>
      <p:bldP spid="3" grpId="0" uiExpand="1"/>
      <p:bldP spid="4" grpId="0" uiExpand="1"/>
      <p:bldP spid="14" grpId="0" uiExpand="1" animBg="1"/>
      <p:bldP spid="15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15E25D-DDA4-9FFA-0703-354AE62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3" y="195600"/>
            <a:ext cx="8307043" cy="10099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ΙΣΤΟΡΙΚΗ ΑΝΑΔΡΟΜΗ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A7536FFE-DFF8-C0FA-E145-732DBF6B7B38}"/>
              </a:ext>
            </a:extLst>
          </p:cNvPr>
          <p:cNvSpPr/>
          <p:nvPr/>
        </p:nvSpPr>
        <p:spPr>
          <a:xfrm>
            <a:off x="179733" y="1206087"/>
            <a:ext cx="11907492" cy="8313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D740A0-9D4D-E39E-7A20-F7C73E23D4DB}"/>
              </a:ext>
            </a:extLst>
          </p:cNvPr>
          <p:cNvSpPr txBox="1"/>
          <p:nvPr/>
        </p:nvSpPr>
        <p:spPr>
          <a:xfrm>
            <a:off x="0" y="1961817"/>
            <a:ext cx="914400" cy="475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F46A8C-9A65-1826-2ABC-863B7A724F8C}"/>
              </a:ext>
            </a:extLst>
          </p:cNvPr>
          <p:cNvSpPr txBox="1"/>
          <p:nvPr/>
        </p:nvSpPr>
        <p:spPr>
          <a:xfrm>
            <a:off x="2421294" y="1954713"/>
            <a:ext cx="904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3A628E-C9AE-11CE-F85F-4055C45B54B3}"/>
              </a:ext>
            </a:extLst>
          </p:cNvPr>
          <p:cNvSpPr txBox="1"/>
          <p:nvPr/>
        </p:nvSpPr>
        <p:spPr>
          <a:xfrm>
            <a:off x="7053498" y="1976145"/>
            <a:ext cx="904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F573359-947C-F1DB-1747-EA1AB2527E69}"/>
              </a:ext>
            </a:extLst>
          </p:cNvPr>
          <p:cNvSpPr txBox="1"/>
          <p:nvPr/>
        </p:nvSpPr>
        <p:spPr>
          <a:xfrm>
            <a:off x="3792672" y="1961816"/>
            <a:ext cx="873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14194A-720D-E32F-9078-3D7F7A39FFAA}"/>
              </a:ext>
            </a:extLst>
          </p:cNvPr>
          <p:cNvSpPr txBox="1"/>
          <p:nvPr/>
        </p:nvSpPr>
        <p:spPr>
          <a:xfrm>
            <a:off x="5542834" y="1957347"/>
            <a:ext cx="892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B3DAA94-8220-E139-1A36-D4A7EBA2FE97}"/>
              </a:ext>
            </a:extLst>
          </p:cNvPr>
          <p:cNvSpPr txBox="1"/>
          <p:nvPr/>
        </p:nvSpPr>
        <p:spPr>
          <a:xfrm>
            <a:off x="8255571" y="1925167"/>
            <a:ext cx="904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6263836-2581-CA6B-9567-49957550E9F8}"/>
              </a:ext>
            </a:extLst>
          </p:cNvPr>
          <p:cNvSpPr txBox="1"/>
          <p:nvPr/>
        </p:nvSpPr>
        <p:spPr>
          <a:xfrm>
            <a:off x="11346656" y="2077513"/>
            <a:ext cx="924178" cy="47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</a:t>
            </a:r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xmlns="" id="{E5C14DEC-58B1-511D-CF51-6E4B28412C49}"/>
              </a:ext>
            </a:extLst>
          </p:cNvPr>
          <p:cNvSpPr/>
          <p:nvPr/>
        </p:nvSpPr>
        <p:spPr>
          <a:xfrm flipH="1">
            <a:off x="1799644" y="1408196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53E1CF-5287-99C9-8B24-5BE1342995EF}"/>
              </a:ext>
            </a:extLst>
          </p:cNvPr>
          <p:cNvSpPr txBox="1"/>
          <p:nvPr/>
        </p:nvSpPr>
        <p:spPr>
          <a:xfrm>
            <a:off x="1407475" y="1953719"/>
            <a:ext cx="101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1565</a:t>
            </a:r>
          </a:p>
        </p:txBody>
      </p:sp>
      <p:sp>
        <p:nvSpPr>
          <p:cNvPr id="44" name="Ορθογώνιο 43">
            <a:extLst>
              <a:ext uri="{FF2B5EF4-FFF2-40B4-BE49-F238E27FC236}">
                <a16:creationId xmlns:a16="http://schemas.microsoft.com/office/drawing/2014/main" xmlns="" id="{5BA6DC9E-EB4C-6EAC-409C-93812ACE505D}"/>
              </a:ext>
            </a:extLst>
          </p:cNvPr>
          <p:cNvSpPr/>
          <p:nvPr/>
        </p:nvSpPr>
        <p:spPr>
          <a:xfrm flipH="1">
            <a:off x="2818080" y="1408703"/>
            <a:ext cx="76200" cy="427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xmlns="" id="{42E170AD-96A3-7138-4450-60012AF0E877}"/>
              </a:ext>
            </a:extLst>
          </p:cNvPr>
          <p:cNvCxnSpPr>
            <a:cxnSpLocks/>
          </p:cNvCxnSpPr>
          <p:nvPr/>
        </p:nvCxnSpPr>
        <p:spPr>
          <a:xfrm>
            <a:off x="7476171" y="140363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xmlns="" id="{FED1804C-DD90-D2CC-ED85-7B77DFF30C3F}"/>
              </a:ext>
            </a:extLst>
          </p:cNvPr>
          <p:cNvCxnSpPr>
            <a:cxnSpLocks/>
          </p:cNvCxnSpPr>
          <p:nvPr/>
        </p:nvCxnSpPr>
        <p:spPr>
          <a:xfrm>
            <a:off x="184990" y="141480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Ευθεία γραμμή σύνδεσης 53">
            <a:extLst>
              <a:ext uri="{FF2B5EF4-FFF2-40B4-BE49-F238E27FC236}">
                <a16:creationId xmlns:a16="http://schemas.microsoft.com/office/drawing/2014/main" xmlns="" id="{9E049CA2-B2DB-C178-A9C5-B37FD94603D9}"/>
              </a:ext>
            </a:extLst>
          </p:cNvPr>
          <p:cNvCxnSpPr>
            <a:cxnSpLocks/>
          </p:cNvCxnSpPr>
          <p:nvPr/>
        </p:nvCxnSpPr>
        <p:spPr>
          <a:xfrm>
            <a:off x="5919040" y="1414805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Ορθογώνιο 59">
            <a:extLst>
              <a:ext uri="{FF2B5EF4-FFF2-40B4-BE49-F238E27FC236}">
                <a16:creationId xmlns:a16="http://schemas.microsoft.com/office/drawing/2014/main" xmlns="" id="{3AA2375F-5EB9-223A-263E-D566F1B0CE2B}"/>
              </a:ext>
            </a:extLst>
          </p:cNvPr>
          <p:cNvSpPr/>
          <p:nvPr/>
        </p:nvSpPr>
        <p:spPr>
          <a:xfrm flipH="1">
            <a:off x="8687407" y="1414803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Ορθογώνιο 60">
            <a:extLst>
              <a:ext uri="{FF2B5EF4-FFF2-40B4-BE49-F238E27FC236}">
                <a16:creationId xmlns:a16="http://schemas.microsoft.com/office/drawing/2014/main" xmlns="" id="{EE7DE172-4CE7-71C7-6261-06C7D402CA5B}"/>
              </a:ext>
            </a:extLst>
          </p:cNvPr>
          <p:cNvSpPr/>
          <p:nvPr/>
        </p:nvSpPr>
        <p:spPr>
          <a:xfrm flipH="1">
            <a:off x="4177244" y="1423380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AFEB3D6-6F74-1005-41B5-02CC83271AA8}"/>
              </a:ext>
            </a:extLst>
          </p:cNvPr>
          <p:cNvSpPr txBox="1"/>
          <p:nvPr/>
        </p:nvSpPr>
        <p:spPr>
          <a:xfrm>
            <a:off x="235636" y="2747937"/>
            <a:ext cx="6256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1819</a:t>
            </a:r>
            <a:endParaRPr lang="el-GR" sz="3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33AAA72-BDEC-8D20-D874-A5C0B5166482}"/>
              </a:ext>
            </a:extLst>
          </p:cNvPr>
          <p:cNvSpPr txBox="1"/>
          <p:nvPr/>
        </p:nvSpPr>
        <p:spPr>
          <a:xfrm>
            <a:off x="226834" y="3404528"/>
            <a:ext cx="115249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1819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Edward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Clarke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καθηγητής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ορυκτολογίας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στο Πανεπιστήμιο του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Cambridge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παρατήρησε μια ιδιαίτερη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ιδιότητα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ορισμένων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κρυστάλλων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φθορίτη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φθοριούχο ασβέστιο, </a:t>
            </a:r>
            <a:r>
              <a:rPr lang="en-US" sz="2000" i="1" dirty="0"/>
              <a:t>CaF</a:t>
            </a:r>
            <a:r>
              <a:rPr lang="en-US" sz="2000" i="1" baseline="-25000" dirty="0"/>
              <a:t>2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Συγκεκριμένα, ανέφερε ότι παρουσίαζαν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«διπλό χρώμα»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καθώς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υπό το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φυσικό φως του Ήλιου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το χρώμα τους ήταν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πράσινο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ενώ υπό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UV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ακτινοβολία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παρουσίαζαν ένα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έντονο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ιώδες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χρώμα.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2E29702-E6C7-9CF8-DDE3-9EDA1A36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244" y="4323941"/>
            <a:ext cx="3176248" cy="1821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6950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0" grpId="0" animBg="1"/>
      <p:bldP spid="67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15E25D-DDA4-9FFA-0703-354AE62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3" y="195600"/>
            <a:ext cx="8307043" cy="10099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ΙΣΤΟΡΙΚΗ ΑΝΑΔΡΟΜΗ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A7536FFE-DFF8-C0FA-E145-732DBF6B7B38}"/>
              </a:ext>
            </a:extLst>
          </p:cNvPr>
          <p:cNvSpPr/>
          <p:nvPr/>
        </p:nvSpPr>
        <p:spPr>
          <a:xfrm>
            <a:off x="179733" y="1206087"/>
            <a:ext cx="11907492" cy="8313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D740A0-9D4D-E39E-7A20-F7C73E23D4DB}"/>
              </a:ext>
            </a:extLst>
          </p:cNvPr>
          <p:cNvSpPr txBox="1"/>
          <p:nvPr/>
        </p:nvSpPr>
        <p:spPr>
          <a:xfrm>
            <a:off x="0" y="1961817"/>
            <a:ext cx="867266" cy="475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F46A8C-9A65-1826-2ABC-863B7A724F8C}"/>
              </a:ext>
            </a:extLst>
          </p:cNvPr>
          <p:cNvSpPr txBox="1"/>
          <p:nvPr/>
        </p:nvSpPr>
        <p:spPr>
          <a:xfrm>
            <a:off x="2421293" y="1954714"/>
            <a:ext cx="892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3A628E-C9AE-11CE-F85F-4055C45B54B3}"/>
              </a:ext>
            </a:extLst>
          </p:cNvPr>
          <p:cNvSpPr txBox="1"/>
          <p:nvPr/>
        </p:nvSpPr>
        <p:spPr>
          <a:xfrm>
            <a:off x="7053498" y="1976145"/>
            <a:ext cx="874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F573359-947C-F1DB-1747-EA1AB2527E69}"/>
              </a:ext>
            </a:extLst>
          </p:cNvPr>
          <p:cNvSpPr txBox="1"/>
          <p:nvPr/>
        </p:nvSpPr>
        <p:spPr>
          <a:xfrm>
            <a:off x="3792672" y="1961816"/>
            <a:ext cx="1013064" cy="475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14194A-720D-E32F-9078-3D7F7A39FFAA}"/>
              </a:ext>
            </a:extLst>
          </p:cNvPr>
          <p:cNvSpPr txBox="1"/>
          <p:nvPr/>
        </p:nvSpPr>
        <p:spPr>
          <a:xfrm>
            <a:off x="5542834" y="1957347"/>
            <a:ext cx="892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B3DAA94-8220-E139-1A36-D4A7EBA2FE97}"/>
              </a:ext>
            </a:extLst>
          </p:cNvPr>
          <p:cNvSpPr txBox="1"/>
          <p:nvPr/>
        </p:nvSpPr>
        <p:spPr>
          <a:xfrm>
            <a:off x="8255571" y="1925168"/>
            <a:ext cx="892969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6263836-2581-CA6B-9567-49957550E9F8}"/>
              </a:ext>
            </a:extLst>
          </p:cNvPr>
          <p:cNvSpPr txBox="1"/>
          <p:nvPr/>
        </p:nvSpPr>
        <p:spPr>
          <a:xfrm>
            <a:off x="11346655" y="2077513"/>
            <a:ext cx="874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</a:t>
            </a:r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xmlns="" id="{E5C14DEC-58B1-511D-CF51-6E4B28412C49}"/>
              </a:ext>
            </a:extLst>
          </p:cNvPr>
          <p:cNvSpPr/>
          <p:nvPr/>
        </p:nvSpPr>
        <p:spPr>
          <a:xfrm flipH="1">
            <a:off x="1799644" y="1408196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53E1CF-5287-99C9-8B24-5BE1342995EF}"/>
              </a:ext>
            </a:extLst>
          </p:cNvPr>
          <p:cNvSpPr txBox="1"/>
          <p:nvPr/>
        </p:nvSpPr>
        <p:spPr>
          <a:xfrm>
            <a:off x="1407475" y="1953719"/>
            <a:ext cx="101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1565</a:t>
            </a:r>
          </a:p>
        </p:txBody>
      </p:sp>
      <p:sp>
        <p:nvSpPr>
          <p:cNvPr id="44" name="Ορθογώνιο 43">
            <a:extLst>
              <a:ext uri="{FF2B5EF4-FFF2-40B4-BE49-F238E27FC236}">
                <a16:creationId xmlns:a16="http://schemas.microsoft.com/office/drawing/2014/main" xmlns="" id="{5BA6DC9E-EB4C-6EAC-409C-93812ACE505D}"/>
              </a:ext>
            </a:extLst>
          </p:cNvPr>
          <p:cNvSpPr/>
          <p:nvPr/>
        </p:nvSpPr>
        <p:spPr>
          <a:xfrm flipH="1">
            <a:off x="2818080" y="1408703"/>
            <a:ext cx="76200" cy="427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xmlns="" id="{42E170AD-96A3-7138-4450-60012AF0E877}"/>
              </a:ext>
            </a:extLst>
          </p:cNvPr>
          <p:cNvCxnSpPr>
            <a:cxnSpLocks/>
          </p:cNvCxnSpPr>
          <p:nvPr/>
        </p:nvCxnSpPr>
        <p:spPr>
          <a:xfrm>
            <a:off x="7476171" y="140363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xmlns="" id="{FED1804C-DD90-D2CC-ED85-7B77DFF30C3F}"/>
              </a:ext>
            </a:extLst>
          </p:cNvPr>
          <p:cNvCxnSpPr>
            <a:cxnSpLocks/>
          </p:cNvCxnSpPr>
          <p:nvPr/>
        </p:nvCxnSpPr>
        <p:spPr>
          <a:xfrm>
            <a:off x="184990" y="141480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Ευθεία γραμμή σύνδεσης 53">
            <a:extLst>
              <a:ext uri="{FF2B5EF4-FFF2-40B4-BE49-F238E27FC236}">
                <a16:creationId xmlns:a16="http://schemas.microsoft.com/office/drawing/2014/main" xmlns="" id="{9E049CA2-B2DB-C178-A9C5-B37FD94603D9}"/>
              </a:ext>
            </a:extLst>
          </p:cNvPr>
          <p:cNvCxnSpPr>
            <a:cxnSpLocks/>
          </p:cNvCxnSpPr>
          <p:nvPr/>
        </p:nvCxnSpPr>
        <p:spPr>
          <a:xfrm>
            <a:off x="5919040" y="1414805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1EA0301-3CD2-EF15-2751-1CB7BE430FA9}"/>
              </a:ext>
            </a:extLst>
          </p:cNvPr>
          <p:cNvSpPr txBox="1"/>
          <p:nvPr/>
        </p:nvSpPr>
        <p:spPr>
          <a:xfrm>
            <a:off x="9339625" y="1925166"/>
            <a:ext cx="1039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1833</a:t>
            </a:r>
          </a:p>
        </p:txBody>
      </p:sp>
      <p:sp>
        <p:nvSpPr>
          <p:cNvPr id="60" name="Ορθογώνιο 59">
            <a:extLst>
              <a:ext uri="{FF2B5EF4-FFF2-40B4-BE49-F238E27FC236}">
                <a16:creationId xmlns:a16="http://schemas.microsoft.com/office/drawing/2014/main" xmlns="" id="{3AA2375F-5EB9-223A-263E-D566F1B0CE2B}"/>
              </a:ext>
            </a:extLst>
          </p:cNvPr>
          <p:cNvSpPr/>
          <p:nvPr/>
        </p:nvSpPr>
        <p:spPr>
          <a:xfrm flipH="1">
            <a:off x="8687407" y="1414803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Ορθογώνιο 60">
            <a:extLst>
              <a:ext uri="{FF2B5EF4-FFF2-40B4-BE49-F238E27FC236}">
                <a16:creationId xmlns:a16="http://schemas.microsoft.com/office/drawing/2014/main" xmlns="" id="{EE7DE172-4CE7-71C7-6261-06C7D402CA5B}"/>
              </a:ext>
            </a:extLst>
          </p:cNvPr>
          <p:cNvSpPr/>
          <p:nvPr/>
        </p:nvSpPr>
        <p:spPr>
          <a:xfrm flipH="1">
            <a:off x="4177244" y="1423380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Ορθογώνιο 62">
            <a:extLst>
              <a:ext uri="{FF2B5EF4-FFF2-40B4-BE49-F238E27FC236}">
                <a16:creationId xmlns:a16="http://schemas.microsoft.com/office/drawing/2014/main" xmlns="" id="{7AF08F49-472B-228B-E551-B0128C38A7B6}"/>
              </a:ext>
            </a:extLst>
          </p:cNvPr>
          <p:cNvSpPr/>
          <p:nvPr/>
        </p:nvSpPr>
        <p:spPr>
          <a:xfrm flipH="1">
            <a:off x="9667398" y="1413248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AFEB3D6-6F74-1005-41B5-02CC83271AA8}"/>
              </a:ext>
            </a:extLst>
          </p:cNvPr>
          <p:cNvSpPr txBox="1"/>
          <p:nvPr/>
        </p:nvSpPr>
        <p:spPr>
          <a:xfrm>
            <a:off x="235636" y="2743900"/>
            <a:ext cx="6256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1833</a:t>
            </a:r>
            <a:endParaRPr lang="el-GR" sz="3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33AAA72-BDEC-8D20-D874-A5C0B5166482}"/>
              </a:ext>
            </a:extLst>
          </p:cNvPr>
          <p:cNvSpPr txBox="1"/>
          <p:nvPr/>
        </p:nvSpPr>
        <p:spPr>
          <a:xfrm>
            <a:off x="235636" y="3350576"/>
            <a:ext cx="115249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Brewster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ένας Σκωτσέζος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φυσικός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περιέγραψε τον 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κόκκινο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φθορισμό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χλωροφύλλης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όταν μία δέσμη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λευκού φωτός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περνούσε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μέσα από ένα </a:t>
            </a:r>
            <a:r>
              <a:rPr lang="el-G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πράσινο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αλκοολούχο εκχύλισμα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φύλλων δέντρου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όταν παρατηρούνταν από το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πλάι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Επισήμανε την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ομοιότητα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με το </a:t>
            </a:r>
            <a:r>
              <a:rPr lang="el-GR" sz="20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ιώδες φως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που προέρχεται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από τον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φθορίτη!</a:t>
            </a:r>
            <a:endParaRPr lang="el-G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CFA56F03-E12A-34D4-6284-5F3CE253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48" y="3198229"/>
            <a:ext cx="2612723" cy="2055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1ECBF0F1-8E04-81C0-0196-1323EA68B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0656" y="2649019"/>
            <a:ext cx="2496506" cy="3339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134E6245-AAFC-30CC-A950-099AE78C56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b="5135"/>
          <a:stretch/>
        </p:blipFill>
        <p:spPr>
          <a:xfrm>
            <a:off x="9221284" y="2714990"/>
            <a:ext cx="2315249" cy="320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9986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3" grpId="0" animBg="1"/>
      <p:bldP spid="67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15E25D-DDA4-9FFA-0703-354AE62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51" y="196097"/>
            <a:ext cx="8307043" cy="10099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ΙΣΤΟΡΙΚΗ ΑΝΑΔΡΟΜΗ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A7536FFE-DFF8-C0FA-E145-732DBF6B7B38}"/>
              </a:ext>
            </a:extLst>
          </p:cNvPr>
          <p:cNvSpPr/>
          <p:nvPr/>
        </p:nvSpPr>
        <p:spPr>
          <a:xfrm>
            <a:off x="179733" y="1206087"/>
            <a:ext cx="11907492" cy="8313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D740A0-9D4D-E39E-7A20-F7C73E23D4DB}"/>
              </a:ext>
            </a:extLst>
          </p:cNvPr>
          <p:cNvSpPr txBox="1"/>
          <p:nvPr/>
        </p:nvSpPr>
        <p:spPr>
          <a:xfrm>
            <a:off x="-1" y="1961817"/>
            <a:ext cx="1013063" cy="475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F46A8C-9A65-1826-2ABC-863B7A724F8C}"/>
              </a:ext>
            </a:extLst>
          </p:cNvPr>
          <p:cNvSpPr txBox="1"/>
          <p:nvPr/>
        </p:nvSpPr>
        <p:spPr>
          <a:xfrm>
            <a:off x="2421293" y="1954713"/>
            <a:ext cx="892969" cy="460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3A628E-C9AE-11CE-F85F-4055C45B54B3}"/>
              </a:ext>
            </a:extLst>
          </p:cNvPr>
          <p:cNvSpPr txBox="1"/>
          <p:nvPr/>
        </p:nvSpPr>
        <p:spPr>
          <a:xfrm>
            <a:off x="7053498" y="1976145"/>
            <a:ext cx="963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F573359-947C-F1DB-1747-EA1AB2527E69}"/>
              </a:ext>
            </a:extLst>
          </p:cNvPr>
          <p:cNvSpPr txBox="1"/>
          <p:nvPr/>
        </p:nvSpPr>
        <p:spPr>
          <a:xfrm>
            <a:off x="3792672" y="1961816"/>
            <a:ext cx="892968" cy="475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14194A-720D-E32F-9078-3D7F7A39FFAA}"/>
              </a:ext>
            </a:extLst>
          </p:cNvPr>
          <p:cNvSpPr txBox="1"/>
          <p:nvPr/>
        </p:nvSpPr>
        <p:spPr>
          <a:xfrm>
            <a:off x="5542834" y="1957347"/>
            <a:ext cx="892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B3DAA94-8220-E139-1A36-D4A7EBA2FE97}"/>
              </a:ext>
            </a:extLst>
          </p:cNvPr>
          <p:cNvSpPr txBox="1"/>
          <p:nvPr/>
        </p:nvSpPr>
        <p:spPr>
          <a:xfrm>
            <a:off x="8255572" y="1925167"/>
            <a:ext cx="869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6263836-2581-CA6B-9567-49957550E9F8}"/>
              </a:ext>
            </a:extLst>
          </p:cNvPr>
          <p:cNvSpPr txBox="1"/>
          <p:nvPr/>
        </p:nvSpPr>
        <p:spPr>
          <a:xfrm>
            <a:off x="11346656" y="2077513"/>
            <a:ext cx="892968" cy="47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</a:t>
            </a:r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xmlns="" id="{E5C14DEC-58B1-511D-CF51-6E4B28412C49}"/>
              </a:ext>
            </a:extLst>
          </p:cNvPr>
          <p:cNvSpPr/>
          <p:nvPr/>
        </p:nvSpPr>
        <p:spPr>
          <a:xfrm flipH="1">
            <a:off x="1799644" y="1408196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53E1CF-5287-99C9-8B24-5BE1342995EF}"/>
              </a:ext>
            </a:extLst>
          </p:cNvPr>
          <p:cNvSpPr txBox="1"/>
          <p:nvPr/>
        </p:nvSpPr>
        <p:spPr>
          <a:xfrm>
            <a:off x="1407475" y="1953719"/>
            <a:ext cx="101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1565</a:t>
            </a:r>
          </a:p>
        </p:txBody>
      </p:sp>
      <p:sp>
        <p:nvSpPr>
          <p:cNvPr id="44" name="Ορθογώνιο 43">
            <a:extLst>
              <a:ext uri="{FF2B5EF4-FFF2-40B4-BE49-F238E27FC236}">
                <a16:creationId xmlns:a16="http://schemas.microsoft.com/office/drawing/2014/main" xmlns="" id="{5BA6DC9E-EB4C-6EAC-409C-93812ACE505D}"/>
              </a:ext>
            </a:extLst>
          </p:cNvPr>
          <p:cNvSpPr/>
          <p:nvPr/>
        </p:nvSpPr>
        <p:spPr>
          <a:xfrm flipH="1">
            <a:off x="2818080" y="1408703"/>
            <a:ext cx="76200" cy="427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xmlns="" id="{42E170AD-96A3-7138-4450-60012AF0E877}"/>
              </a:ext>
            </a:extLst>
          </p:cNvPr>
          <p:cNvCxnSpPr>
            <a:cxnSpLocks/>
          </p:cNvCxnSpPr>
          <p:nvPr/>
        </p:nvCxnSpPr>
        <p:spPr>
          <a:xfrm>
            <a:off x="7476171" y="140363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xmlns="" id="{FED1804C-DD90-D2CC-ED85-7B77DFF30C3F}"/>
              </a:ext>
            </a:extLst>
          </p:cNvPr>
          <p:cNvCxnSpPr>
            <a:cxnSpLocks/>
          </p:cNvCxnSpPr>
          <p:nvPr/>
        </p:nvCxnSpPr>
        <p:spPr>
          <a:xfrm>
            <a:off x="184990" y="141480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Ευθεία γραμμή σύνδεσης 53">
            <a:extLst>
              <a:ext uri="{FF2B5EF4-FFF2-40B4-BE49-F238E27FC236}">
                <a16:creationId xmlns:a16="http://schemas.microsoft.com/office/drawing/2014/main" xmlns="" id="{9E049CA2-B2DB-C178-A9C5-B37FD94603D9}"/>
              </a:ext>
            </a:extLst>
          </p:cNvPr>
          <p:cNvCxnSpPr>
            <a:cxnSpLocks/>
          </p:cNvCxnSpPr>
          <p:nvPr/>
        </p:nvCxnSpPr>
        <p:spPr>
          <a:xfrm>
            <a:off x="5919040" y="1414805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1EA0301-3CD2-EF15-2751-1CB7BE430FA9}"/>
              </a:ext>
            </a:extLst>
          </p:cNvPr>
          <p:cNvSpPr txBox="1"/>
          <p:nvPr/>
        </p:nvSpPr>
        <p:spPr>
          <a:xfrm>
            <a:off x="9339625" y="1925167"/>
            <a:ext cx="869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B761D2A-8D6A-3F66-A4B2-0225CD08F9CE}"/>
              </a:ext>
            </a:extLst>
          </p:cNvPr>
          <p:cNvSpPr txBox="1"/>
          <p:nvPr/>
        </p:nvSpPr>
        <p:spPr>
          <a:xfrm>
            <a:off x="9701457" y="860457"/>
            <a:ext cx="869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1845</a:t>
            </a:r>
          </a:p>
        </p:txBody>
      </p:sp>
      <p:sp>
        <p:nvSpPr>
          <p:cNvPr id="60" name="Ορθογώνιο 59">
            <a:extLst>
              <a:ext uri="{FF2B5EF4-FFF2-40B4-BE49-F238E27FC236}">
                <a16:creationId xmlns:a16="http://schemas.microsoft.com/office/drawing/2014/main" xmlns="" id="{3AA2375F-5EB9-223A-263E-D566F1B0CE2B}"/>
              </a:ext>
            </a:extLst>
          </p:cNvPr>
          <p:cNvSpPr/>
          <p:nvPr/>
        </p:nvSpPr>
        <p:spPr>
          <a:xfrm flipH="1">
            <a:off x="8687407" y="1414803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Ορθογώνιο 60">
            <a:extLst>
              <a:ext uri="{FF2B5EF4-FFF2-40B4-BE49-F238E27FC236}">
                <a16:creationId xmlns:a16="http://schemas.microsoft.com/office/drawing/2014/main" xmlns="" id="{EE7DE172-4CE7-71C7-6261-06C7D402CA5B}"/>
              </a:ext>
            </a:extLst>
          </p:cNvPr>
          <p:cNvSpPr/>
          <p:nvPr/>
        </p:nvSpPr>
        <p:spPr>
          <a:xfrm flipH="1">
            <a:off x="4177244" y="1423380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xmlns="" id="{819867D5-38FF-697C-8EEB-232831441BF2}"/>
              </a:ext>
            </a:extLst>
          </p:cNvPr>
          <p:cNvSpPr/>
          <p:nvPr/>
        </p:nvSpPr>
        <p:spPr>
          <a:xfrm flipH="1">
            <a:off x="10051043" y="1414803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Ορθογώνιο 62">
            <a:extLst>
              <a:ext uri="{FF2B5EF4-FFF2-40B4-BE49-F238E27FC236}">
                <a16:creationId xmlns:a16="http://schemas.microsoft.com/office/drawing/2014/main" xmlns="" id="{7AF08F49-472B-228B-E551-B0128C38A7B6}"/>
              </a:ext>
            </a:extLst>
          </p:cNvPr>
          <p:cNvSpPr/>
          <p:nvPr/>
        </p:nvSpPr>
        <p:spPr>
          <a:xfrm flipH="1">
            <a:off x="9667398" y="1413248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AFEB3D6-6F74-1005-41B5-02CC83271AA8}"/>
              </a:ext>
            </a:extLst>
          </p:cNvPr>
          <p:cNvSpPr txBox="1"/>
          <p:nvPr/>
        </p:nvSpPr>
        <p:spPr>
          <a:xfrm>
            <a:off x="235636" y="2743900"/>
            <a:ext cx="6256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1845</a:t>
            </a:r>
            <a:endParaRPr lang="el-GR" sz="3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33AAA72-BDEC-8D20-D874-A5C0B5166482}"/>
              </a:ext>
            </a:extLst>
          </p:cNvPr>
          <p:cNvSpPr txBox="1"/>
          <p:nvPr/>
        </p:nvSpPr>
        <p:spPr>
          <a:xfrm>
            <a:off x="235636" y="3358143"/>
            <a:ext cx="11524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πολυμαθής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Herschel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παρασκεύασε ένα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όξινο διάλυμα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θειικού άλατος </a:t>
            </a:r>
            <a:r>
              <a:rPr lang="el-G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κινίνης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παρατηρώντας έτσι τον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φθορισμό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της,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σχολιάζοντας πως είχε ένα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«εξαιρετικά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ζωντανό και όμορφο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ουράνιο μπλε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χρώμα».</a:t>
            </a:r>
          </a:p>
          <a:p>
            <a:endParaRPr lang="el-GR" sz="20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5928669F-6A36-FAC9-2F71-FF0AF5BD3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2488">
            <a:off x="8037306" y="3283692"/>
            <a:ext cx="3474240" cy="24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676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 animBg="1"/>
      <p:bldP spid="67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15E25D-DDA4-9FFA-0703-354AE62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3" y="195600"/>
            <a:ext cx="8307043" cy="10099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ΙΣΤΟΡΙΚΗ ΑΝΑΔΡΟΜΗ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A7536FFE-DFF8-C0FA-E145-732DBF6B7B38}"/>
              </a:ext>
            </a:extLst>
          </p:cNvPr>
          <p:cNvSpPr/>
          <p:nvPr/>
        </p:nvSpPr>
        <p:spPr>
          <a:xfrm>
            <a:off x="179733" y="1206087"/>
            <a:ext cx="11907492" cy="8313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D740A0-9D4D-E39E-7A20-F7C73E23D4DB}"/>
              </a:ext>
            </a:extLst>
          </p:cNvPr>
          <p:cNvSpPr txBox="1"/>
          <p:nvPr/>
        </p:nvSpPr>
        <p:spPr>
          <a:xfrm>
            <a:off x="-1" y="1961817"/>
            <a:ext cx="881441" cy="475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F46A8C-9A65-1826-2ABC-863B7A724F8C}"/>
              </a:ext>
            </a:extLst>
          </p:cNvPr>
          <p:cNvSpPr txBox="1"/>
          <p:nvPr/>
        </p:nvSpPr>
        <p:spPr>
          <a:xfrm>
            <a:off x="2421294" y="1954713"/>
            <a:ext cx="89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3A628E-C9AE-11CE-F85F-4055C45B54B3}"/>
              </a:ext>
            </a:extLst>
          </p:cNvPr>
          <p:cNvSpPr txBox="1"/>
          <p:nvPr/>
        </p:nvSpPr>
        <p:spPr>
          <a:xfrm>
            <a:off x="7053499" y="1976145"/>
            <a:ext cx="963364" cy="47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F573359-947C-F1DB-1747-EA1AB2527E69}"/>
              </a:ext>
            </a:extLst>
          </p:cNvPr>
          <p:cNvSpPr txBox="1"/>
          <p:nvPr/>
        </p:nvSpPr>
        <p:spPr>
          <a:xfrm>
            <a:off x="3792672" y="1961816"/>
            <a:ext cx="89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14194A-720D-E32F-9078-3D7F7A39FFAA}"/>
              </a:ext>
            </a:extLst>
          </p:cNvPr>
          <p:cNvSpPr txBox="1"/>
          <p:nvPr/>
        </p:nvSpPr>
        <p:spPr>
          <a:xfrm>
            <a:off x="5542834" y="1957347"/>
            <a:ext cx="892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B3DAA94-8220-E139-1A36-D4A7EBA2FE97}"/>
              </a:ext>
            </a:extLst>
          </p:cNvPr>
          <p:cNvSpPr txBox="1"/>
          <p:nvPr/>
        </p:nvSpPr>
        <p:spPr>
          <a:xfrm>
            <a:off x="8255571" y="1925167"/>
            <a:ext cx="935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453E77C-F6ED-0F17-3AC1-35F18C551E8E}"/>
              </a:ext>
            </a:extLst>
          </p:cNvPr>
          <p:cNvSpPr txBox="1"/>
          <p:nvPr/>
        </p:nvSpPr>
        <p:spPr>
          <a:xfrm>
            <a:off x="10184581" y="1913827"/>
            <a:ext cx="101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6263836-2581-CA6B-9567-49957550E9F8}"/>
              </a:ext>
            </a:extLst>
          </p:cNvPr>
          <p:cNvSpPr txBox="1"/>
          <p:nvPr/>
        </p:nvSpPr>
        <p:spPr>
          <a:xfrm>
            <a:off x="11346656" y="2077513"/>
            <a:ext cx="963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</a:t>
            </a:r>
          </a:p>
        </p:txBody>
      </p:sp>
      <p:sp>
        <p:nvSpPr>
          <p:cNvPr id="41" name="Ορθογώνιο 40">
            <a:extLst>
              <a:ext uri="{FF2B5EF4-FFF2-40B4-BE49-F238E27FC236}">
                <a16:creationId xmlns:a16="http://schemas.microsoft.com/office/drawing/2014/main" xmlns="" id="{47A7BCC9-1808-FCE7-0062-4F0BDD55A960}"/>
              </a:ext>
            </a:extLst>
          </p:cNvPr>
          <p:cNvSpPr/>
          <p:nvPr/>
        </p:nvSpPr>
        <p:spPr>
          <a:xfrm flipH="1">
            <a:off x="10571879" y="1423380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xmlns="" id="{E5C14DEC-58B1-511D-CF51-6E4B28412C49}"/>
              </a:ext>
            </a:extLst>
          </p:cNvPr>
          <p:cNvSpPr/>
          <p:nvPr/>
        </p:nvSpPr>
        <p:spPr>
          <a:xfrm flipH="1">
            <a:off x="1799644" y="1408196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53E1CF-5287-99C9-8B24-5BE1342995EF}"/>
              </a:ext>
            </a:extLst>
          </p:cNvPr>
          <p:cNvSpPr txBox="1"/>
          <p:nvPr/>
        </p:nvSpPr>
        <p:spPr>
          <a:xfrm>
            <a:off x="1407475" y="1953719"/>
            <a:ext cx="101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1565</a:t>
            </a:r>
          </a:p>
        </p:txBody>
      </p:sp>
      <p:sp>
        <p:nvSpPr>
          <p:cNvPr id="44" name="Ορθογώνιο 43">
            <a:extLst>
              <a:ext uri="{FF2B5EF4-FFF2-40B4-BE49-F238E27FC236}">
                <a16:creationId xmlns:a16="http://schemas.microsoft.com/office/drawing/2014/main" xmlns="" id="{5BA6DC9E-EB4C-6EAC-409C-93812ACE505D}"/>
              </a:ext>
            </a:extLst>
          </p:cNvPr>
          <p:cNvSpPr/>
          <p:nvPr/>
        </p:nvSpPr>
        <p:spPr>
          <a:xfrm flipH="1">
            <a:off x="2818080" y="1408703"/>
            <a:ext cx="76200" cy="427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xmlns="" id="{42E170AD-96A3-7138-4450-60012AF0E877}"/>
              </a:ext>
            </a:extLst>
          </p:cNvPr>
          <p:cNvCxnSpPr>
            <a:cxnSpLocks/>
          </p:cNvCxnSpPr>
          <p:nvPr/>
        </p:nvCxnSpPr>
        <p:spPr>
          <a:xfrm>
            <a:off x="7476171" y="140363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xmlns="" id="{FED1804C-DD90-D2CC-ED85-7B77DFF30C3F}"/>
              </a:ext>
            </a:extLst>
          </p:cNvPr>
          <p:cNvCxnSpPr>
            <a:cxnSpLocks/>
          </p:cNvCxnSpPr>
          <p:nvPr/>
        </p:nvCxnSpPr>
        <p:spPr>
          <a:xfrm>
            <a:off x="184990" y="1414806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Ευθεία γραμμή σύνδεσης 53">
            <a:extLst>
              <a:ext uri="{FF2B5EF4-FFF2-40B4-BE49-F238E27FC236}">
                <a16:creationId xmlns:a16="http://schemas.microsoft.com/office/drawing/2014/main" xmlns="" id="{9E049CA2-B2DB-C178-A9C5-B37FD94603D9}"/>
              </a:ext>
            </a:extLst>
          </p:cNvPr>
          <p:cNvCxnSpPr>
            <a:cxnSpLocks/>
          </p:cNvCxnSpPr>
          <p:nvPr/>
        </p:nvCxnSpPr>
        <p:spPr>
          <a:xfrm>
            <a:off x="5919040" y="1414805"/>
            <a:ext cx="0" cy="427417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1EA0301-3CD2-EF15-2751-1CB7BE430FA9}"/>
              </a:ext>
            </a:extLst>
          </p:cNvPr>
          <p:cNvSpPr txBox="1"/>
          <p:nvPr/>
        </p:nvSpPr>
        <p:spPr>
          <a:xfrm>
            <a:off x="9339625" y="1925166"/>
            <a:ext cx="935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B761D2A-8D6A-3F66-A4B2-0225CD08F9CE}"/>
              </a:ext>
            </a:extLst>
          </p:cNvPr>
          <p:cNvSpPr txBox="1"/>
          <p:nvPr/>
        </p:nvSpPr>
        <p:spPr>
          <a:xfrm>
            <a:off x="9701457" y="860458"/>
            <a:ext cx="946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1845</a:t>
            </a:r>
          </a:p>
        </p:txBody>
      </p:sp>
      <p:sp>
        <p:nvSpPr>
          <p:cNvPr id="60" name="Ορθογώνιο 59">
            <a:extLst>
              <a:ext uri="{FF2B5EF4-FFF2-40B4-BE49-F238E27FC236}">
                <a16:creationId xmlns:a16="http://schemas.microsoft.com/office/drawing/2014/main" xmlns="" id="{3AA2375F-5EB9-223A-263E-D566F1B0CE2B}"/>
              </a:ext>
            </a:extLst>
          </p:cNvPr>
          <p:cNvSpPr/>
          <p:nvPr/>
        </p:nvSpPr>
        <p:spPr>
          <a:xfrm flipH="1">
            <a:off x="8687407" y="1414803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Ορθογώνιο 60">
            <a:extLst>
              <a:ext uri="{FF2B5EF4-FFF2-40B4-BE49-F238E27FC236}">
                <a16:creationId xmlns:a16="http://schemas.microsoft.com/office/drawing/2014/main" xmlns="" id="{EE7DE172-4CE7-71C7-6261-06C7D402CA5B}"/>
              </a:ext>
            </a:extLst>
          </p:cNvPr>
          <p:cNvSpPr/>
          <p:nvPr/>
        </p:nvSpPr>
        <p:spPr>
          <a:xfrm flipH="1">
            <a:off x="4177244" y="1423380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xmlns="" id="{819867D5-38FF-697C-8EEB-232831441BF2}"/>
              </a:ext>
            </a:extLst>
          </p:cNvPr>
          <p:cNvSpPr/>
          <p:nvPr/>
        </p:nvSpPr>
        <p:spPr>
          <a:xfrm flipH="1">
            <a:off x="10051043" y="1414803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Ορθογώνιο 62">
            <a:extLst>
              <a:ext uri="{FF2B5EF4-FFF2-40B4-BE49-F238E27FC236}">
                <a16:creationId xmlns:a16="http://schemas.microsoft.com/office/drawing/2014/main" xmlns="" id="{7AF08F49-472B-228B-E551-B0128C38A7B6}"/>
              </a:ext>
            </a:extLst>
          </p:cNvPr>
          <p:cNvSpPr/>
          <p:nvPr/>
        </p:nvSpPr>
        <p:spPr>
          <a:xfrm flipH="1">
            <a:off x="9667398" y="1413248"/>
            <a:ext cx="76200" cy="4050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AFEB3D6-6F74-1005-41B5-02CC83271AA8}"/>
              </a:ext>
            </a:extLst>
          </p:cNvPr>
          <p:cNvSpPr txBox="1"/>
          <p:nvPr/>
        </p:nvSpPr>
        <p:spPr>
          <a:xfrm>
            <a:off x="235636" y="2743900"/>
            <a:ext cx="6256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1852</a:t>
            </a:r>
            <a:endParaRPr lang="el-GR" sz="3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33AAA72-BDEC-8D20-D874-A5C0B5166482}"/>
              </a:ext>
            </a:extLst>
          </p:cNvPr>
          <p:cNvSpPr txBox="1"/>
          <p:nvPr/>
        </p:nvSpPr>
        <p:spPr>
          <a:xfrm>
            <a:off x="226834" y="3328675"/>
            <a:ext cx="115249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Sir George Gabriel Stokes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έκανε πολλές πειραματικές μελέτες σε διάφορα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δείγματα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τόσο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οργανικά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συμπεριλαμβανομένης της </a:t>
            </a:r>
            <a:r>
              <a:rPr lang="el-GR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κινίνης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 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ανόργανα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συμπεριλαμβανομένου του </a:t>
            </a:r>
            <a:r>
              <a:rPr lang="el-GR" sz="2000" b="1" i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φθορίτη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 και παρατήρησε το εξής φαινόμενο:</a:t>
            </a: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Αυτή η παρατήρηση είναι αυτό που ονομάζουμε σήμερα ως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Μετατόπιση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Stokes!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(Stokes Shift)</a:t>
            </a:r>
          </a:p>
          <a:p>
            <a:pPr algn="ctr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Φθορισμός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Φθορίτης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Fluorspar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F58FA2-297A-7B0B-7541-DC964CDB059D}"/>
              </a:ext>
            </a:extLst>
          </p:cNvPr>
          <p:cNvSpPr txBox="1"/>
          <p:nvPr/>
        </p:nvSpPr>
        <p:spPr>
          <a:xfrm>
            <a:off x="2976944" y="4418957"/>
            <a:ext cx="623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«Τα μήκη κύματος του εκπεμπόμενου φωτός είναι </a:t>
            </a:r>
            <a:endParaRPr lang="en-US" sz="20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πάντοτε μεγαλύτερα από τα μήκη κύματος του </a:t>
            </a:r>
            <a:endParaRPr lang="en-US" sz="20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0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απορροφούμενου</a:t>
            </a:r>
            <a:r>
              <a:rPr lang="el-GR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φωτός»</a:t>
            </a:r>
            <a:endParaRPr lang="el-G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8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 animBg="1"/>
      <p:bldP spid="67" grpId="0"/>
      <p:bldP spid="69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νασκόπηση">
  <a:themeElements>
    <a:clrScheme name="Προσαρμοσμένο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76CDEE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BrushVTI">
  <a:themeElements>
    <a:clrScheme name="Προσαρμοσμένο 4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0070C0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Ουράνιο">
  <a:themeElements>
    <a:clrScheme name="Προσαρμοσμένο 5">
      <a:dk1>
        <a:sysClr val="windowText" lastClr="000000"/>
      </a:dk1>
      <a:lt1>
        <a:sysClr val="window" lastClr="FFFFFF"/>
      </a:lt1>
      <a:dk2>
        <a:srgbClr val="0070C0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1_Ανασκόπηση">
  <a:themeElements>
    <a:clrScheme name="Προσαρμοσμένο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76CDEE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5.xml><?xml version="1.0" encoding="utf-8"?>
<a:theme xmlns:a="http://schemas.openxmlformats.org/drawingml/2006/main" name="1_Brush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4438</TotalTime>
  <Words>1871</Words>
  <Application>Microsoft Office PowerPoint</Application>
  <PresentationFormat>Ευρεία οθόνη</PresentationFormat>
  <Paragraphs>340</Paragraphs>
  <Slides>28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Symbol</vt:lpstr>
      <vt:lpstr>Times New Roman</vt:lpstr>
      <vt:lpstr>Titillium Web;Helvetica;Arial;s</vt:lpstr>
      <vt:lpstr>Wingdings</vt:lpstr>
      <vt:lpstr>Ανασκόπηση</vt:lpstr>
      <vt:lpstr>BrushVTI</vt:lpstr>
      <vt:lpstr>Ουράνιο</vt:lpstr>
      <vt:lpstr>1_Ανασκόπηση</vt:lpstr>
      <vt:lpstr>1_BrushVTI</vt:lpstr>
      <vt:lpstr>ΦΩΤΑΥΓΕΙΑ: ΤΟ ΤΑΞΙΔΙ ΤΗΣ ΑΚΤΙΝΟΒΟΛΙΑΣ</vt:lpstr>
      <vt:lpstr>ΙΣΤΟΡΙΚΗ ΑΝΑΔΡΟΜΗ</vt:lpstr>
      <vt:lpstr>ΙΣΤΟΡΙΚΗ ΑΝΑΔΡΟΜΗ</vt:lpstr>
      <vt:lpstr>ΙΣΤΟΡΙΚΗ ΑΝΑΔΡΟΜΗ</vt:lpstr>
      <vt:lpstr>ΙΣΤΟΡΙΚΗ ΑΝΑΔΡΟΜΗ</vt:lpstr>
      <vt:lpstr>ΙΣΤΟΡΙΚΗ ΑΝΑΔΡΟΜΗ</vt:lpstr>
      <vt:lpstr>ΙΣΤΟΡΙΚΗ ΑΝΑΔΡΟΜΗ</vt:lpstr>
      <vt:lpstr>ΙΣΤΟΡΙΚΗ ΑΝΑΔΡΟΜΗ</vt:lpstr>
      <vt:lpstr>ΙΣΤΟΡΙΚΗ ΑΝΑΔΡΟΜΗ</vt:lpstr>
      <vt:lpstr>Εξηγηση φαινομενων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Εφαρμογεσ &amp; παραδειγματα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ΒΙΒΛΙΟΓΡΑΦΙΑ:</vt:lpstr>
      <vt:lpstr>ΣΑΣ ΕΥΧΑΡΙΣΤΟΥΜΕ ΘΕΡΜΑ ΓΙΑ ΤΗΝ ΠΡΟΣΟΧΗ ΣΑΣ!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ΦΩΤΑΥΓΕΙΑ: ΤΟ ΤΑΞΙΔΙ ΤΗΣ ΑΚΤΙΝΟΒΟΛΙΑΣ</dc:title>
  <dc:creator>ΛΥΔΙΑ-ΔΙΟΝΥΣΙΑ ΛΑΥΡΕΝΤΗ</dc:creator>
  <cp:lastModifiedBy>TT</cp:lastModifiedBy>
  <cp:revision>49</cp:revision>
  <dcterms:created xsi:type="dcterms:W3CDTF">2023-04-21T13:54:50Z</dcterms:created>
  <dcterms:modified xsi:type="dcterms:W3CDTF">2023-05-18T18:23:51Z</dcterms:modified>
</cp:coreProperties>
</file>