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68" r:id="rId5"/>
    <p:sldId id="269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95" r:id="rId18"/>
    <p:sldId id="288" r:id="rId19"/>
    <p:sldId id="289" r:id="rId20"/>
    <p:sldId id="290" r:id="rId21"/>
    <p:sldId id="294" r:id="rId22"/>
    <p:sldId id="291" r:id="rId23"/>
    <p:sldId id="296" r:id="rId24"/>
    <p:sldId id="292" r:id="rId25"/>
    <p:sldId id="29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E57"/>
    <a:srgbClr val="184259"/>
    <a:srgbClr val="9C4E4E"/>
    <a:srgbClr val="700000"/>
    <a:srgbClr val="5E20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2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2BF7510-B9ED-40E0-8274-4F64AD62B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5E24B0-B97F-4932-93CD-4307D6181D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AA17F-CB06-445B-ACD3-321E84E51A80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FC3A0DF-A8A7-4EF4-96E5-757FFFC2A9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BEC987-E8F6-4FD2-BFB2-04815BD1D2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78EF9-7F2B-4B20-A25C-9E80C1697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1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141C0-BF72-4A20-AFA7-D05563D549B7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AF9CF-D1E5-49FD-94F7-B246BB67E2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85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1"/>
            <a:ext cx="10840914" cy="3921600"/>
          </a:xfrm>
        </p:spPr>
        <p:txBody>
          <a:bodyPr anchor="t" anchorCtr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28F7C25-BFB6-430F-87B6-7D0D2C7493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2343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26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840913" cy="3124199"/>
          </a:xfrm>
        </p:spPr>
        <p:txBody>
          <a:bodyPr anchor="ctr">
            <a:normAutofit/>
          </a:bodyPr>
          <a:lstStyle>
            <a:lvl1pPr algn="l">
              <a:defRPr sz="30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733800"/>
            <a:ext cx="10840914" cy="20574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3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064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370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500" y="2716272"/>
            <a:ext cx="8683625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500" y="5137736"/>
            <a:ext cx="8683625" cy="73284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293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874308"/>
            <a:ext cx="3814235" cy="1260000"/>
          </a:xfrm>
        </p:spPr>
        <p:txBody>
          <a:bodyPr anchor="ctr" anchorCtr="0">
            <a:noAutofit/>
          </a:bodyPr>
          <a:lstStyle>
            <a:lvl1pPr algn="r">
              <a:defRPr sz="3000" b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0"/>
            <a:ext cx="7543800" cy="6856214"/>
          </a:xfrm>
        </p:spPr>
        <p:txBody>
          <a:bodyPr anchor="ctr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3814235" cy="20166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633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scription and Con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>
            <a:extLst>
              <a:ext uri="{FF2B5EF4-FFF2-40B4-BE49-F238E27FC236}">
                <a16:creationId xmlns:a16="http://schemas.microsoft.com/office/drawing/2014/main" xmlns="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840914" cy="1260000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881824"/>
            <a:ext cx="10840914" cy="103282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47DAE59-9D63-4159-8F3E-560C31F19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6192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4249143D-80A5-4E4C-BBFD-F253500CE2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9" y="2914650"/>
            <a:ext cx="10840914" cy="50212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xmlns="" id="{B06123F0-984B-4EF8-9945-3621C401B7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65366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xmlns="" id="{A669C074-A9BE-4B07-ACEE-3B34AAC8B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8424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xmlns="" id="{84A40D78-D6DD-41A7-A132-9D48DF864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82308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xmlns="" id="{4A9CFAA7-850F-4C92-A9BE-56452E5CA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99250" y="3837470"/>
            <a:ext cx="1310050" cy="959003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C5A0CF1-9FE7-4149-97DC-5221639144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4248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3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326" y="995967"/>
            <a:ext cx="6238874" cy="1260000"/>
          </a:xfrm>
        </p:spPr>
        <p:txBody>
          <a:bodyPr anchor="ctr" anchorCtr="0">
            <a:noAutofit/>
          </a:bodyPr>
          <a:lstStyle>
            <a:lvl1pPr algn="r">
              <a:defRPr sz="3000" b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8014200" y="995968"/>
            <a:ext cx="3492000" cy="4866064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849" y="2255967"/>
            <a:ext cx="6610351" cy="3476618"/>
          </a:xfrm>
        </p:spPr>
        <p:txBody>
          <a:bodyPr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93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974" y="995968"/>
            <a:ext cx="4848225" cy="1260000"/>
          </a:xfrm>
        </p:spPr>
        <p:txBody>
          <a:bodyPr anchor="ctr" anchorCtr="0">
            <a:normAutofit/>
          </a:bodyPr>
          <a:lstStyle>
            <a:lvl1pPr algn="l">
              <a:defRPr sz="3000" b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727574" y="914400"/>
            <a:ext cx="5749425" cy="4818185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7974" y="2255968"/>
            <a:ext cx="4848225" cy="34766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295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white">
          <a:xfrm>
            <a:off x="10571243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 bwMode="white">
          <a:xfrm>
            <a:off x="100262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0801" y="609601"/>
            <a:ext cx="9550399" cy="2743199"/>
          </a:xfrm>
        </p:spPr>
        <p:txBody>
          <a:bodyPr anchor="ctr">
            <a:normAutofit/>
          </a:bodyPr>
          <a:lstStyle>
            <a:lvl1pPr algn="ctr">
              <a:defRPr sz="3000" b="0" i="1"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6408" y="3352800"/>
            <a:ext cx="9339184" cy="3810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D7857E-8E0E-4AC1-ABDC-E42462C788DE}"/>
              </a:ext>
            </a:extLst>
          </p:cNvPr>
          <p:cNvSpPr/>
          <p:nvPr userDrawn="1"/>
        </p:nvSpPr>
        <p:spPr>
          <a:xfrm>
            <a:off x="1750844" y="3962401"/>
            <a:ext cx="8690313" cy="1908173"/>
          </a:xfrm>
          <a:prstGeom prst="roundRect">
            <a:avLst>
              <a:gd name="adj" fmla="val 6552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75" y="4021138"/>
            <a:ext cx="8486775" cy="17605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34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>
            <a:extLst>
              <a:ext uri="{FF2B5EF4-FFF2-40B4-BE49-F238E27FC236}">
                <a16:creationId xmlns:a16="http://schemas.microsoft.com/office/drawing/2014/main" xmlns="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599"/>
            <a:ext cx="10840914" cy="126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869599"/>
            <a:ext cx="5202071" cy="9162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70201"/>
            <a:ext cx="5202071" cy="2916000"/>
          </a:xfrm>
          <a:prstGeom prst="roundRect">
            <a:avLst>
              <a:gd name="adj" fmla="val 2496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8270" y="1869599"/>
            <a:ext cx="5228444" cy="9162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270" y="2870201"/>
            <a:ext cx="5202071" cy="2916000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031B0A9-3E16-4C5B-A6CE-045BCB91A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3976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6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44449DE-635B-4B23-9B8B-C95A5B8764DB}"/>
              </a:ext>
            </a:extLst>
          </p:cNvPr>
          <p:cNvSpPr/>
          <p:nvPr userDrawn="1"/>
        </p:nvSpPr>
        <p:spPr>
          <a:xfrm>
            <a:off x="663356" y="1790228"/>
            <a:ext cx="10863358" cy="4080348"/>
          </a:xfrm>
          <a:prstGeom prst="roundRect">
            <a:avLst>
              <a:gd name="adj" fmla="val 2634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869600"/>
            <a:ext cx="5040000" cy="3921601"/>
          </a:xfrm>
          <a:prstGeom prst="roundRect">
            <a:avLst>
              <a:gd name="adj" fmla="val 1970"/>
            </a:avLst>
          </a:prstGeom>
          <a:ln w="28575">
            <a:noFill/>
          </a:ln>
          <a:effectLst/>
        </p:spPr>
        <p:txBody>
          <a:bodyPr anchor="t" anchorCtr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8644" y="1869601"/>
            <a:ext cx="5040000" cy="3921600"/>
          </a:xfrm>
          <a:prstGeom prst="roundRect">
            <a:avLst>
              <a:gd name="adj" fmla="val 2211"/>
            </a:avLst>
          </a:prstGeom>
          <a:ln w="28575">
            <a:noFill/>
          </a:ln>
          <a:effectLst/>
        </p:spPr>
        <p:txBody>
          <a:bodyPr anchor="t" anchorCtr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8539E0A-8009-4A6E-A7A1-5AEFA5220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9691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685801" y="609600"/>
            <a:ext cx="10840914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685801" y="2142067"/>
            <a:ext cx="10840914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4B7D2A-0DF8-424B-9572-B79AEBB2D9DC}" type="datetimeFigureOut">
              <a:rPr lang="en-US" noProof="0" smtClean="0"/>
              <a:t>5/11/2023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59" y="5870575"/>
            <a:ext cx="126065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99DD2A-B520-4620-9B43-64B657BA2D4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9069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8" r:id="rId3"/>
    <p:sldLayoutId id="2147483679" r:id="rId4"/>
    <p:sldLayoutId id="2147483669" r:id="rId5"/>
    <p:sldLayoutId id="2147483680" r:id="rId6"/>
    <p:sldLayoutId id="2147483672" r:id="rId7"/>
    <p:sldLayoutId id="2147483665" r:id="rId8"/>
    <p:sldLayoutId id="2147483664" r:id="rId9"/>
    <p:sldLayoutId id="2147483671" r:id="rId10"/>
    <p:sldLayoutId id="2147483666" r:id="rId11"/>
    <p:sldLayoutId id="2147483667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lar icon">
            <a:extLst>
              <a:ext uri="{FF2B5EF4-FFF2-40B4-BE49-F238E27FC236}">
                <a16:creationId xmlns:a16="http://schemas.microsoft.com/office/drawing/2014/main" xmlns="" id="{FC7E2CCC-C53E-454B-9DE0-F2484BA0F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577705" y="1524000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5B398-1E7F-44AD-8356-8345134C9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6580" y="3508236"/>
            <a:ext cx="8683625" cy="2421464"/>
          </a:xfrm>
        </p:spPr>
        <p:txBody>
          <a:bodyPr>
            <a:normAutofit/>
          </a:bodyPr>
          <a:lstStyle/>
          <a:p>
            <a:pPr algn="just"/>
            <a:r>
              <a:rPr lang="el-GR" sz="3600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Ιστορια</a:t>
            </a:r>
            <a:r>
              <a:rPr lang="el-GR" sz="36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των </a:t>
            </a:r>
            <a:r>
              <a:rPr lang="el-GR" sz="3600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εκρηκτικων</a:t>
            </a:r>
            <a:r>
              <a:rPr lang="el-GR" sz="36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υλων</a:t>
            </a:r>
            <a:r>
              <a:rPr lang="el-GR" sz="36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</a:t>
            </a:r>
            <a:r>
              <a:rPr lang="el-GR" sz="36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την </a:t>
            </a:r>
            <a:r>
              <a:rPr lang="el-GR" sz="3600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αρχαιοτητα</a:t>
            </a:r>
            <a:r>
              <a:rPr lang="el-GR" sz="36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εως</a:t>
            </a:r>
            <a:r>
              <a:rPr lang="el-GR" sz="36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την </a:t>
            </a:r>
            <a:r>
              <a:rPr lang="el-GR" sz="3600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συγχρονη</a:t>
            </a:r>
            <a:r>
              <a:rPr lang="el-GR" sz="36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εποχη</a:t>
            </a:r>
            <a:endParaRPr lang="en-US" sz="3600" u="sng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52A3D91-AB3F-4EDF-B87E-FDDF6C5DC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3312" y="6103122"/>
            <a:ext cx="8683625" cy="7548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308" y="624017"/>
            <a:ext cx="3186764" cy="3146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9" y="500033"/>
            <a:ext cx="1803748" cy="17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Χρησεις</a:t>
            </a:r>
            <a:r>
              <a:rPr lang="el-GR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μαυρησ</a:t>
            </a:r>
            <a:r>
              <a:rPr lang="el-GR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πυριτιδασ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69601"/>
            <a:ext cx="7000102" cy="4740924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Κίνα 900 </a:t>
            </a:r>
            <a:r>
              <a:rPr lang="el-GR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Παγκοσμίως 1900 </a:t>
            </a:r>
            <a:r>
              <a:rPr lang="el-GR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endParaRPr lang="el-GR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Στρατιωτική χρήση</a:t>
            </a:r>
          </a:p>
          <a:p>
            <a:pPr marL="342900" indent="-342900">
              <a:buFont typeface="+mj-lt"/>
              <a:buAutoNum type="alphaUcPeriod"/>
            </a:pP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Βαρέα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όπλα – Κανόνια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(powder grade – 6 mesh) – 1/3 weight of projectile</a:t>
            </a:r>
          </a:p>
          <a:p>
            <a:pPr marL="342900" indent="-342900">
              <a:buFont typeface="+mj-lt"/>
              <a:buAutoNum type="alphaU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Ελαφριά όπλα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powder grade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FFg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FFFFg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16-40 mesh)</a:t>
            </a: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l-GR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Εξόρυξη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Ουγγαρία-1627 μ.Χ. Πρώτη χρήση ως εξορυκτική τεχνική από τον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Caspar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Weindl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Οπή-Πάκτωση-Ανάφλεξη)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Μεταναστευτικές ροές – παγκόσμια εξάπλωση της τεχνικής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Επιτάχυνση εξορυκτικής διαδικασίας – Μείωση κόστους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Μεγάλος βαθμός θνησιμότητας –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ατυχηματικές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εκρήξεις , τοξικό περιβάλλον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Ένα από τα μακροβιότερα σε χρήση τεχνολογικά επιτεύγματα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21" y="177338"/>
            <a:ext cx="3768552" cy="2242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51701" y="2420234"/>
            <a:ext cx="205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υρώπη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1326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00" y="2931775"/>
            <a:ext cx="3773573" cy="2994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64200" y="6043881"/>
            <a:ext cx="3830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Ανθρακωρυχεία Βρετανία 1780 μ.Χ.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Νιτρο-εκρηκτικα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0"/>
            <a:ext cx="7889788" cy="4654767"/>
          </a:xfrm>
        </p:spPr>
        <p:txBody>
          <a:bodyPr>
            <a:normAutofit fontScale="92500" lnSpcReduction="10000"/>
          </a:bodyPr>
          <a:lstStyle/>
          <a:p>
            <a:r>
              <a:rPr lang="el-GR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1867 μ.Χ. – Σύγχρονη εποχή </a:t>
            </a: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1847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Πανεπιστήμιο του Τορίνο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Ascanio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Sobrero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σύνθεση της ασταθούς ένωσης της νιτρογλυκερίνης από πυκνά διαλύματα θειικού και νιτρικού οξέος.(αρχική χρήση ως παυσίπονο για στηθάγχη).Εγκατάλειψη προοπτικών της λόγω αδυναμίας χειρισμού.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Nobels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Trilogy </a:t>
            </a:r>
            <a:endParaRPr lang="el-G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μ.Χ. – Γερμανία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lfred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Nobel 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κατασκευή του πρώτου πυροκροτητή από μαύρη πυρίτιδα σε ξύλινο κύλινδρο με χρήση βραδύκαυστης θρυαλλίδας εφεύρεσης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William Bickford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μια από τις πρώτες εφευρέσεις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H&amp;S)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1867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Γερμανία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Alfred Nobel 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σύνθεση του Δυναμίτη με σκοπό τη σταθεροποίηση και ασφαλή μεταφορά της καθαρής νιτρογλυκερίνης με ανάμιξή της με γη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διατόμων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H&amp;S Procedures) 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1879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Γερμανία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lfred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Nobel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σύνθεση της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ζελατοδυναμίτιδας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με σκοπό τον περαιτέρω ασφαλή χειρισμό και σταθερότητα του δυναμίτη με ανάμιξη 7-8% νιτροκυτταρίνη σε εν θερμό μίγμα νιτρογλυκερίνης-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Blasting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Gelatine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04" y="323504"/>
            <a:ext cx="2263342" cy="2758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4632" y="3125107"/>
            <a:ext cx="2772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Alfred Nobel 1833-1896 </a:t>
            </a:r>
            <a:r>
              <a:rPr lang="el-G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487" y="3662751"/>
            <a:ext cx="2963558" cy="2301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62552" y="5964195"/>
            <a:ext cx="381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Ομοίωμα πρώτης παρτίδας Δυναμίτη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 err="1" smtClean="0">
                <a:solidFill>
                  <a:schemeClr val="tx2"/>
                </a:solidFill>
              </a:rPr>
              <a:t>Μεθοδοσ</a:t>
            </a:r>
            <a:r>
              <a:rPr lang="el-GR" b="1" u="sng" dirty="0" smtClean="0">
                <a:solidFill>
                  <a:schemeClr val="tx2"/>
                </a:solidFill>
              </a:rPr>
              <a:t> </a:t>
            </a:r>
            <a:r>
              <a:rPr lang="en-US" b="1" u="sng" dirty="0" err="1" smtClean="0">
                <a:solidFill>
                  <a:schemeClr val="tx2"/>
                </a:solidFill>
              </a:rPr>
              <a:t>haber</a:t>
            </a:r>
            <a:r>
              <a:rPr lang="en-US" b="1" u="sng" dirty="0" smtClean="0">
                <a:solidFill>
                  <a:schemeClr val="tx2"/>
                </a:solidFill>
              </a:rPr>
              <a:t> - </a:t>
            </a:r>
            <a:r>
              <a:rPr lang="en-US" b="1" u="sng" dirty="0" err="1" smtClean="0">
                <a:solidFill>
                  <a:schemeClr val="tx2"/>
                </a:solidFill>
              </a:rPr>
              <a:t>bosch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0"/>
            <a:ext cx="6291648" cy="4349967"/>
          </a:xfrm>
        </p:spPr>
        <p:txBody>
          <a:bodyPr/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Δυσκολία στον εφοδιαστική αλυσίδα αζώτου – αμμωνίας.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Αντικατοπτρισμός στην τιμή παραγωγής και πώλησης των εκρηκτικών υλών.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 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μ.Χ.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Βιομηχανική Μέθοδος σύνθεσης αμμωνίας από ατμοσφαιρικό άζωτο.(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HABER –BOSCH)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tones / day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Αμμωνίας από την μέθοδο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H-B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μεγαλύτερο μέρος αυτής προορίστηκε για παραγωγή νιτρικού οξέος κατά τη διάρκεια του 1ου παγκοσμίου πολέμου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Κατακόρυφη μείωση κόστους παραγωγής εκρηκτικών υλών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92" y="276355"/>
            <a:ext cx="4023504" cy="3010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6092" y="3344562"/>
            <a:ext cx="4023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Fritz Haber 1868-1934      Carl Bosch 1874-1940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E</a:t>
            </a:r>
            <a:r>
              <a:rPr lang="el-GR" b="1" u="sng" dirty="0" err="1" smtClean="0"/>
              <a:t>ξελιξη</a:t>
            </a:r>
            <a:r>
              <a:rPr lang="el-GR" b="1" u="sng" dirty="0" smtClean="0"/>
              <a:t> των </a:t>
            </a:r>
            <a:r>
              <a:rPr lang="el-GR" b="1" u="sng" dirty="0" err="1" smtClean="0"/>
              <a:t>νιτροεκρηκτικων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1"/>
            <a:ext cx="6382264" cy="3962788"/>
          </a:xfrm>
        </p:spPr>
        <p:txBody>
          <a:bodyPr/>
          <a:lstStyle/>
          <a:p>
            <a:r>
              <a:rPr lang="en-U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TNT</a:t>
            </a:r>
            <a:endParaRPr lang="el-GR" b="1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1891 μ.Χ. –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Hausermann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Τυποποίηση του ΤΝΤ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2-methyl-1,3,5-trinitrobenzene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 Πρώτη σύνθεση από τον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Julious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Wilbrand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το 1863 μ.Χ.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ως συστατικό κίτρινου χρώματος σε βαφές. Εξαιρετική σταθερότητα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αξιοπιστία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ισχύ. </a:t>
            </a: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1905-1920 μ.Χ.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Υιοθέτηση ως κύριας εκρηκτικής ύλης από τους εμπλεκόμενους στρατούς στο Μεγάλο πόλεμο.</a:t>
            </a: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 –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Time :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Λόγω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δημοφιλίας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και αξιοπιστίας αποτελεί μέχρι και σήμερα το μέτρο εκρηκτικής ισχύος παγκοσμίως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(4184 kilojoule per gram)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65" y="1631092"/>
            <a:ext cx="5123935" cy="2475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4670" y="3838832"/>
            <a:ext cx="425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Συσκευασία 1 λίβρας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( 0,453 Kg)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TNT          (1,895 gigajoule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3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21276"/>
            <a:ext cx="10840914" cy="930875"/>
          </a:xfrm>
        </p:spPr>
        <p:txBody>
          <a:bodyPr/>
          <a:lstStyle/>
          <a:p>
            <a:r>
              <a:rPr lang="en-US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Tnt</a:t>
            </a:r>
            <a:r>
              <a:rPr lang="en-US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– </a:t>
            </a:r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Συνθεση</a:t>
            </a:r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και</a:t>
            </a:r>
            <a:r>
              <a:rPr lang="en-US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</a:t>
            </a:r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αντιδραση</a:t>
            </a:r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</a:t>
            </a:r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διασπασησ</a:t>
            </a:r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</a:t>
            </a:r>
            <a:endParaRPr lang="en-US" b="1" u="sng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0" y="1252151"/>
            <a:ext cx="5628159" cy="321275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258" y="1252151"/>
            <a:ext cx="5534025" cy="32127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369" y="4547286"/>
            <a:ext cx="5628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Σύνθεση 2,4,6-Τρ</a:t>
            </a:r>
            <a:r>
              <a:rPr lang="en-US" b="1" u="sng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b="1" u="sng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νιτροτολουόλιο</a:t>
            </a:r>
            <a:endParaRPr lang="el-GR" b="1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Τολουόλιο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μαζί με πυκνό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HNO3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H2SO4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ρινιτρουποκατεστημένο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Αφαίρεση παραπροϊόντων με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4%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a2SO3 pH 9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2,4,6-Τρ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νιτροτολουόλιο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06258" y="4547286"/>
            <a:ext cx="553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Αντίδραση Διάσπασης ΤΝΤ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ΔΗ=-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52,27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Qmax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=1300 kcal/kg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</a:t>
            </a:r>
            <a:r>
              <a:rPr lang="el-GR" b="1" u="sng" dirty="0" err="1"/>
              <a:t>ξελιξη</a:t>
            </a:r>
            <a:r>
              <a:rPr lang="el-GR" b="1" u="sng" dirty="0"/>
              <a:t> των </a:t>
            </a:r>
            <a:r>
              <a:rPr lang="el-GR" b="1" u="sng" dirty="0" err="1"/>
              <a:t>νιτροεκρηκτικων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0"/>
            <a:ext cx="6563496" cy="4720669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AFTERMATH OF WW1 – </a:t>
            </a:r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¨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MORE STABILITY , EXCESS IN POWER</a:t>
            </a:r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¨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Εξέλιξη των εκρηκτικών υλών μέσω ερευνητικών κέντρων-επιστημονικού δυναμικού υπό την χορηγία κρατών.</a:t>
            </a:r>
          </a:p>
          <a:p>
            <a:r>
              <a:rPr lang="en-US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PETN </a:t>
            </a:r>
            <a:r>
              <a:rPr lang="el-GR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(Νιτρικός </a:t>
            </a:r>
            <a:r>
              <a:rPr lang="el-GR" u="sng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πενταερυθρίτης</a:t>
            </a:r>
            <a:r>
              <a:rPr lang="el-GR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RDX (K</a:t>
            </a:r>
            <a:r>
              <a:rPr lang="el-GR" u="sng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ύκλ</a:t>
            </a:r>
            <a:r>
              <a:rPr lang="en-US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o-</a:t>
            </a:r>
            <a:r>
              <a:rPr lang="el-GR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τριμέθυλο-τρινιτραμίνη</a:t>
            </a:r>
            <a:r>
              <a:rPr lang="el-GR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  <a:endParaRPr lang="en-US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PETN 1891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Tollens and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Wiegand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περιορισμένη παραγωγή πριν τον 1</a:t>
            </a:r>
            <a:r>
              <a:rPr lang="el-G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Παγκόσμιο Πόλεμο – Εκτεταμένη παραγωγή στην διάρκεια του μεσοπολέμου ως κύριο συστατικό εκρηκτικών μιγμάτων-πυροκροτητών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κτλ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RDX 1899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Friedrich Henning 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περιορισμένη παραγωγή πριν τον 1</a:t>
            </a:r>
            <a:r>
              <a:rPr lang="el-GR" baseline="30000" dirty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Παγκόσμιο Πόλεμο – Εκτεταμένη παραγωγή στην διάρκεια του μεσοπολέμου ως κύριο συστατικό εκρηκτικών μιγμάτων-πυροκροτητών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κτλ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u="sng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84" y="1869600"/>
            <a:ext cx="4288291" cy="2174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7543" y="4229934"/>
            <a:ext cx="428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 smtClean="0"/>
              <a:t>Συντακτικοί τύποι </a:t>
            </a:r>
            <a:r>
              <a:rPr lang="en-US" u="sng" dirty="0" smtClean="0"/>
              <a:t>PETN – RDX - TNT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0662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</a:t>
            </a:r>
            <a:r>
              <a:rPr lang="el-GR" b="1" u="sng" dirty="0" err="1"/>
              <a:t>ξελιξη</a:t>
            </a:r>
            <a:r>
              <a:rPr lang="el-GR" b="1" u="sng" dirty="0"/>
              <a:t> των </a:t>
            </a:r>
            <a:r>
              <a:rPr lang="el-GR" b="1" u="sng" dirty="0" err="1"/>
              <a:t>νιτροεκρηκτικων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69601"/>
            <a:ext cx="6769442" cy="4704194"/>
          </a:xfrm>
        </p:spPr>
        <p:txBody>
          <a:bodyPr>
            <a:normAutofit lnSpcReduction="10000"/>
          </a:bodyPr>
          <a:lstStyle/>
          <a:p>
            <a:r>
              <a:rPr lang="en-U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1930 </a:t>
            </a:r>
            <a:r>
              <a:rPr lang="el-GR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έως σήμερα 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1930 μ.Χ. – Ανάπτυξη της τεχνολογίας των πλαστικοποιητικών υλών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Υιοθέτηση στην σύνθεση εκρηκτικών </a:t>
            </a:r>
            <a:r>
              <a:rPr lang="el-GR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υλων</a:t>
            </a:r>
            <a:endParaRPr lang="el-G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Σταθερότητα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Αξιοπιστία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Ευπροσάρμοστη πλαστική υφή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Εύκολη τροποποίηση ισχύος</a:t>
            </a: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Βρετανία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Ανάπτυξη των πρώτων εκρηκτικών υλών τύπου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 (C1 , C2 , C3 , C4)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Τσεχία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Fukatko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Berbera (VCHZ SYNTHEZIA)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Σύνθεση των πρώτων εκρηκτικών υλών Β1(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Semtex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-2000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Explosive Gels 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(γαλακτώματα)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38" y="262066"/>
            <a:ext cx="4465200" cy="2522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8338" y="2826457"/>
            <a:ext cx="44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Συσκευασίες πλαστικών εκρηκτικών </a:t>
            </a:r>
            <a:r>
              <a:rPr lang="en-US" dirty="0" smtClean="0"/>
              <a:t>Type 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83" y="3392619"/>
            <a:ext cx="4464155" cy="2728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51905" y="6204463"/>
            <a:ext cx="44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Συσκευασίες εκρηκτικών γαλακτωμάτων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90" y="230659"/>
            <a:ext cx="10840914" cy="1260000"/>
          </a:xfrm>
        </p:spPr>
        <p:txBody>
          <a:bodyPr/>
          <a:lstStyle/>
          <a:p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ΚΑΤΗΓΟΡΙΟΠΟΙΗΣΗ ΕΚΡΗΚΤΙΚΩΝ ΥΛΩΝ</a:t>
            </a:r>
            <a:endParaRPr lang="en-US" b="1" u="sng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086" y="1268627"/>
            <a:ext cx="11246629" cy="5461687"/>
          </a:xfrm>
        </p:spPr>
        <p:txBody>
          <a:bodyPr>
            <a:normAutofit/>
          </a:bodyPr>
          <a:lstStyle/>
          <a:p>
            <a:r>
              <a:rPr lang="el-GR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 μ.Χ. – Σήμερα</a:t>
            </a: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1953 μ.Χ.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Plet’s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Classification: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ριτήριο διαχωρισμού η χημική ομάδα που προσέφερε τις εκρηκτικές ιδιότητες στην ένωση-</a:t>
            </a:r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Καμία πληροφορία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ως προς την απόδοση ισχύος κάθε εκρηκτικού.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1954 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μ.Χ.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Σύγχρονη κατηγοριοποίηση με βάση την ισχύ και την ταχύτητα της έκρηξης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6" y="2759676"/>
            <a:ext cx="10774946" cy="39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30660"/>
            <a:ext cx="10840914" cy="906162"/>
          </a:xfrm>
        </p:spPr>
        <p:txBody>
          <a:bodyPr/>
          <a:lstStyle/>
          <a:p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Χαρακτηριστικα</a:t>
            </a:r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</a:t>
            </a:r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γνωστων</a:t>
            </a:r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</a:t>
            </a:r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εκρηκτικων</a:t>
            </a:r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</a:t>
            </a:r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υλων</a:t>
            </a:r>
            <a:endParaRPr lang="en-US" b="1" u="sng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4" y="1194486"/>
            <a:ext cx="5301153" cy="49179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72" y="1194486"/>
            <a:ext cx="5440414" cy="4917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1" y="6252517"/>
            <a:ext cx="5301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Ταχύτητα εκρηκτικού κύματος και αναπτυσσόμενες πιέσεις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2164" y="6260756"/>
            <a:ext cx="544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Ομόλογες σειρές γνωστών </a:t>
            </a:r>
            <a:r>
              <a:rPr lang="el-GR" sz="1600" u="sng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κρηκτικών υλών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Ενδεικτικα</a:t>
            </a:r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</a:t>
            </a:r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κατασκευαστικα</a:t>
            </a:r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</a:t>
            </a:r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εργα</a:t>
            </a:r>
            <a:endParaRPr lang="en-US" b="1" u="sng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886" y="1631093"/>
            <a:ext cx="5033319" cy="454728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1700-1880 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μ.Χ.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el-GR" dirty="0" smtClean="0"/>
              <a:t>Ανθρακωρυχεία Κεντρικής και Βόρειας Ευρώπης (Μαύρη Πυρίτιδα)</a:t>
            </a:r>
          </a:p>
          <a:p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17 </a:t>
            </a:r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μ.Χ.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el-GR" dirty="0"/>
              <a:t>Κανάλι του </a:t>
            </a:r>
            <a:r>
              <a:rPr lang="en-US" dirty="0"/>
              <a:t>Erie</a:t>
            </a:r>
            <a:r>
              <a:rPr lang="el-GR" dirty="0"/>
              <a:t>( Η.Π.Α. )</a:t>
            </a:r>
            <a:r>
              <a:rPr lang="en-US" dirty="0"/>
              <a:t> -</a:t>
            </a:r>
            <a:r>
              <a:rPr lang="en-US" dirty="0" smtClean="0"/>
              <a:t> </a:t>
            </a:r>
            <a:r>
              <a:rPr lang="en-US" dirty="0"/>
              <a:t>565 </a:t>
            </a:r>
            <a:r>
              <a:rPr lang="el-GR" dirty="0" err="1"/>
              <a:t>χλμ</a:t>
            </a:r>
            <a:r>
              <a:rPr lang="el-GR" dirty="0"/>
              <a:t> (Μαύρη Πυρίτιδα</a:t>
            </a:r>
            <a:r>
              <a:rPr lang="el-GR" dirty="0" smtClean="0"/>
              <a:t>)</a:t>
            </a: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1869 μ.Χ.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: </a:t>
            </a:r>
            <a:r>
              <a:rPr lang="el-GR" dirty="0" smtClean="0"/>
              <a:t>Διώρυγα του Σουέζ - 194 </a:t>
            </a:r>
            <a:r>
              <a:rPr lang="el-GR" dirty="0" err="1" smtClean="0"/>
              <a:t>χλμ</a:t>
            </a:r>
            <a:r>
              <a:rPr lang="el-GR" dirty="0" smtClean="0"/>
              <a:t> (Πυρίτιδα-Δυναμίτιδα)</a:t>
            </a:r>
          </a:p>
          <a:p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1880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μ.Χ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el-GR" dirty="0" smtClean="0"/>
              <a:t>Διώρυγα της Κορίνθου </a:t>
            </a:r>
            <a:r>
              <a:rPr lang="en-US" dirty="0" smtClean="0"/>
              <a:t>-</a:t>
            </a:r>
            <a:r>
              <a:rPr lang="el-GR" dirty="0" smtClean="0"/>
              <a:t> 6,3 </a:t>
            </a:r>
            <a:r>
              <a:rPr lang="el-GR" dirty="0" err="1" smtClean="0"/>
              <a:t>χλμ</a:t>
            </a:r>
            <a:r>
              <a:rPr lang="el-GR" dirty="0" smtClean="0"/>
              <a:t> (Πυρίτιδα – Δυναμίτιδα)</a:t>
            </a:r>
            <a:endParaRPr lang="en-US" dirty="0" smtClean="0"/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980 </a:t>
            </a:r>
            <a:r>
              <a:rPr lang="el-GR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μ.Χ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en-US" dirty="0" smtClean="0"/>
              <a:t>St Gotthard  Tunnel </a:t>
            </a:r>
            <a:r>
              <a:rPr lang="el-GR" dirty="0" smtClean="0"/>
              <a:t>(Ελβετία) </a:t>
            </a:r>
            <a:r>
              <a:rPr lang="en-US" dirty="0"/>
              <a:t>-</a:t>
            </a:r>
            <a:r>
              <a:rPr lang="en-US" dirty="0" smtClean="0"/>
              <a:t> 17 </a:t>
            </a:r>
            <a:r>
              <a:rPr lang="el-GR" dirty="0" err="1" smtClean="0"/>
              <a:t>χλμ</a:t>
            </a:r>
            <a:r>
              <a:rPr lang="el-GR" dirty="0" smtClean="0"/>
              <a:t> (Γαλακτώματα – </a:t>
            </a:r>
            <a:r>
              <a:rPr lang="en-US" dirty="0" smtClean="0"/>
              <a:t>Blasting gels)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2000 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μ.Χ.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: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/>
              <a:t>Laerdal</a:t>
            </a:r>
            <a:r>
              <a:rPr lang="en-US" dirty="0" smtClean="0"/>
              <a:t> Tunnel (</a:t>
            </a:r>
            <a:r>
              <a:rPr lang="el-GR" dirty="0" smtClean="0"/>
              <a:t>Νορβηγία) </a:t>
            </a:r>
            <a:r>
              <a:rPr lang="en-US" dirty="0" smtClean="0"/>
              <a:t>-</a:t>
            </a:r>
            <a:r>
              <a:rPr lang="el-GR" dirty="0" smtClean="0"/>
              <a:t> </a:t>
            </a:r>
            <a:r>
              <a:rPr lang="en-US" dirty="0" smtClean="0"/>
              <a:t>24,5 </a:t>
            </a:r>
            <a:r>
              <a:rPr lang="el-GR" dirty="0" err="1" smtClean="0"/>
              <a:t>χλμ</a:t>
            </a:r>
            <a:r>
              <a:rPr lang="el-GR" dirty="0" smtClean="0"/>
              <a:t> (Γαλακτώματα – </a:t>
            </a:r>
            <a:r>
              <a:rPr lang="en-US" dirty="0" smtClean="0"/>
              <a:t>Blasting gels)</a:t>
            </a:r>
            <a:r>
              <a:rPr lang="el-GR" dirty="0" smtClean="0"/>
              <a:t>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61" y="172995"/>
            <a:ext cx="4787221" cy="3064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4780" y="3277858"/>
            <a:ext cx="4787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Εκρήξεις διάνοιξης του φράγματος </a:t>
            </a:r>
            <a:r>
              <a:rPr lang="en-US" sz="1600" dirty="0" smtClean="0"/>
              <a:t>Hoover ( </a:t>
            </a:r>
            <a:r>
              <a:rPr lang="el-GR" sz="1600" dirty="0" smtClean="0"/>
              <a:t>Η.Π.Α.)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39" y="3656799"/>
            <a:ext cx="4792443" cy="26981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88100" y="6395331"/>
            <a:ext cx="4792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Κατεδάφιση σταδίου</a:t>
            </a:r>
            <a:r>
              <a:rPr lang="en-US" sz="1600" dirty="0" smtClean="0"/>
              <a:t> Kingdome</a:t>
            </a:r>
            <a:r>
              <a:rPr lang="el-GR" sz="1600" dirty="0" smtClean="0"/>
              <a:t> στο </a:t>
            </a:r>
            <a:r>
              <a:rPr lang="el-GR" sz="1600" dirty="0" err="1" smtClean="0"/>
              <a:t>Σιάτλ</a:t>
            </a:r>
            <a:r>
              <a:rPr lang="en-US" sz="1600" dirty="0" smtClean="0"/>
              <a:t> ( </a:t>
            </a:r>
            <a:r>
              <a:rPr lang="el-GR" sz="1600" dirty="0" smtClean="0"/>
              <a:t>Η.Π.Α.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0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urled page">
            <a:extLst>
              <a:ext uri="{FF2B5EF4-FFF2-40B4-BE49-F238E27FC236}">
                <a16:creationId xmlns:a16="http://schemas.microsoft.com/office/drawing/2014/main" xmlns="" id="{F54CE4C8-2431-43FB-87C3-391A3BFF8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219" y="203815"/>
            <a:ext cx="1157288" cy="1157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9" y="1361103"/>
            <a:ext cx="3814235" cy="1260000"/>
          </a:xfrm>
        </p:spPr>
        <p:txBody>
          <a:bodyPr/>
          <a:lstStyle/>
          <a:p>
            <a:r>
              <a:rPr lang="el-GR" b="1" u="sng" dirty="0" err="1" smtClean="0">
                <a:latin typeface="+mn-lt"/>
                <a:cs typeface="Arial" panose="020B0604020202020204" pitchFamily="34" charset="0"/>
              </a:rPr>
              <a:t>Χρησεις</a:t>
            </a:r>
            <a:r>
              <a:rPr lang="el-GR" b="1" u="sng" dirty="0" smtClean="0">
                <a:latin typeface="+mn-lt"/>
                <a:cs typeface="Arial" panose="020B0604020202020204" pitchFamily="34" charset="0"/>
              </a:rPr>
              <a:t> των </a:t>
            </a:r>
            <a:r>
              <a:rPr lang="el-GR" b="1" u="sng" dirty="0" err="1" smtClean="0">
                <a:latin typeface="+mn-lt"/>
                <a:cs typeface="Arial" panose="020B0604020202020204" pitchFamily="34" charset="0"/>
              </a:rPr>
              <a:t>εκρηκτικων</a:t>
            </a:r>
            <a:r>
              <a:rPr lang="el-GR" b="1" u="sng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l-GR" b="1" u="sng" dirty="0" err="1" smtClean="0">
                <a:latin typeface="+mn-lt"/>
                <a:cs typeface="Arial" panose="020B0604020202020204" pitchFamily="34" charset="0"/>
              </a:rPr>
              <a:t>υλων</a:t>
            </a:r>
            <a:endParaRPr lang="en-US" b="1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A0452F-E4D7-4ED7-A292-A7A5A20A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626" y="2681226"/>
            <a:ext cx="4159481" cy="401613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l-GR" sz="29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1.Εμπορικές εφαρμογές (</a:t>
            </a:r>
            <a:r>
              <a:rPr lang="en-US" sz="29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applications)</a:t>
            </a:r>
            <a:endParaRPr lang="el-GR" sz="2900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l-GR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-Κατασκευές , κατεδαφίσεις</a:t>
            </a:r>
          </a:p>
          <a:p>
            <a:pPr algn="l"/>
            <a:r>
              <a:rPr lang="el-GR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-Εξόρυξη</a:t>
            </a: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l-GR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-Μηχανολογικές εφαρμογές</a:t>
            </a: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Πυροτεχνήματα</a:t>
            </a:r>
          </a:p>
          <a:p>
            <a:pPr algn="l"/>
            <a:endParaRPr lang="el-GR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l-GR" sz="29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2.Στρατιωτικες εφαρμογές </a:t>
            </a:r>
            <a:r>
              <a:rPr lang="en-US" sz="29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(Military applications)</a:t>
            </a:r>
          </a:p>
          <a:p>
            <a:pPr algn="l"/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Προωθητικά γεμίσματα </a:t>
            </a:r>
          </a:p>
          <a:p>
            <a:pPr algn="l"/>
            <a:r>
              <a:rPr lang="el-GR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-Εκρηκτικές γομώσεις</a:t>
            </a:r>
          </a:p>
          <a:p>
            <a:pPr algn="l"/>
            <a:endParaRPr lang="el-GR" dirty="0" smtClean="0"/>
          </a:p>
          <a:p>
            <a:pPr algn="l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35" y="288095"/>
            <a:ext cx="3391273" cy="191958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34" y="288095"/>
            <a:ext cx="3077090" cy="1919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35" y="2313607"/>
            <a:ext cx="3391273" cy="2217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34" y="2313606"/>
            <a:ext cx="3096658" cy="221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34" y="4604767"/>
            <a:ext cx="3391273" cy="2092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34" y="4643984"/>
            <a:ext cx="3096658" cy="20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906162"/>
          </a:xfrm>
        </p:spPr>
        <p:txBody>
          <a:bodyPr/>
          <a:lstStyle/>
          <a:p>
            <a:r>
              <a:rPr lang="en-US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Atlantas</a:t>
            </a:r>
            <a:r>
              <a:rPr lang="en-US" b="1" u="sng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fulton</a:t>
            </a:r>
            <a:r>
              <a:rPr lang="en-US" b="1" u="sng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county stadium implosion (1997)</a:t>
            </a:r>
            <a:endParaRPr lang="en-US" b="1" u="sng" dirty="0">
              <a:solidFill>
                <a:schemeClr val="bg2">
                  <a:lumMod val="10000"/>
                  <a:lumOff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2829450187001_180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946" y="1515762"/>
            <a:ext cx="7941889" cy="4193060"/>
          </a:xfrm>
        </p:spPr>
      </p:pic>
      <p:sp>
        <p:nvSpPr>
          <p:cNvPr id="5" name="TextBox 4"/>
          <p:cNvSpPr txBox="1"/>
          <p:nvPr/>
        </p:nvSpPr>
        <p:spPr>
          <a:xfrm>
            <a:off x="131806" y="2051222"/>
            <a:ext cx="34846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 </a:t>
            </a:r>
            <a:r>
              <a:rPr lang="en-U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Fulton County Stadium</a:t>
            </a:r>
            <a:endParaRPr lang="el-GR" b="1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Εκρηκτικ</a:t>
            </a:r>
            <a:r>
              <a:rPr lang="el-GR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</a:t>
            </a:r>
            <a:r>
              <a:rPr lang="el-GR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ς ύλες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150 στρατηγικά τοποθετημένα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blasting gels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πυροκροτητές με τα κατάλληλα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Κατασκευαστικό κόστος</a:t>
            </a:r>
            <a:endParaRPr lang="en-US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30 sec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για πλήρη κατεδάφιση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Μείωση κόστους εργασιών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Μείωση χρόνου εργασιών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823784"/>
          </a:xfrm>
        </p:spPr>
        <p:txBody>
          <a:bodyPr/>
          <a:lstStyle/>
          <a:p>
            <a:r>
              <a:rPr lang="el-GR" b="1" u="sng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ΕΚΡΗΚΤΙΚΕΣ ΥΛΕΣ – Οι δυο </a:t>
            </a:r>
            <a:r>
              <a:rPr lang="el-GR" b="1" u="sng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οψεις</a:t>
            </a:r>
            <a:endParaRPr lang="en-US" b="1" u="sng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89903"/>
            <a:ext cx="4528750" cy="4670854"/>
          </a:xfrm>
        </p:spPr>
        <p:txBody>
          <a:bodyPr/>
          <a:lstStyle/>
          <a:p>
            <a:r>
              <a:rPr lang="el-GR" u="sng" dirty="0" smtClean="0"/>
              <a:t>Εκρηκτικές ύλες 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Πανίσχυρο εργαλείο </a:t>
            </a:r>
            <a:r>
              <a:rPr lang="el-GR" dirty="0" err="1" smtClean="0"/>
              <a:t>υπερκερασμού</a:t>
            </a:r>
            <a:r>
              <a:rPr lang="el-GR" dirty="0" smtClean="0"/>
              <a:t> τεχνικών δυσκολιών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Εξόρυξης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Επιταχυντικό μέσο κατασκευών και μείωσης κατασκευαστικού κόστους.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u="sng" dirty="0"/>
              <a:t>Εκρηκτικές ύλες  </a:t>
            </a:r>
            <a:endParaRPr lang="el-GR" u="sng" dirty="0" smtClean="0"/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Μέσο υπεροπλίας και στρατιωτικής δύναμης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Πολεμική χρήση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Τρομοκρατία</a:t>
            </a:r>
            <a:endParaRPr lang="el-GR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87" y="411470"/>
            <a:ext cx="4566920" cy="2677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87" y="3573851"/>
            <a:ext cx="4566920" cy="2733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0228" y="3089189"/>
            <a:ext cx="221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Pleasant Shade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20400" y="6307536"/>
            <a:ext cx="129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Gray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63610"/>
            <a:ext cx="10840914" cy="126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28800"/>
            <a:ext cx="11506199" cy="4489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4800" u="sng" dirty="0" smtClean="0"/>
              <a:t>Ευχαριστώ για την προσοχή σας !!</a:t>
            </a:r>
            <a:endParaRPr lang="en-US" sz="4800" u="sng" dirty="0" smtClean="0"/>
          </a:p>
          <a:p>
            <a:pPr marL="0" indent="0">
              <a:buNone/>
            </a:pPr>
            <a:r>
              <a:rPr lang="en-US" sz="48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E-mail</a:t>
            </a:r>
          </a:p>
          <a:p>
            <a:pPr marL="0" indent="0">
              <a:buNone/>
            </a:pPr>
            <a:r>
              <a:rPr lang="en-US" sz="48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konstantinosbls@gmail.com</a:t>
            </a:r>
          </a:p>
          <a:p>
            <a:pPr marL="0" indent="0">
              <a:buNone/>
            </a:pP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48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 Transfer Link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https://we.tl/t-YBHyXTaSFm</a:t>
            </a:r>
          </a:p>
        </p:txBody>
      </p:sp>
    </p:spTree>
    <p:extLst>
      <p:ext uri="{BB962C8B-B14F-4D97-AF65-F5344CB8AC3E}">
        <p14:creationId xmlns:p14="http://schemas.microsoft.com/office/powerpoint/2010/main" val="32262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l-GR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απαρχη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1"/>
            <a:ext cx="5789140" cy="3921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4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Κίνα 200 </a:t>
            </a:r>
            <a:r>
              <a:rPr lang="el-GR" sz="2400" u="sng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π.Χ</a:t>
            </a:r>
            <a:r>
              <a:rPr lang="el-GR" sz="24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500 </a:t>
            </a:r>
            <a:r>
              <a:rPr lang="el-GR" sz="2400" u="sng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endParaRPr lang="el-GR" sz="2400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 smtClean="0"/>
              <a:t>Πρώτη καταγεγραμμένη αναφορά </a:t>
            </a:r>
            <a:r>
              <a:rPr lang="el-GR" sz="2000" dirty="0" err="1" smtClean="0"/>
              <a:t>ατυχηματικής</a:t>
            </a:r>
            <a:r>
              <a:rPr lang="el-GR" sz="2000" dirty="0" smtClean="0"/>
              <a:t> έκρηξης κατά τη διάρκεια μεθόδου διαχωρισμού μεταλλευμάτων (200 </a:t>
            </a:r>
            <a:r>
              <a:rPr lang="el-GR" sz="2000" dirty="0" err="1" smtClean="0"/>
              <a:t>π.Χ</a:t>
            </a:r>
            <a:r>
              <a:rPr lang="el-GR" sz="2000" dirty="0" smtClean="0"/>
              <a:t>)</a:t>
            </a:r>
          </a:p>
          <a:p>
            <a:r>
              <a:rPr lang="el-GR" sz="2000" dirty="0" err="1" smtClean="0"/>
              <a:t>Ατυχηματική</a:t>
            </a:r>
            <a:r>
              <a:rPr lang="el-GR" sz="2000" dirty="0" smtClean="0"/>
              <a:t> ανακάλυψη άγνωστης πυροτεχνικής σύνθεσης</a:t>
            </a:r>
          </a:p>
          <a:p>
            <a:r>
              <a:rPr lang="el-GR" sz="2000" dirty="0" smtClean="0"/>
              <a:t>Πρωτόλεια κατασκευή πυροτεχνικών συνθέσεων</a:t>
            </a:r>
          </a:p>
          <a:p>
            <a:r>
              <a:rPr lang="el-GR" sz="2000" dirty="0" smtClean="0"/>
              <a:t>Περιορισμός χρήσης τους σε πυροτεχνικές εφαρμογές και </a:t>
            </a:r>
            <a:r>
              <a:rPr lang="el-GR" sz="2000" dirty="0" err="1" smtClean="0"/>
              <a:t>πρωτόλειες</a:t>
            </a:r>
            <a:r>
              <a:rPr lang="el-GR" sz="2000" dirty="0" smtClean="0"/>
              <a:t> στρατιωτικές χρήσεις </a:t>
            </a:r>
          </a:p>
          <a:p>
            <a:r>
              <a:rPr lang="el-GR" sz="2000" dirty="0" smtClean="0"/>
              <a:t>Τεχνολογική έλλειψη σε μέσα παρασκευής πρόδρομων συνθέσεων και διαχωρισμού ουσιών </a:t>
            </a:r>
          </a:p>
          <a:p>
            <a:r>
              <a:rPr lang="el-GR" sz="2000" dirty="0" smtClean="0"/>
              <a:t>Αδυναμία μετάδοσης της πληροφορίας – γνώσης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36" y="428366"/>
            <a:ext cx="4573855" cy="3167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39" y="3672015"/>
            <a:ext cx="3056238" cy="305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59" y="609600"/>
            <a:ext cx="11296056" cy="1260000"/>
          </a:xfrm>
        </p:spPr>
        <p:txBody>
          <a:bodyPr/>
          <a:lstStyle/>
          <a:p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ενδιαμεσοσ</a:t>
            </a:r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συνδεσμοσ</a:t>
            </a:r>
            <a:r>
              <a:rPr lang="el-GR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u="sng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659" y="1613680"/>
            <a:ext cx="5988909" cy="48777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Το Υγρό </a:t>
            </a:r>
            <a:r>
              <a:rPr lang="el-GR" sz="2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Πύρ</a:t>
            </a:r>
            <a:r>
              <a:rPr lang="el-GR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Greek Fire)</a:t>
            </a:r>
            <a:endParaRPr lang="el-GR" sz="22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Βυζαντινή Αυτοκρατορία (673 μ.Χ-1300 </a:t>
            </a:r>
            <a:r>
              <a:rPr lang="el-GR" u="sng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Σταδιακή εξάπλωση χειρόγραφης γνώσης από την Ανατολή προς την Δύση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Σύρος αρχιτέκτονας-εφευρέτης Καλλίνικος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αξιοποιώντας πληροφορίες από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ραβικά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χειρόγραφα. 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Εμπρηστική κολλώδης σύνθεση – πρόδρομος συνθέσεων πολεμικής εφαρμογής.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Πιθανολογούμενη σύνθεση </a:t>
            </a:r>
          </a:p>
          <a:p>
            <a:pPr marL="0" indent="0">
              <a:buNone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 - Αργό Πετρέλαιο </a:t>
            </a:r>
          </a:p>
          <a:p>
            <a:pPr marL="0" indent="0">
              <a:buNone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 - Νάφθα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άγνωστος ο τρόπος διύλισης )</a:t>
            </a:r>
          </a:p>
          <a:p>
            <a:pPr marL="0" indent="0">
              <a:buNone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   - Ρητίνες</a:t>
            </a: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700 χρόνια ενεργού χρήσης – Κορωνίδα αμυντικής θωράκισης της Βυζαντινής Αυτοκρατορίας</a:t>
            </a:r>
          </a:p>
          <a:p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67" y="1613680"/>
            <a:ext cx="5508964" cy="3403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9667" y="5140411"/>
            <a:ext cx="550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Απεικόνιση χρήσης του υγρού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πύρ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-Χειρόγραφο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Ι.Σκυλίτζη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03" y="609600"/>
            <a:ext cx="11156012" cy="1260000"/>
          </a:xfrm>
        </p:spPr>
        <p:txBody>
          <a:bodyPr/>
          <a:lstStyle/>
          <a:p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εποχη</a:t>
            </a:r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της </a:t>
            </a:r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μαυρησ</a:t>
            </a:r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πυριτιδασ</a:t>
            </a:r>
            <a:endParaRPr lang="en-US" b="1" u="sng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03" y="1540476"/>
            <a:ext cx="6755027" cy="5181600"/>
          </a:xfrm>
        </p:spPr>
        <p:txBody>
          <a:bodyPr>
            <a:normAutofit/>
          </a:bodyPr>
          <a:lstStyle/>
          <a:p>
            <a:pPr algn="just"/>
            <a:r>
              <a:rPr lang="el-G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Κίνα 900 μ.Χ. … </a:t>
            </a:r>
          </a:p>
          <a:p>
            <a:pPr algn="just"/>
            <a:r>
              <a:rPr lang="el-G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Ευρώπη 1250 μ.Χ. …</a:t>
            </a:r>
          </a:p>
          <a:p>
            <a:pPr algn="just"/>
            <a:r>
              <a:rPr lang="el-G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Κίνα 900 μ.Χ.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Πρώτες καταγεγραμμένες παρασκευές μιγμάτων μαύρης πυρίτιδας από την Δυναστεία των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Σονγκ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l-G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Κίνα 1067 μ.Χ.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Αυτοκρατορικός εμπορικός έλεγχος στην εξόρυξη θείου και παρασκευή νιτρικού καλίου (ΚΝΟ3).</a:t>
            </a:r>
          </a:p>
          <a:p>
            <a:pPr algn="just"/>
            <a:r>
              <a:rPr lang="el-G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Ευρώπη 1100 μ.Χ.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Πανευρωπαϊκό ρεύμα σπουδής της Αραβικής γλώσσας και ιστορίας ως μέσο ανάπτυξης των Φυσικών επιστημών. </a:t>
            </a:r>
          </a:p>
          <a:p>
            <a:pPr algn="just"/>
            <a:r>
              <a:rPr lang="el-G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Βρετανία 1260 μ.Χ.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Roger Bacon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ο πρώτος δυτικός  εισηγητής της γνώσης παρασκευής Μαύρης Πυρίτιδας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76" y="385505"/>
            <a:ext cx="3918891" cy="2834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298" y="3797644"/>
            <a:ext cx="1958286" cy="2480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76" y="3797644"/>
            <a:ext cx="1883706" cy="24801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77881" y="3369276"/>
            <a:ext cx="314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          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Κίνα 1044 μ.Χ.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9731" y="6351373"/>
            <a:ext cx="270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 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Ευρώπη 1260 μ.Χ.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7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Πρωτεσ</a:t>
            </a:r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υλεσ</a:t>
            </a:r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u="sng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1"/>
            <a:ext cx="6571734" cy="4391156"/>
          </a:xfrm>
        </p:spPr>
        <p:txBody>
          <a:bodyPr>
            <a:normAutofit/>
          </a:bodyPr>
          <a:lstStyle/>
          <a:p>
            <a:pPr algn="just"/>
            <a:r>
              <a:rPr lang="el-GR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Νιτρικό κάλιο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NO3)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l-G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Ινδία – Δυτική Βεγγάλη 1300 μ.Χ.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Βρετανικές κτήσεις).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Εξόρυξη νιτρωδών αλάτων και επεξεργασία τους για την παρασκευή καθαρού νιτρικού καλίου – 30.000 τόνοι ετησίως.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l-G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Ευρώπη 1400 μ.Χ.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Παρασκευή νιτρικού καλίου από εναπόθεση νιτρικών αλάτων ύστερα από επικάλυψη χώματος οργανικών περιττωμάτων και αγροτικών προϊόντων (Ν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beds 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Saltpetriers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0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l-G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Χιλή 1800 μ.Χ.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Έρημος </a:t>
            </a:r>
            <a:r>
              <a:rPr lang="el-GR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Ατακάμα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Ανακάλυψη τεράστιων κοιτασμάτων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νιτρωδών αλάτων.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02" y="230659"/>
            <a:ext cx="3343275" cy="3237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65" y="3916320"/>
            <a:ext cx="3312612" cy="2344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32945" y="3522624"/>
            <a:ext cx="2856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Βρετανία 1300 </a:t>
            </a:r>
            <a:r>
              <a:rPr lang="el-G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Beds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9730" y="6343135"/>
            <a:ext cx="303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  </a:t>
            </a:r>
            <a:r>
              <a:rPr lang="el-GR" sz="1600" dirty="0" smtClean="0"/>
              <a:t>Χιλή – Έρημος </a:t>
            </a:r>
            <a:r>
              <a:rPr lang="el-GR" sz="1600" dirty="0" err="1" smtClean="0"/>
              <a:t>Ατακάμα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765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Πρωτες</a:t>
            </a:r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υλεσ</a:t>
            </a:r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u="sng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0"/>
            <a:ext cx="6472880" cy="4358205"/>
          </a:xfrm>
        </p:spPr>
        <p:txBody>
          <a:bodyPr>
            <a:normAutofit/>
          </a:bodyPr>
          <a:lstStyle/>
          <a:p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Θείο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S)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Κύριοι προμηθευτές 1300 – 1900 μ.Χ.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Ηφαιστιογενείς περιοχές Σικελίας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Sicilian Method)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πλούσιες σε υδρογονάνθρακες περιοχές γύρω από την Κασπία θάλασσα.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Η.Π.Α. – 1891μ.Χ.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Μέθοδος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Frasch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Herman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Frasch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/>
              <a:t>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American petroleum industry's first experimental research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87" y="394016"/>
            <a:ext cx="3923098" cy="2678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9798" y="3141748"/>
            <a:ext cx="367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Sicilian Method (yield - 10 %)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87" y="3619500"/>
            <a:ext cx="3931427" cy="2608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4308" y="6227805"/>
            <a:ext cx="353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Frasch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Process (yield – 95%)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Πρωτεσ</a:t>
            </a:r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u="sng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υλεσ</a:t>
            </a:r>
            <a:r>
              <a:rPr lang="el-GR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u="sng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1"/>
            <a:ext cx="6382264" cy="4507856"/>
          </a:xfrm>
        </p:spPr>
        <p:txBody>
          <a:bodyPr>
            <a:normAutofit/>
          </a:bodyPr>
          <a:lstStyle/>
          <a:p>
            <a:r>
              <a:rPr lang="el-GR" sz="2400" b="1" u="sng" dirty="0" smtClean="0"/>
              <a:t>Άνθρακας</a:t>
            </a:r>
            <a:r>
              <a:rPr lang="el-GR" sz="2400" b="1" dirty="0" smtClean="0"/>
              <a:t> ( </a:t>
            </a:r>
            <a:r>
              <a:rPr lang="en-US" sz="2400" b="1" dirty="0" smtClean="0"/>
              <a:t>C )</a:t>
            </a:r>
          </a:p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 </a:t>
            </a:r>
            <a:r>
              <a:rPr lang="el-G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μ.Χ.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present time</a:t>
            </a:r>
            <a:endParaRPr lang="el-GR" sz="2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Κεντρική Ευρώπη – Δασικοί κλίβανοι ή λάκκοι προσεκτικά στοιβαγμένης ξυλείας παράγοντας κάρβουνο με περιεκτικότητα άνθρακα 70- 80 %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κ.β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Είδος ξυλείας –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Κράνια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ogwood ) 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Ιτιά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alix)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Προσεκτική συλλογή και διαλογή εύκολα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κονιορτοποιήσιμου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προϊόντος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7" y="156519"/>
            <a:ext cx="4346258" cy="6137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80389" y="6377457"/>
            <a:ext cx="21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Γαλλία 17</a:t>
            </a:r>
            <a:r>
              <a:rPr lang="el-G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ος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Αιώνας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Συνθεση</a:t>
            </a:r>
            <a:r>
              <a:rPr lang="el-GR" u="sng" dirty="0" smtClean="0"/>
              <a:t>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600"/>
            <a:ext cx="6415215" cy="4623478"/>
          </a:xfrm>
        </p:spPr>
        <p:txBody>
          <a:bodyPr>
            <a:normAutofit/>
          </a:bodyPr>
          <a:lstStyle/>
          <a:p>
            <a:r>
              <a:rPr lang="el-GR" sz="2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1300-1900 </a:t>
            </a:r>
            <a:r>
              <a:rPr lang="el-GR" sz="2000" b="1" u="sng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endParaRPr lang="el-GR" sz="2000" b="1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Αρχική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κονιορτοποίηση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των πρώτων υλών και προσεκτική ανάμιξή τους σε αναλογίες 75 %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κ.β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KNO3 ,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15 %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κ.β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άνθρακας , 10 %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κ.β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θείο.</a:t>
            </a:r>
          </a:p>
          <a:p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Σταδιακή εξέλιξη και διαφοροποίηση τόσο στο μίγμα όσο και στο μέγεθος της ενεργού επιφάνειας.</a:t>
            </a:r>
          </a:p>
          <a:p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Μύλοι παρασκευής πυρίτιδας σε Βρετανία και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Γαλλία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(Βιομηχανική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επανάσταση 1760-1860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μ.Χ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safety methods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Χρήση τόσο σε μικρά όπλα(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fast burning-low pressure)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, κανόνια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(slow burning – high pressure)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όσο και στην εξόρυξη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42" y="129781"/>
            <a:ext cx="4515398" cy="3379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42" y="3742038"/>
            <a:ext cx="4515398" cy="26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736411_Famous event in history presentation_AAS_v4" id="{885A6F1E-651B-4F15-A7C5-F8866BEBEDBA}" vid="{A424914B-CB64-4CFE-A131-6ACB64D36A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6277B9-27DA-47CA-9593-62E4BB44AB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C94942-C689-461B-8649-1FD863C6BA2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8C25A74-1E0C-4362-AFA3-6197BD285F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Famous event in history presentation</Template>
  <TotalTime>0</TotalTime>
  <Words>1497</Words>
  <Application>Microsoft Office PowerPoint</Application>
  <PresentationFormat>Widescreen</PresentationFormat>
  <Paragraphs>182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Corbel</vt:lpstr>
      <vt:lpstr>Celestial</vt:lpstr>
      <vt:lpstr>Ιστορια των εκρηκτικων υλων απο την αρχαιοτητα εως την συγχρονη εποχη</vt:lpstr>
      <vt:lpstr>Χρησεις των εκρηκτικων υλων</vt:lpstr>
      <vt:lpstr>H απαρχη</vt:lpstr>
      <vt:lpstr>ο ενδιαμεσοσ συνδεσμοσ </vt:lpstr>
      <vt:lpstr>Η εποχη της μαυρησ πυριτιδασ</vt:lpstr>
      <vt:lpstr>Πρωτεσ υλεσ </vt:lpstr>
      <vt:lpstr>Πρωτες υλεσ </vt:lpstr>
      <vt:lpstr>Πρωτεσ υλεσ </vt:lpstr>
      <vt:lpstr>Συνθεση </vt:lpstr>
      <vt:lpstr>Χρησεις μαυρησ πυριτιδασ</vt:lpstr>
      <vt:lpstr>Νιτρο-εκρηκτικα</vt:lpstr>
      <vt:lpstr>Μεθοδοσ haber - bosch</vt:lpstr>
      <vt:lpstr>Eξελιξη των νιτροεκρηκτικων</vt:lpstr>
      <vt:lpstr>Tnt – Συνθεση και αντιδραση διασπασησ </vt:lpstr>
      <vt:lpstr>Eξελιξη των νιτροεκρηκτικων</vt:lpstr>
      <vt:lpstr>Eξελιξη των νιτροεκρηκτικων</vt:lpstr>
      <vt:lpstr>ΚΑΤΗΓΟΡΙΟΠΟΙΗΣΗ ΕΚΡΗΚΤΙΚΩΝ ΥΛΩΝ</vt:lpstr>
      <vt:lpstr>Χαρακτηριστικα γνωστων εκρηκτικων υλων</vt:lpstr>
      <vt:lpstr>Ενδεικτικα κατασκευαστικα εργα</vt:lpstr>
      <vt:lpstr>Atlantas fulton county stadium implosion (1997)</vt:lpstr>
      <vt:lpstr>ΕΚΡΗΚΤΙΚΕΣ ΥΛΕΣ – Οι δυο οψεις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2023-03-19T18:41:50Z</dcterms:created>
  <dcterms:modified xsi:type="dcterms:W3CDTF">2023-05-11T18:09:20Z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