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custShowLst>
    <p:custShow name="Προσαρμοσμένη προβολή 1" id="0">
      <p:sldLst>
        <p:sld r:id="rId2"/>
        <p:sld r:id="rId4"/>
        <p:sld r:id="rId6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493"/>
  </p:normalViewPr>
  <p:slideViewPr>
    <p:cSldViewPr snapToGrid="0" snapToObjects="1">
      <p:cViewPr varScale="1">
        <p:scale>
          <a:sx n="111" d="100"/>
          <a:sy n="111" d="100"/>
        </p:scale>
        <p:origin x="6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3263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4838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4590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04023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44334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08927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0273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7949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0082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712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6523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1164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7469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01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255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4069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B1B3E-0D39-CE4E-AF23-8BFAD45CAEF0}" type="datetimeFigureOut">
              <a:rPr lang="el-GR" smtClean="0"/>
              <a:t>10/5/23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40B65E2-A3B3-234F-8032-0868D5D5C96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528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6F3DE930-BDD2-3047-A29F-5BC6754734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Μια καινοτόμος προσέγγιση στην χορήγηση των φαρμάκων: Χρήση ιοντικών υγρών με </a:t>
            </a:r>
            <a:r>
              <a:rPr lang="el-G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ιβουπροφαίνη</a:t>
            </a:r>
            <a:endParaRPr lang="el-G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61D70EBF-8D2D-E441-BB2E-864132AE9C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Ημερίδα Φοιτητών Τμήματος Χημείας, Μάιος 2023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Ιωάννης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Μπάρδης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Λάζαρος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Τσιμπέρης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9246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8B6480-4666-8F47-8215-0389D7C1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366736"/>
          </a:xfrm>
        </p:spPr>
        <p:txBody>
          <a:bodyPr>
            <a:normAutofit/>
          </a:bodyPr>
          <a:lstStyle/>
          <a:p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Ιοντικά υγρά και διαπερατότητα μεμβρανών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2BC193A-597A-D64D-A103-31298EE36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938588"/>
          </a:xfrm>
        </p:spPr>
        <p:txBody>
          <a:bodyPr>
            <a:norm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Χρήση για διευκόλυνση της διόδου του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(S)-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εναντιομερούς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διαμέσου μεμβράνης.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Επιτυγχάνεται με σύζευξη αντιδράσεων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λιπάσης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με υγρή μεμβράνη.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Επιλεκτική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εστεροποίηση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(S)-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εναντιομερούς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δίοδος από την μεμβράνη.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Τα ιοντικά υγρά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δεν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αναμειγνύονται με το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B47A976-B6FA-F04F-9691-DF59D09874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6" t="11017" r="16137" b="6215"/>
          <a:stretch/>
        </p:blipFill>
        <p:spPr bwMode="auto">
          <a:xfrm>
            <a:off x="7092901" y="2133599"/>
            <a:ext cx="4313864" cy="3777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91CA0D-31EB-7B4D-9EF8-6522F8F8F6D3}"/>
              </a:ext>
            </a:extLst>
          </p:cNvPr>
          <p:cNvSpPr txBox="1"/>
          <p:nvPr/>
        </p:nvSpPr>
        <p:spPr>
          <a:xfrm>
            <a:off x="2495077" y="6072188"/>
            <a:ext cx="8911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Miyako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E., Maruyama, T.,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Kamiya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N., &amp; Masahiro, G. “Enzyme-facilitated enantioselective transport of (S)-ibuprofen through a supported liquid membrane based on ionic liquids”,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Chem. </a:t>
            </a:r>
            <a:r>
              <a:rPr lang="en-US" sz="1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</a:t>
            </a:r>
            <a:r>
              <a:rPr lang="en-US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(2003): 2926-2927</a:t>
            </a:r>
            <a:r>
              <a:rPr lang="el-GR" sz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05547E-3315-474D-B21A-CC87FA74B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Ιοντικά υγρά με δυο φαρμακευτικές ουσίες.</a:t>
            </a: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6E6AD912-2430-8F46-818D-C0B11B97B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πληθώρα ουσιών που χρησιμοποιούνται για το σχεδιασμό ιοντικών υγρών, δίνει την ευκαιρία συνδυασμού δυο φαρμακευτικών ουσιών.</a:t>
            </a:r>
          </a:p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Χαρακτηριστικό παράδειγμα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Ιοντικό υγρό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λιδοκαΐνης-ιβουπροφαίνης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Χρήσεις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Λιδοκαΐνη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ως τοπικό αναισθητικό,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Ιβουπροφαίνη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ως αναλγητικό.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Υποσχόμενη μέθοδος με πολλές εφαρμογές (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π.χ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δερματολογική χρήση).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19668-17A7-9C46-8669-CD005D18D5B3}"/>
              </a:ext>
            </a:extLst>
          </p:cNvPr>
          <p:cNvSpPr txBox="1"/>
          <p:nvPr/>
        </p:nvSpPr>
        <p:spPr>
          <a:xfrm>
            <a:off x="4200525" y="56435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D863D8B6-084B-A941-9550-E3216C01D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4157798"/>
            <a:ext cx="4828594" cy="241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8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02CC59-7ED7-AA44-B899-44753738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09"/>
            <a:ext cx="8911687" cy="1513687"/>
          </a:xfrm>
        </p:spPr>
        <p:txBody>
          <a:bodyPr>
            <a:normAutofit/>
          </a:bodyPr>
          <a:lstStyle/>
          <a:p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Σύνθεση ιοντικού υγρού </a:t>
            </a:r>
            <a:r>
              <a:rPr lang="el-G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λιδοκαΐνης-ιβουπροφαίνης</a:t>
            </a:r>
            <a:endParaRPr lang="el-G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21ACB629-55BD-5F47-B821-197581231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68742" y="2137797"/>
            <a:ext cx="4313864" cy="3777622"/>
          </a:xfrm>
        </p:spPr>
        <p:txBody>
          <a:bodyPr/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Πιστοποιείται με τέσσερις τρόπους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Φασματοσκοπικά δεδομένα</a:t>
            </a:r>
          </a:p>
          <a:p>
            <a:pPr>
              <a:buFont typeface="+mj-lt"/>
              <a:buAutoNum type="arabicPeriod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Υγρή κατάσταση του συντιθέμενου προϊόντος</a:t>
            </a:r>
          </a:p>
          <a:p>
            <a:pPr>
              <a:buFont typeface="+mj-lt"/>
              <a:buAutoNum type="arabicPeriod"/>
            </a:pP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Θερμοσταθμική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ανάλυση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(TGA)</a:t>
            </a:r>
          </a:p>
          <a:p>
            <a:pPr>
              <a:buFont typeface="+mj-lt"/>
              <a:buAutoNum type="arabicPeriod"/>
            </a:pP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Μελ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έ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τη ηλεκτρικής αγωγιμότητας</a:t>
            </a:r>
          </a:p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Πώς μπορεί να χρησιμοποιηθεί ;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E17EE550-3F5D-E04A-AD4C-5C70D02750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767" y="2137797"/>
            <a:ext cx="4911899" cy="266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3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B05156F-BA28-4245-B15A-43F3C4BB9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Θεραπεία της ελονοσίας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80D9A4C-458F-1F44-ACE2-D2DE240682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2924" y="2126222"/>
            <a:ext cx="4313864" cy="3777622"/>
          </a:xfrm>
        </p:spPr>
        <p:txBody>
          <a:bodyPr>
            <a:normAutofit fontScale="92500" lnSpcReduction="10000"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Θανατηφόρος ασθένεια που προκαλείται από το πλασμώδιο. </a:t>
            </a:r>
          </a:p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Μειονεκτήματα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Μικρή διαλυτότητα στο νερό </a:t>
            </a:r>
            <a:r>
              <a:rPr lang="el-G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(0,084 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mg</a:t>
            </a:r>
            <a:r>
              <a:rPr lang="el-G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ml</a:t>
            </a:r>
            <a:r>
              <a:rPr lang="el-G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l-GR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και μικρός χρόνος </a:t>
            </a:r>
            <a:r>
              <a:rPr lang="el-GR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ημιζωής</a:t>
            </a:r>
            <a:r>
              <a:rPr lang="el-GR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Μεταβολισμός στο ήπαρ   =&gt; χαμηλή βιοδιαθεσιμότητα από το στόμα.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Βελτίωση της διαλυτότητας με χρήση ιοντικών υγρών και παρασκευή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μικρογαλακτωμάτων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6C44555-EA15-BC49-AE83-4B9BFFEB2A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Κυρίως χρησιμοποιούμενο φάρμακο: </a:t>
            </a:r>
            <a:r>
              <a:rPr lang="el-GR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Αρτεμισινίνη</a:t>
            </a:r>
            <a:r>
              <a:rPr lang="el-G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κ’ παράγωγά της.</a:t>
            </a:r>
          </a:p>
          <a:p>
            <a:pPr marL="0" indent="0">
              <a:buNone/>
            </a:pPr>
            <a:endParaRPr lang="el-GR" b="1" dirty="0"/>
          </a:p>
          <a:p>
            <a:endParaRPr lang="el-GR" b="1" dirty="0"/>
          </a:p>
          <a:p>
            <a:endParaRPr lang="el-GR" b="1" dirty="0"/>
          </a:p>
          <a:p>
            <a:endParaRPr lang="el-GR" b="1" dirty="0"/>
          </a:p>
          <a:p>
            <a:endParaRPr lang="el-GR" b="1" dirty="0"/>
          </a:p>
          <a:p>
            <a:endParaRPr lang="el-GR" b="1" dirty="0"/>
          </a:p>
          <a:p>
            <a:endParaRPr lang="el-GR" b="1" dirty="0"/>
          </a:p>
          <a:p>
            <a:r>
              <a:rPr lang="el-GR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Διαδερμική</a:t>
            </a:r>
            <a:r>
              <a:rPr lang="el-GR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χρήση.</a:t>
            </a:r>
          </a:p>
          <a:p>
            <a:endParaRPr lang="el-GR" b="1" dirty="0"/>
          </a:p>
          <a:p>
            <a:endParaRPr lang="el-GR" b="1" dirty="0"/>
          </a:p>
          <a:p>
            <a:endParaRPr lang="el-GR" b="1" dirty="0"/>
          </a:p>
          <a:p>
            <a:endParaRPr lang="el-GR" b="1" dirty="0"/>
          </a:p>
          <a:p>
            <a:endParaRPr lang="el-GR" b="1" dirty="0"/>
          </a:p>
          <a:p>
            <a:endParaRPr lang="el-GR" b="1" dirty="0"/>
          </a:p>
          <a:p>
            <a:endParaRPr lang="el-GR"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1407D42-86B5-2645-9E34-D03948B90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747" y="2838991"/>
            <a:ext cx="4313864" cy="2352083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D65BF11-DB14-484E-96FF-1008649509E2}"/>
              </a:ext>
            </a:extLst>
          </p:cNvPr>
          <p:cNvSpPr/>
          <p:nvPr/>
        </p:nvSpPr>
        <p:spPr>
          <a:xfrm>
            <a:off x="5648445" y="2143605"/>
            <a:ext cx="19011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=&gt;</a:t>
            </a:r>
            <a:endParaRPr lang="el-GR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020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95A3E056-223B-6343-A71F-89F54A448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Ανακεφαλαίωση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A711145-1ACC-D84B-97B5-144253C88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μέθοδος των ιοντικών υγρών είναι ακόμη σε πρώιμο στάδιο, ωστόσο μπορεί να αξιοποιηθεί σε πολλούς τομείς.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Στην φαρμακευτική επιστήμη επιλύει επαρκώς πληθώρα προβλημάτων, εξασφαλίζοντας καλύτερες προδιαγραφές φαρμάκων.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Αντιμετώπιση σοβαρών ασθενειών.</a:t>
            </a:r>
          </a:p>
          <a:p>
            <a:r>
              <a:rPr lang="el-G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Επιπλέον πλεονέκτημα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η μικρή τοξικότητα και η φιλικότητα απέναντι στο περιβάλλον.</a:t>
            </a:r>
          </a:p>
        </p:txBody>
      </p:sp>
    </p:spTree>
    <p:extLst>
      <p:ext uri="{BB962C8B-B14F-4D97-AF65-F5344CB8AC3E}">
        <p14:creationId xmlns:p14="http://schemas.microsoft.com/office/powerpoint/2010/main" val="128426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830297D-75B1-8042-A6BC-0807548FA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5932" y="2917617"/>
            <a:ext cx="1740580" cy="1839571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B8DA9FB6-21BF-6444-834D-A2D7EA07B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541" y="552726"/>
            <a:ext cx="1783575" cy="178985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F2C4FC82-316A-E940-80C4-441546E92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071" y="571381"/>
            <a:ext cx="1783575" cy="178985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4DF7B35-75A9-8947-AE70-80E84AECB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1813" y="673482"/>
            <a:ext cx="1783575" cy="168775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3EA3B02B-0C89-0D41-84C0-E977BDA31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2116" y="552725"/>
            <a:ext cx="1740580" cy="180143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62616D0-9EB5-3747-9F2C-CD8150C4C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537" y="2920220"/>
            <a:ext cx="1865851" cy="1839571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A2CD89A-20D0-8942-8815-5E069AF626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4966" y="552727"/>
            <a:ext cx="1783575" cy="1789855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E9AA22BB-E1FC-F646-974B-EC0550B3AE69}"/>
              </a:ext>
            </a:extLst>
          </p:cNvPr>
          <p:cNvSpPr/>
          <p:nvPr/>
        </p:nvSpPr>
        <p:spPr>
          <a:xfrm>
            <a:off x="3162942" y="799192"/>
            <a:ext cx="178357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AN</a:t>
            </a:r>
            <a:endParaRPr lang="el-GR" sz="7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E8440440-AA01-3540-9A55-73E19C6F7DAD}"/>
              </a:ext>
            </a:extLst>
          </p:cNvPr>
          <p:cNvSpPr/>
          <p:nvPr/>
        </p:nvSpPr>
        <p:spPr>
          <a:xfrm>
            <a:off x="3325388" y="2923618"/>
            <a:ext cx="12886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ER</a:t>
            </a:r>
            <a:endParaRPr lang="el-GR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DBAF498-6537-ED49-B2DD-22971D26C2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6407" y="2920220"/>
            <a:ext cx="1695413" cy="1839571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487B1B20-B37F-D440-87BB-641E8F8AE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6631" y="2917618"/>
            <a:ext cx="1709301" cy="1839571"/>
          </a:xfrm>
          <a:prstGeom prst="rect">
            <a:avLst/>
          </a:prstGeom>
        </p:spPr>
      </p:pic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E71CB2DE-1E34-924C-9B81-DB1C13CD6F28}"/>
              </a:ext>
            </a:extLst>
          </p:cNvPr>
          <p:cNvSpPr/>
          <p:nvPr/>
        </p:nvSpPr>
        <p:spPr>
          <a:xfrm>
            <a:off x="6606092" y="2987496"/>
            <a:ext cx="101502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</a:t>
            </a:r>
            <a:endParaRPr lang="el-GR" sz="7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95BF7BF1-4F05-2648-975B-706B046369B9}"/>
              </a:ext>
            </a:extLst>
          </p:cNvPr>
          <p:cNvSpPr/>
          <p:nvPr/>
        </p:nvSpPr>
        <p:spPr>
          <a:xfrm>
            <a:off x="10996512" y="3068519"/>
            <a:ext cx="81304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</a:t>
            </a:r>
            <a:endParaRPr lang="el-GR" sz="72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8380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AEEE40-C097-B24D-A138-1F0926DFB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Γενικές πληροφορίες: </a:t>
            </a:r>
            <a:r>
              <a:rPr lang="el-G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Ιβουπροφαίνη</a:t>
            </a:r>
            <a:endParaRPr lang="el-G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9A08852-D60F-4041-A2D1-7868DE719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599"/>
            <a:ext cx="7009863" cy="3952875"/>
          </a:xfrm>
        </p:spPr>
        <p:txBody>
          <a:bodyPr>
            <a:norm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ιβουπροφαίνη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είναι ευρέως διαδεδομένη φαρμακευτική ουσία.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Ανήκει στα μη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στεροειδή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αντιφλεγμονώδη φάρμακα,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non-steroidal anti-inflammatory drugs (NSAID)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Χρήση ενάντια στην φλεγμονή, το άλγος, την οστεοαρθρίτιδα, την ρευματοειδή αρθρίτιδα, ακόμη και τον πονόδοντο.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Δυσκολίες ως προς την αποτελεσματικότητα λόγω μικρής διαλυτότητας στο νερό, εμφάνισης παρενεργειών, αλλά και λόγω του τρόπου σύνθεσης.</a:t>
            </a:r>
          </a:p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Αποτέλεσμα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Ανάγκη επίλυσης των ανωτέρω μέσω σχεδιασμού ιοντικών υγρών.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2DC03AB-F2ED-B146-AC63-B78AF0A96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563" y="1485525"/>
            <a:ext cx="2757487" cy="141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9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" presetClass="entr" presetSubtype="1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39F205-478C-A04E-8BEF-A42F06325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606" y="600961"/>
            <a:ext cx="8911687" cy="1280890"/>
          </a:xfrm>
        </p:spPr>
        <p:txBody>
          <a:bodyPr>
            <a:normAutofit/>
          </a:bodyPr>
          <a:lstStyle/>
          <a:p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Γενικές πληροφορίες: Ιοντικά υγρά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9949488-0FF3-944E-9BCB-76452B228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57933" y="1300163"/>
            <a:ext cx="4450918" cy="5343525"/>
          </a:xfrm>
        </p:spPr>
        <p:txBody>
          <a:bodyPr>
            <a:noAutofit/>
          </a:bodyPr>
          <a:lstStyle/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Εμφανίστηκαν για πρώτη φορά στη βιβλιογραφία το 1888. (Παρασκευή του νιτρικού </a:t>
            </a:r>
            <a:r>
              <a:rPr lang="el-G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αιθανολαμμώνιου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από τους </a:t>
            </a:r>
            <a:r>
              <a:rPr lang="e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S. Gabriel 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Weiner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Ενώσεις που αποτελούνται αποκλειστικά από ιόντα και παραμένουν στην υγρή κατάσταση σε μεγάλο εύρος θερμοκρασιών, κυρίως κάτω από τους 100</a:t>
            </a:r>
            <a:r>
              <a:rPr lang="el-GR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(Συχνά σε θερμοκρασία δωματίου 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Αποτελούνται από ένα ογκώδες </a:t>
            </a:r>
            <a:r>
              <a:rPr lang="el-G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κατιόν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οργανικής προέλευσης και ένα ανιόν οργανικής ή ανόργανης προέλευσης, συνήθως μικρότερου μεγέθους.</a:t>
            </a: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Δυνατότητα επιλογής τους, εξασφαλίζει τις επιθυμητές ιδιότητες.</a:t>
            </a: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Πλεονεκτήματα: Θερμική και χημική σταθερότητα, χαμηλή τάση </a:t>
            </a:r>
            <a:r>
              <a:rPr lang="el-G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ατμών,δεν</a:t>
            </a:r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είναι εύφλεκτα, υψηλή διαλυτική ικανότητα, ικανότητα ανακύκλωσης, μεγάλο εύρος εφαρμογών κ.α.</a:t>
            </a:r>
          </a:p>
          <a:p>
            <a:r>
              <a:rPr lang="el-G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Κύρια εφαρμογή ως διαλύτες στην πράσινη χημεία.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7BA45907-CFA8-A541-9D52-D41089AA0C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291932" y="1881851"/>
            <a:ext cx="3604923" cy="4100289"/>
          </a:xfr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4CC0A2A3-67C9-534F-A432-414ACF45A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665" y="2333202"/>
            <a:ext cx="1782337" cy="1468879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C12B23F8-3754-D444-8703-A3B3AB5C1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72304"/>
            <a:ext cx="2299113" cy="142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47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B14E831A-D55E-8145-818C-45FC71F41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Ιβουπροφαίνη</a:t>
            </a:r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Δομή</a:t>
            </a: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6EC45557-CFE0-ED4D-A17E-9EB19E8DBD3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Παράγωγο του σαλικυλικού οξέος.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Τρείς λειτουργικές ομάδες: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ισοβουτυλική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αρωματικός δακτύλιος,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καρβοξυλομάδα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Λόγω δομής παρουσιάζει μειωμένη διαλυτότητα στο νερό. </a:t>
            </a:r>
          </a:p>
          <a:p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Ρακεμικό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μείγμα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ιβουπροφαίνης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λόγω μεθυλίου στην α-θέση ως προς την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καρβοξυλομάδα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l-GR" dirty="0"/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D11EF691-3231-A14B-88A2-7603D21E1E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4" y="2418719"/>
            <a:ext cx="4429607" cy="3192138"/>
          </a:xfrm>
        </p:spPr>
      </p:pic>
    </p:spTree>
    <p:extLst>
      <p:ext uri="{BB962C8B-B14F-4D97-AF65-F5344CB8AC3E}">
        <p14:creationId xmlns:p14="http://schemas.microsoft.com/office/powerpoint/2010/main" val="21563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999F0331-158F-234E-B1AA-FB7250A2A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0" y="624110"/>
            <a:ext cx="8915401" cy="1280890"/>
          </a:xfrm>
        </p:spPr>
        <p:txBody>
          <a:bodyPr/>
          <a:lstStyle/>
          <a:p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Ιβουπροφαίνη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Φαρμακευτική δράση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85EBA49-1C9B-5A44-8939-D44B077ACE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9210" y="1527858"/>
            <a:ext cx="8626031" cy="207765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COX-1 </a:t>
            </a:r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COX-2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Έ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νζυμα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που καταλύουν την μετατροπή του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αραχιδονικού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οξέος προς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προσταγλανδίνες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Δημιουργία φλεγμονής.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Αναστολή των ενζύμων με αποτέλεσμα την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αναστολ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σύνθεσης των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προσταγλανδινών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κατ’ επέκταση την καταπολέμηση της φλεγμονής.</a:t>
            </a:r>
          </a:p>
        </p:txBody>
      </p:sp>
      <p:pic>
        <p:nvPicPr>
          <p:cNvPr id="9" name="Θέση περιεχομένου 8">
            <a:extLst>
              <a:ext uri="{FF2B5EF4-FFF2-40B4-BE49-F238E27FC236}">
                <a16:creationId xmlns:a16="http://schemas.microsoft.com/office/drawing/2014/main" id="{5BECB1B5-8931-314D-9BE1-77C7664643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89210" y="3605514"/>
            <a:ext cx="8626030" cy="2409096"/>
          </a:xfrm>
        </p:spPr>
      </p:pic>
    </p:spTree>
    <p:extLst>
      <p:ext uri="{BB962C8B-B14F-4D97-AF65-F5344CB8AC3E}">
        <p14:creationId xmlns:p14="http://schemas.microsoft.com/office/powerpoint/2010/main" val="203575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83481B-1FD4-9B41-9418-C482566E0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</p:spPr>
        <p:txBody>
          <a:bodyPr>
            <a:noAutofit/>
          </a:bodyPr>
          <a:lstStyle/>
          <a:p>
            <a:r>
              <a:rPr lang="el-G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Ιβουπροφαίνη</a:t>
            </a:r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Διαλυτότητα στο νερό και παρενέργειες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CC52B58-4349-7F48-83C1-9C5428CC0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2924" y="2086675"/>
            <a:ext cx="4313864" cy="3885861"/>
          </a:xfrm>
        </p:spPr>
        <p:txBody>
          <a:bodyPr>
            <a:normAutofit/>
          </a:bodyPr>
          <a:lstStyle/>
          <a:p>
            <a:r>
              <a:rPr lang="el-G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Λόγω της δομής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της εμφανίζει μικρή διαλυτότητα στο νερό σε </a:t>
            </a:r>
            <a:r>
              <a:rPr lang="el-G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όξινες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συνθήκες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mg/mL ).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Αποτέλεσμα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Αδυναμία απορρόφησης από τον οργανισμό.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8DF7FAB-95F3-244F-B6B2-1C754EE2A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0747" y="2081852"/>
            <a:ext cx="4313864" cy="388586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 &amp;. (R)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ναντιομερές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(Πολυμορφισμός)=&gt; μεταβολή βιοδιαθεσιμότητας.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Δραστικό </a:t>
            </a:r>
            <a:r>
              <a:rPr lang="el-G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μόνο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ενώ το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R)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προκαλεί παρενέργειες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Παρεν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έ</a:t>
            </a:r>
            <a:r>
              <a:rPr lang="el-G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ργειες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Γαστρεντερικά και αιματολογικά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προβλήματα, πρόβλημα στον μεταβολισμό των λιπιδίων και στη λειτουργία των μεμβρανών.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91F0F08-4245-274D-850B-4E8DA4EA3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055" y="4233126"/>
            <a:ext cx="5797484" cy="160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93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570CC8-0166-5E4E-93AB-615052CC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624110"/>
            <a:ext cx="8915399" cy="1280890"/>
          </a:xfrm>
        </p:spPr>
        <p:txBody>
          <a:bodyPr>
            <a:noAutofit/>
          </a:bodyPr>
          <a:lstStyle/>
          <a:p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Επίλυση των ανωτέρω προβλημάτων διαλυτότητας και πολυμορφισμού</a:t>
            </a:r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D4C6F9E1-30EB-1B45-B664-F0E582BDA4E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Πρώτη προσέγγιση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Παρασκευή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υδατοδιαλυτών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αλάτων, όπως μετά νατρίου άλας της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ιβουπροφαίνης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(εμπορικά διαθέσιμη μορφή)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Καινοτόμος προσέγγιση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Στοχευμένος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σχεδιασμός και σύνθεση ιοντικών υγρών που χρησιμοποιούνται κυρίως ως διαλύτες.</a:t>
            </a:r>
          </a:p>
        </p:txBody>
      </p:sp>
      <p:pic>
        <p:nvPicPr>
          <p:cNvPr id="8" name="Θέση περιεχομένου 7">
            <a:extLst>
              <a:ext uri="{FF2B5EF4-FFF2-40B4-BE49-F238E27FC236}">
                <a16:creationId xmlns:a16="http://schemas.microsoft.com/office/drawing/2014/main" id="{AC1E676E-8598-C744-98B0-70A95981EA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91373" y="2107567"/>
            <a:ext cx="4313238" cy="1584758"/>
          </a:xfr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59139F6-217E-174D-A55B-8A6CD05CB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72" y="3894892"/>
            <a:ext cx="4313239" cy="201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7100BFD-D588-3544-90F9-BCBCE4555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552" y="624110"/>
            <a:ext cx="9101060" cy="128089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Αύξηση της διαλυτότητας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AFF80AB-1ED8-A541-9281-643F2C0C1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3551" y="1653920"/>
            <a:ext cx="8702370" cy="1280890"/>
          </a:xfrm>
        </p:spPr>
        <p:txBody>
          <a:bodyPr>
            <a:normAutofit fontScale="92500" lnSpcReduction="10000"/>
          </a:bodyPr>
          <a:lstStyle/>
          <a:p>
            <a:r>
              <a:rPr lang="el-GR" sz="2000" dirty="0"/>
              <a:t>Χρήση ιοντικών υγρών ως διαλύτες αυξάνει την διαλυτότητα της </a:t>
            </a:r>
            <a:r>
              <a:rPr lang="el-GR" sz="2000" dirty="0" err="1"/>
              <a:t>ιβουπροφαίνης</a:t>
            </a:r>
            <a:r>
              <a:rPr lang="el-GR" sz="2000" dirty="0"/>
              <a:t>. </a:t>
            </a:r>
          </a:p>
          <a:p>
            <a:r>
              <a:rPr lang="el-GR" sz="2000" dirty="0"/>
              <a:t>Αξιοσημείωτη αύξηση παρουσιάζεται και σε συνθήκες παρόμοιες με εκείνες των βιολογικών υγρών. (ιοντικό υγρό </a:t>
            </a:r>
            <a:r>
              <a:rPr lang="el-GR" sz="2000" dirty="0" err="1"/>
              <a:t>χολίνης-ιβουπροφαίνης</a:t>
            </a:r>
            <a:r>
              <a:rPr lang="el-GR" sz="2000" dirty="0"/>
              <a:t>)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60CF92EC-03D4-0545-A924-BBB7966065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66" y="2951502"/>
            <a:ext cx="4525916" cy="328238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577119F3-D906-5441-80F3-9FC1341CC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403" y="2951502"/>
            <a:ext cx="4150558" cy="3282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921D82-F64E-3E4E-9230-7CD15D80FE65}"/>
              </a:ext>
            </a:extLst>
          </p:cNvPr>
          <p:cNvSpPr txBox="1"/>
          <p:nvPr/>
        </p:nvSpPr>
        <p:spPr>
          <a:xfrm>
            <a:off x="2428166" y="6429375"/>
            <a:ext cx="8216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Sidat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Z., </a:t>
            </a:r>
            <a:r>
              <a:rPr lang="en-US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Marimuthu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T., Kumar, P., du Toit, L., </a:t>
            </a:r>
            <a:r>
              <a:rPr lang="en-US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Kondiah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P., </a:t>
            </a:r>
            <a:r>
              <a:rPr lang="en-US" sz="1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Choonara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Y. &amp; Pillay, V. ‘’Ionic Liquids as Potential and Synergistic Permeation Enhancers for Transdermal Drug Delivery’’</a:t>
            </a:r>
            <a:r>
              <a:rPr lang="en-US" sz="1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Pharmaceutics, </a:t>
            </a:r>
            <a:r>
              <a:rPr lang="en-US" sz="1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11, 96 (2019)</a:t>
            </a:r>
            <a:r>
              <a:rPr lang="el-GR" sz="1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F4D795C5-DE92-604E-9817-FB0D760DE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6521" y="892129"/>
            <a:ext cx="1490642" cy="148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5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0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E55842E-4F3C-7048-92B7-FF1C240FD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90" y="624110"/>
            <a:ext cx="9431922" cy="1280890"/>
          </a:xfrm>
        </p:spPr>
        <p:txBody>
          <a:bodyPr>
            <a:noAutofit/>
          </a:bodyPr>
          <a:lstStyle/>
          <a:p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Σύνθεση </a:t>
            </a:r>
            <a:r>
              <a:rPr lang="el-G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εναντιομερικά</a:t>
            </a:r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καθαρής </a:t>
            </a:r>
            <a:r>
              <a:rPr lang="el-G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ιβουπροφαίνης</a:t>
            </a:r>
            <a:endParaRPr lang="el-G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4AFB733-1596-BD48-8673-DC2A18246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2689" y="2133600"/>
            <a:ext cx="8911687" cy="2543646"/>
          </a:xfrm>
        </p:spPr>
        <p:txBody>
          <a:bodyPr>
            <a:no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Χρήση ιοντικού υγρού 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OmPy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][BF</a:t>
            </a:r>
            <a:r>
              <a:rPr lang="e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ως διαλύτη.</a:t>
            </a:r>
          </a:p>
          <a:p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Ενζυμική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υδρόλυση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αιθυλεστέρα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της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ιβουπροφαίνης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Χρήση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εστεράσης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EST10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l-G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Αποτ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έ</a:t>
            </a:r>
            <a:r>
              <a:rPr lang="el-GR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λεσμα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Σύνθεση καθαρού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(S)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εναντιομερούς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 δραστική μορφή )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Έμφαση στις </a:t>
            </a:r>
            <a:r>
              <a:rPr lang="el-G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συνθήκες </a:t>
            </a:r>
            <a:r>
              <a:rPr lang="en-US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l-GR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θερμοκρασίας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ώστε να διατηρείται η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ενεργότητα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του ενζύμου. </a:t>
            </a:r>
          </a:p>
        </p:txBody>
      </p:sp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B89C7900-9C85-A24C-8F48-B6D7A9E445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072689" y="4534371"/>
            <a:ext cx="8911687" cy="155117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84D86D-9B26-8948-AFE4-21D08C9B05C3}"/>
              </a:ext>
            </a:extLst>
          </p:cNvPr>
          <p:cNvSpPr txBox="1"/>
          <p:nvPr/>
        </p:nvSpPr>
        <p:spPr>
          <a:xfrm>
            <a:off x="2072689" y="6162288"/>
            <a:ext cx="94319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Wei, T., Yang, K., Bai, B., Zang, J., Yu, X. &amp; Mao, D. “Enzymatic Hydrolytic Resolution of Racemic Ibuprofen Ethyl Ester Using an Ionic Liquid”, </a:t>
            </a:r>
            <a:r>
              <a:rPr lang="en-US" sz="11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molecules,</a:t>
            </a:r>
            <a:r>
              <a:rPr lang="en-US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MDPI. (2016)</a:t>
            </a:r>
            <a:r>
              <a:rPr lang="el-GR" sz="11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D97BD870-DC8F-6945-AB22-5A3AFC4FF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4324" y="1414336"/>
            <a:ext cx="3514726" cy="113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9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Θρόισμα">
  <a:themeElements>
    <a:clrScheme name="Θρόισμα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Θρόισμα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Θρόισμα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{4A9CAC0C-3D3F-F745-8457-B0C2E6D13F4E}tf10001069</Template>
  <TotalTime>3331</TotalTime>
  <Words>918</Words>
  <Application>Microsoft Macintosh PowerPoint</Application>
  <PresentationFormat>Ευρεία οθόνη</PresentationFormat>
  <Paragraphs>93</Paragraphs>
  <Slides>15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  <vt:variant>
        <vt:lpstr>Προσαρμοσμένες προβολές</vt:lpstr>
      </vt:variant>
      <vt:variant>
        <vt:i4>1</vt:i4>
      </vt:variant>
    </vt:vector>
  </HeadingPairs>
  <TitlesOfParts>
    <vt:vector size="21" baseType="lpstr">
      <vt:lpstr>Arial</vt:lpstr>
      <vt:lpstr>Century Gothic</vt:lpstr>
      <vt:lpstr>Times New Roman</vt:lpstr>
      <vt:lpstr>Wingdings 3</vt:lpstr>
      <vt:lpstr>Θρόισμα</vt:lpstr>
      <vt:lpstr>Μια καινοτόμος προσέγγιση στην χορήγηση των φαρμάκων: Χρήση ιοντικών υγρών με ιβουπροφαίνη</vt:lpstr>
      <vt:lpstr>Γενικές πληροφορίες: Ιβουπροφαίνη</vt:lpstr>
      <vt:lpstr>Γενικές πληροφορίες: Ιοντικά υγρά</vt:lpstr>
      <vt:lpstr>Ιβουπροφαίνη: Δομή</vt:lpstr>
      <vt:lpstr>Ιβουπροφαίνη: Φαρμακευτική δράση</vt:lpstr>
      <vt:lpstr>Ιβουπροφαίνη: Διαλυτότητα στο νερό και παρενέργειες</vt:lpstr>
      <vt:lpstr>Επίλυση των ανωτέρω προβλημάτων διαλυτότητας και πολυμορφισμού</vt:lpstr>
      <vt:lpstr>1) Αύξηση της διαλυτότητας</vt:lpstr>
      <vt:lpstr>2) Σύνθεση εναντιομερικά καθαρής ιβουπροφαίνης</vt:lpstr>
      <vt:lpstr>Ιοντικά υγρά και διαπερατότητα μεμβρανών</vt:lpstr>
      <vt:lpstr>Ιοντικά υγρά με δυο φαρμακευτικές ουσίες.</vt:lpstr>
      <vt:lpstr>Σύνθεση ιοντικού υγρού λιδοκαΐνης-ιβουπροφαίνης</vt:lpstr>
      <vt:lpstr>Θεραπεία της ελονοσίας</vt:lpstr>
      <vt:lpstr>Ανακεφαλαίωση</vt:lpstr>
      <vt:lpstr>Παρουσίαση του PowerPoint</vt:lpstr>
      <vt:lpstr>Προσαρμοσμένη προβολή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Μια καινοτόμος προσέγγιση στην χορήγηση των φαρμάκων: Χρήση ιοντικών υγρών με ιβουπροφαίνη</dc:title>
  <dc:creator>Giannis Bardis</dc:creator>
  <cp:lastModifiedBy>Giannis Bardis</cp:lastModifiedBy>
  <cp:revision>12</cp:revision>
  <dcterms:created xsi:type="dcterms:W3CDTF">2023-05-04T17:38:45Z</dcterms:created>
  <dcterms:modified xsi:type="dcterms:W3CDTF">2023-05-10T13:38:57Z</dcterms:modified>
</cp:coreProperties>
</file>