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69" r:id="rId3"/>
    <p:sldId id="257" r:id="rId4"/>
    <p:sldId id="258" r:id="rId5"/>
    <p:sldId id="256" r:id="rId6"/>
    <p:sldId id="265" r:id="rId7"/>
    <p:sldId id="270" r:id="rId8"/>
    <p:sldId id="262" r:id="rId9"/>
    <p:sldId id="268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C2B99-9921-4531-A1A4-DC998769C371}" type="doc">
      <dgm:prSet loTypeId="urn:microsoft.com/office/officeart/2005/8/layout/process4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F882DE7-8EE3-4C14-ACE0-F5484B43D8FD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Ένας ακόμη σημαντικός κλάδος της ομογενούς κατάλυσης που είχε επισκιαστεί για πολλά χρόνια από την κατάλυση των μετάλλων μετάπτωσης, είναι η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οργανοκατάλυση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. Η συστηματική μελέτη της ξεκίνησε πάνω σε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χειρόμορφους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καταλύτες χωρίς μέταλλα όπως οι κετόνες</a:t>
          </a:r>
          <a:r>
            <a: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,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οι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θειουρίες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και οι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αμίνες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. Στη συνέχεια το πεδίο αναπτύχθηκε με την ανακάλυψη νέων μεθόδων ενεργοποίησης των αντιδρώντων, βασιζόμενες στη προσθήκη χαρακτηριστικών ομάδων στους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οργανοκαταλύτες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όπως</a:t>
          </a:r>
          <a:r>
            <a: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B5B976F6-A629-4153-900B-F69CB958541B}" type="parTrans" cxnId="{67C8AB4A-D03C-40A6-810E-BDAC0C33FD5D}">
      <dgm:prSet/>
      <dgm:spPr/>
      <dgm:t>
        <a:bodyPr/>
        <a:lstStyle/>
        <a:p>
          <a:endParaRPr lang="en-US"/>
        </a:p>
      </dgm:t>
    </dgm:pt>
    <dgm:pt modelId="{4979B153-6718-4187-A0C8-8FFE2DBEA881}" type="sibTrans" cxnId="{67C8AB4A-D03C-40A6-810E-BDAC0C33FD5D}">
      <dgm:prSet/>
      <dgm:spPr/>
      <dgm:t>
        <a:bodyPr/>
        <a:lstStyle/>
        <a:p>
          <a:endParaRPr lang="en-US"/>
        </a:p>
      </dgm:t>
    </dgm:pt>
    <dgm:pt modelId="{7D54A8B0-5886-4EA1-9E5D-7439BDEC6842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εναμίνης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ή </a:t>
          </a:r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ιμινίου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που αλλάζουν την ενέργεια των </a:t>
          </a:r>
          <a:r>
            <a: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HOMO 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ή </a:t>
          </a:r>
          <a:r>
            <a: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LUMO 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τροχιακών των </a:t>
          </a:r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καρβόνυλο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ενώσεων </a:t>
          </a:r>
          <a:endParaRPr lang="en-US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28C60E2-B13A-4A96-9C68-22A49DD4118F}" type="parTrans" cxnId="{56A8FE48-BD57-4C15-94D7-8BC05A788AF2}">
      <dgm:prSet/>
      <dgm:spPr/>
      <dgm:t>
        <a:bodyPr/>
        <a:lstStyle/>
        <a:p>
          <a:endParaRPr lang="en-US"/>
        </a:p>
      </dgm:t>
    </dgm:pt>
    <dgm:pt modelId="{99B176DB-059F-4613-9EA6-9D3BB2401632}" type="sibTrans" cxnId="{56A8FE48-BD57-4C15-94D7-8BC05A788AF2}">
      <dgm:prSet/>
      <dgm:spPr/>
      <dgm:t>
        <a:bodyPr/>
        <a:lstStyle/>
        <a:p>
          <a:endParaRPr lang="en-US"/>
        </a:p>
      </dgm:t>
    </dgm:pt>
    <dgm:pt modelId="{7A797764-C816-4278-AFDB-331D06DF9A10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ουρίας και </a:t>
          </a:r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θειοουρίας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που ενεργοποιούν πολωμένους διπλούς δεσμούς με το σχηματισμό δεσμών υδρογόνου </a:t>
          </a:r>
          <a:endParaRPr lang="en-US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FB3A50EE-5F82-4421-8F87-F99D624F6D30}" type="parTrans" cxnId="{3CF33A19-FADB-4044-85CC-05E3D6161314}">
      <dgm:prSet/>
      <dgm:spPr/>
      <dgm:t>
        <a:bodyPr/>
        <a:lstStyle/>
        <a:p>
          <a:endParaRPr lang="en-US"/>
        </a:p>
      </dgm:t>
    </dgm:pt>
    <dgm:pt modelId="{D80C961F-6BE9-41F4-B45B-CECA7550C3BC}" type="sibTrans" cxnId="{3CF33A19-FADB-4044-85CC-05E3D6161314}">
      <dgm:prSet/>
      <dgm:spPr/>
      <dgm:t>
        <a:bodyPr/>
        <a:lstStyle/>
        <a:p>
          <a:endParaRPr lang="en-US"/>
        </a:p>
      </dgm:t>
    </dgm:pt>
    <dgm:pt modelId="{8E92AF0B-F92B-4E53-BDBC-CE52685A6B45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φωσφίνες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και </a:t>
          </a:r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καρβένια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που ως </a:t>
          </a:r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πυρηνόφιλα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αντιδρούν με πολωμένους διπλούς δεσμούς </a:t>
          </a:r>
          <a:endParaRPr lang="en-US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858CC1E1-6428-43E3-8522-628459EA57F7}" type="parTrans" cxnId="{0099ED40-1675-4D32-BA97-6BF05E489E2A}">
      <dgm:prSet/>
      <dgm:spPr/>
      <dgm:t>
        <a:bodyPr/>
        <a:lstStyle/>
        <a:p>
          <a:endParaRPr lang="en-US"/>
        </a:p>
      </dgm:t>
    </dgm:pt>
    <dgm:pt modelId="{F0725D70-6207-4AD5-BA55-FD57360507CB}" type="sibTrans" cxnId="{0099ED40-1675-4D32-BA97-6BF05E489E2A}">
      <dgm:prSet/>
      <dgm:spPr/>
      <dgm:t>
        <a:bodyPr/>
        <a:lstStyle/>
        <a:p>
          <a:endParaRPr lang="en-US"/>
        </a:p>
      </dgm:t>
    </dgm:pt>
    <dgm:pt modelId="{C4F71FEA-60A8-48A8-85A7-58DA89804668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l-GR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χειρικά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φωσφορικά οξέα που περιέχουν ένα οξύ κατά </a:t>
          </a:r>
          <a:r>
            <a: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Bronsted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-</a:t>
          </a:r>
          <a:r>
            <a: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Lowry </a:t>
          </a:r>
          <a:r>
            <a: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και μια βάση κατά </a:t>
          </a:r>
          <a:r>
            <a: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Lewis</a:t>
          </a:r>
        </a:p>
      </dgm:t>
    </dgm:pt>
    <dgm:pt modelId="{1D253D5E-4CE9-42EA-BB33-9DBCCAF406EF}" type="parTrans" cxnId="{C02C71D9-0D9B-4ED7-827D-5CE4D54C5032}">
      <dgm:prSet/>
      <dgm:spPr/>
      <dgm:t>
        <a:bodyPr/>
        <a:lstStyle/>
        <a:p>
          <a:endParaRPr lang="en-US"/>
        </a:p>
      </dgm:t>
    </dgm:pt>
    <dgm:pt modelId="{6F21BD8F-27FE-4C1B-9448-7BB295CA10FC}" type="sibTrans" cxnId="{C02C71D9-0D9B-4ED7-827D-5CE4D54C5032}">
      <dgm:prSet/>
      <dgm:spPr/>
      <dgm:t>
        <a:bodyPr/>
        <a:lstStyle/>
        <a:p>
          <a:endParaRPr lang="en-US"/>
        </a:p>
      </dgm:t>
    </dgm:pt>
    <dgm:pt modelId="{422E21C6-EDCB-4247-B6FC-C787D72D6864}" type="pres">
      <dgm:prSet presAssocID="{C3BC2B99-9921-4531-A1A4-DC998769C3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8E3B94-F961-444C-A088-ADD4B48604EC}" type="pres">
      <dgm:prSet presAssocID="{7F882DE7-8EE3-4C14-ACE0-F5484B43D8FD}" presName="boxAndChildren" presStyleCnt="0"/>
      <dgm:spPr/>
    </dgm:pt>
    <dgm:pt modelId="{676851A2-0360-418B-A2CB-BB546CC2A97E}" type="pres">
      <dgm:prSet presAssocID="{7F882DE7-8EE3-4C14-ACE0-F5484B43D8FD}" presName="parentTextBox" presStyleLbl="node1" presStyleIdx="0" presStyleCnt="1"/>
      <dgm:spPr/>
      <dgm:t>
        <a:bodyPr/>
        <a:lstStyle/>
        <a:p>
          <a:endParaRPr lang="en-US"/>
        </a:p>
      </dgm:t>
    </dgm:pt>
    <dgm:pt modelId="{2DC47CA6-A6EA-48A8-AC1C-56906BE1149C}" type="pres">
      <dgm:prSet presAssocID="{7F882DE7-8EE3-4C14-ACE0-F5484B43D8FD}" presName="entireBox" presStyleLbl="node1" presStyleIdx="0" presStyleCnt="1" custLinFactNeighborY="373"/>
      <dgm:spPr/>
      <dgm:t>
        <a:bodyPr/>
        <a:lstStyle/>
        <a:p>
          <a:endParaRPr lang="en-US"/>
        </a:p>
      </dgm:t>
    </dgm:pt>
    <dgm:pt modelId="{3C357698-8179-4C6D-B983-6AAD6ECBE1D7}" type="pres">
      <dgm:prSet presAssocID="{7F882DE7-8EE3-4C14-ACE0-F5484B43D8FD}" presName="descendantBox" presStyleCnt="0"/>
      <dgm:spPr/>
    </dgm:pt>
    <dgm:pt modelId="{649B3E6F-8B49-4002-81E6-FE54AD0572E5}" type="pres">
      <dgm:prSet presAssocID="{7D54A8B0-5886-4EA1-9E5D-7439BDEC684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9B30D-FBE6-4F99-941B-76F4D4F8573E}" type="pres">
      <dgm:prSet presAssocID="{7A797764-C816-4278-AFDB-331D06DF9A10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EB52B-5E8F-403E-9ED5-E25D0CE2D229}" type="pres">
      <dgm:prSet presAssocID="{8E92AF0B-F92B-4E53-BDBC-CE52685A6B45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393E-5B04-4F5B-9AF1-B66914C71550}" type="pres">
      <dgm:prSet presAssocID="{C4F71FEA-60A8-48A8-85A7-58DA89804668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AF99F7-C227-4D4B-A631-8B64AF54F4AB}" type="presOf" srcId="{7F882DE7-8EE3-4C14-ACE0-F5484B43D8FD}" destId="{2DC47CA6-A6EA-48A8-AC1C-56906BE1149C}" srcOrd="1" destOrd="0" presId="urn:microsoft.com/office/officeart/2005/8/layout/process4"/>
    <dgm:cxn modelId="{C02C71D9-0D9B-4ED7-827D-5CE4D54C5032}" srcId="{7F882DE7-8EE3-4C14-ACE0-F5484B43D8FD}" destId="{C4F71FEA-60A8-48A8-85A7-58DA89804668}" srcOrd="3" destOrd="0" parTransId="{1D253D5E-4CE9-42EA-BB33-9DBCCAF406EF}" sibTransId="{6F21BD8F-27FE-4C1B-9448-7BB295CA10FC}"/>
    <dgm:cxn modelId="{67C8AB4A-D03C-40A6-810E-BDAC0C33FD5D}" srcId="{C3BC2B99-9921-4531-A1A4-DC998769C371}" destId="{7F882DE7-8EE3-4C14-ACE0-F5484B43D8FD}" srcOrd="0" destOrd="0" parTransId="{B5B976F6-A629-4153-900B-F69CB958541B}" sibTransId="{4979B153-6718-4187-A0C8-8FFE2DBEA881}"/>
    <dgm:cxn modelId="{1742CC27-D59E-470E-A528-8C6CCE1D2FE9}" type="presOf" srcId="{C4F71FEA-60A8-48A8-85A7-58DA89804668}" destId="{7DFC393E-5B04-4F5B-9AF1-B66914C71550}" srcOrd="0" destOrd="0" presId="urn:microsoft.com/office/officeart/2005/8/layout/process4"/>
    <dgm:cxn modelId="{3CF33A19-FADB-4044-85CC-05E3D6161314}" srcId="{7F882DE7-8EE3-4C14-ACE0-F5484B43D8FD}" destId="{7A797764-C816-4278-AFDB-331D06DF9A10}" srcOrd="1" destOrd="0" parTransId="{FB3A50EE-5F82-4421-8F87-F99D624F6D30}" sibTransId="{D80C961F-6BE9-41F4-B45B-CECA7550C3BC}"/>
    <dgm:cxn modelId="{A577402B-7A98-4655-A72D-ADED59031E94}" type="presOf" srcId="{7A797764-C816-4278-AFDB-331D06DF9A10}" destId="{FCE9B30D-FBE6-4F99-941B-76F4D4F8573E}" srcOrd="0" destOrd="0" presId="urn:microsoft.com/office/officeart/2005/8/layout/process4"/>
    <dgm:cxn modelId="{56A8FE48-BD57-4C15-94D7-8BC05A788AF2}" srcId="{7F882DE7-8EE3-4C14-ACE0-F5484B43D8FD}" destId="{7D54A8B0-5886-4EA1-9E5D-7439BDEC6842}" srcOrd="0" destOrd="0" parTransId="{228C60E2-B13A-4A96-9C68-22A49DD4118F}" sibTransId="{99B176DB-059F-4613-9EA6-9D3BB2401632}"/>
    <dgm:cxn modelId="{269D6DB1-2EC0-4FD9-9448-3BBD4CFDC05F}" type="presOf" srcId="{7F882DE7-8EE3-4C14-ACE0-F5484B43D8FD}" destId="{676851A2-0360-418B-A2CB-BB546CC2A97E}" srcOrd="0" destOrd="0" presId="urn:microsoft.com/office/officeart/2005/8/layout/process4"/>
    <dgm:cxn modelId="{0099ED40-1675-4D32-BA97-6BF05E489E2A}" srcId="{7F882DE7-8EE3-4C14-ACE0-F5484B43D8FD}" destId="{8E92AF0B-F92B-4E53-BDBC-CE52685A6B45}" srcOrd="2" destOrd="0" parTransId="{858CC1E1-6428-43E3-8522-628459EA57F7}" sibTransId="{F0725D70-6207-4AD5-BA55-FD57360507CB}"/>
    <dgm:cxn modelId="{1EFB1D94-C494-4061-BB8B-F2C60E548466}" type="presOf" srcId="{C3BC2B99-9921-4531-A1A4-DC998769C371}" destId="{422E21C6-EDCB-4247-B6FC-C787D72D6864}" srcOrd="0" destOrd="0" presId="urn:microsoft.com/office/officeart/2005/8/layout/process4"/>
    <dgm:cxn modelId="{9F4D6FEC-AC4F-45FA-B8FC-5BB07B88E814}" type="presOf" srcId="{7D54A8B0-5886-4EA1-9E5D-7439BDEC6842}" destId="{649B3E6F-8B49-4002-81E6-FE54AD0572E5}" srcOrd="0" destOrd="0" presId="urn:microsoft.com/office/officeart/2005/8/layout/process4"/>
    <dgm:cxn modelId="{E75C08A2-86AE-4133-8590-9AB66C140E24}" type="presOf" srcId="{8E92AF0B-F92B-4E53-BDBC-CE52685A6B45}" destId="{A25EB52B-5E8F-403E-9ED5-E25D0CE2D229}" srcOrd="0" destOrd="0" presId="urn:microsoft.com/office/officeart/2005/8/layout/process4"/>
    <dgm:cxn modelId="{25E57154-3E2C-4362-BE26-4271DE6842FE}" type="presParOf" srcId="{422E21C6-EDCB-4247-B6FC-C787D72D6864}" destId="{DC8E3B94-F961-444C-A088-ADD4B48604EC}" srcOrd="0" destOrd="0" presId="urn:microsoft.com/office/officeart/2005/8/layout/process4"/>
    <dgm:cxn modelId="{DB2C1C8A-3FE5-42A0-89F0-4E0ED75474EF}" type="presParOf" srcId="{DC8E3B94-F961-444C-A088-ADD4B48604EC}" destId="{676851A2-0360-418B-A2CB-BB546CC2A97E}" srcOrd="0" destOrd="0" presId="urn:microsoft.com/office/officeart/2005/8/layout/process4"/>
    <dgm:cxn modelId="{268770E6-4D02-4B51-8443-42BB86758023}" type="presParOf" srcId="{DC8E3B94-F961-444C-A088-ADD4B48604EC}" destId="{2DC47CA6-A6EA-48A8-AC1C-56906BE1149C}" srcOrd="1" destOrd="0" presId="urn:microsoft.com/office/officeart/2005/8/layout/process4"/>
    <dgm:cxn modelId="{E7AED099-3E37-4453-AA78-6B33CBE70EC6}" type="presParOf" srcId="{DC8E3B94-F961-444C-A088-ADD4B48604EC}" destId="{3C357698-8179-4C6D-B983-6AAD6ECBE1D7}" srcOrd="2" destOrd="0" presId="urn:microsoft.com/office/officeart/2005/8/layout/process4"/>
    <dgm:cxn modelId="{76F102D6-46BB-472F-9370-CFDF426978C9}" type="presParOf" srcId="{3C357698-8179-4C6D-B983-6AAD6ECBE1D7}" destId="{649B3E6F-8B49-4002-81E6-FE54AD0572E5}" srcOrd="0" destOrd="0" presId="urn:microsoft.com/office/officeart/2005/8/layout/process4"/>
    <dgm:cxn modelId="{598A8427-E1E8-4739-8D35-18BCB36E1C91}" type="presParOf" srcId="{3C357698-8179-4C6D-B983-6AAD6ECBE1D7}" destId="{FCE9B30D-FBE6-4F99-941B-76F4D4F8573E}" srcOrd="1" destOrd="0" presId="urn:microsoft.com/office/officeart/2005/8/layout/process4"/>
    <dgm:cxn modelId="{3CEEF7D7-4A27-41BB-8B7D-D6C66365A75F}" type="presParOf" srcId="{3C357698-8179-4C6D-B983-6AAD6ECBE1D7}" destId="{A25EB52B-5E8F-403E-9ED5-E25D0CE2D229}" srcOrd="2" destOrd="0" presId="urn:microsoft.com/office/officeart/2005/8/layout/process4"/>
    <dgm:cxn modelId="{23C0C63B-9EE1-49FD-A805-10723F4D2269}" type="presParOf" srcId="{3C357698-8179-4C6D-B983-6AAD6ECBE1D7}" destId="{7DFC393E-5B04-4F5B-9AF1-B66914C71550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98445-740C-4062-B30C-D1E71FC082C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5AA9F6-155F-4DC7-81C8-5F5E31EA40C0}">
      <dgm:prSet/>
      <dgm:spPr>
        <a:ln w="9525">
          <a:solidFill>
            <a:schemeClr val="tx1"/>
          </a:solidFill>
        </a:ln>
      </dgm:spPr>
      <dgm:t>
        <a:bodyPr/>
        <a:lstStyle/>
        <a:p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Ερχόμενοι στο σήμερα οι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οργανοκαταλύτες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που περιέχουν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αμίνες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φωσφίνες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και </a:t>
          </a:r>
          <a:r>
            <a: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-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ετεροκυκλικά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καρβένια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μπορούν να ενεργοποιήσουν ενώσεις μέσω σχηματισμού ομοιοπολικών δεσμών  και έτσι να καταλύουν αντιδράσεις με ριζικά ενδιάμεσα που παράγονται από φωτοχημικές διεργασίες.</a:t>
          </a:r>
          <a:endParaRPr lang="en-US" dirty="0">
            <a:solidFill>
              <a:schemeClr val="tx1"/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11442D45-E90E-4865-9C34-1D4B10F3D7B4}" type="parTrans" cxnId="{FBA778DA-7244-4FE7-A80D-7E46C0C059CF}">
      <dgm:prSet/>
      <dgm:spPr/>
      <dgm:t>
        <a:bodyPr/>
        <a:lstStyle/>
        <a:p>
          <a:endParaRPr lang="en-US"/>
        </a:p>
      </dgm:t>
    </dgm:pt>
    <dgm:pt modelId="{1028396B-EBA1-488C-928E-10E57CDEA6A4}" type="sibTrans" cxnId="{FBA778DA-7244-4FE7-A80D-7E46C0C059CF}">
      <dgm:prSet/>
      <dgm:spPr/>
      <dgm:t>
        <a:bodyPr/>
        <a:lstStyle/>
        <a:p>
          <a:endParaRPr lang="en-US"/>
        </a:p>
      </dgm:t>
    </dgm:pt>
    <dgm:pt modelId="{12D5F822-F2BC-4653-8E65-365417E68A1C}">
      <dgm:prSet/>
      <dgm:spPr>
        <a:ln w="9525">
          <a:solidFill>
            <a:schemeClr val="tx1"/>
          </a:solidFill>
        </a:ln>
      </dgm:spPr>
      <dgm:t>
        <a:bodyPr/>
        <a:lstStyle/>
        <a:p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Ακόμα μια ενδιαφέρουσα προοπτική αποτελεί ο συνδυασμός </a:t>
          </a:r>
          <a:r>
            <a:rPr lang="el-GR" dirty="0" err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οργανοκατάλυσης</a:t>
          </a:r>
          <a:r>
            <a: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και κατάλυσης μετάλλων μετάπτωσης.</a:t>
          </a:r>
          <a:endParaRPr lang="en-US" dirty="0">
            <a:solidFill>
              <a:schemeClr val="tx1"/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CFD53DE2-6DA6-4D83-9F7B-C0F3C1CB5275}" type="parTrans" cxnId="{C27E528C-8231-47AF-979D-E7F328C3B728}">
      <dgm:prSet/>
      <dgm:spPr/>
      <dgm:t>
        <a:bodyPr/>
        <a:lstStyle/>
        <a:p>
          <a:endParaRPr lang="en-US"/>
        </a:p>
      </dgm:t>
    </dgm:pt>
    <dgm:pt modelId="{DD5A702B-DB30-491B-A8C6-EA04F48BD0D7}" type="sibTrans" cxnId="{C27E528C-8231-47AF-979D-E7F328C3B728}">
      <dgm:prSet/>
      <dgm:spPr/>
      <dgm:t>
        <a:bodyPr/>
        <a:lstStyle/>
        <a:p>
          <a:endParaRPr lang="en-US"/>
        </a:p>
      </dgm:t>
    </dgm:pt>
    <dgm:pt modelId="{32D7FCFD-60DE-406C-836E-49F9870CF01F}" type="pres">
      <dgm:prSet presAssocID="{9CC98445-740C-4062-B30C-D1E71FC082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51E81F-304F-4E01-B423-312C2F447F00}" type="pres">
      <dgm:prSet presAssocID="{6D5AA9F6-155F-4DC7-81C8-5F5E31EA40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63D55-32F2-4AFF-9A8F-E4D89ED01DA5}" type="pres">
      <dgm:prSet presAssocID="{1028396B-EBA1-488C-928E-10E57CDEA6A4}" presName="spacer" presStyleCnt="0"/>
      <dgm:spPr/>
    </dgm:pt>
    <dgm:pt modelId="{9F5643D8-DDF1-4901-9E74-F601F4D0FCAE}" type="pres">
      <dgm:prSet presAssocID="{12D5F822-F2BC-4653-8E65-365417E68A1C}" presName="parentText" presStyleLbl="node1" presStyleIdx="1" presStyleCnt="2" custScaleY="564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5EC544-09FA-4217-A0C6-64E6A4F96C32}" type="presOf" srcId="{12D5F822-F2BC-4653-8E65-365417E68A1C}" destId="{9F5643D8-DDF1-4901-9E74-F601F4D0FCAE}" srcOrd="0" destOrd="0" presId="urn:microsoft.com/office/officeart/2005/8/layout/vList2"/>
    <dgm:cxn modelId="{E6DD1B22-06FB-4FB9-9591-53D1742C4FFA}" type="presOf" srcId="{9CC98445-740C-4062-B30C-D1E71FC082C5}" destId="{32D7FCFD-60DE-406C-836E-49F9870CF01F}" srcOrd="0" destOrd="0" presId="urn:microsoft.com/office/officeart/2005/8/layout/vList2"/>
    <dgm:cxn modelId="{FBA778DA-7244-4FE7-A80D-7E46C0C059CF}" srcId="{9CC98445-740C-4062-B30C-D1E71FC082C5}" destId="{6D5AA9F6-155F-4DC7-81C8-5F5E31EA40C0}" srcOrd="0" destOrd="0" parTransId="{11442D45-E90E-4865-9C34-1D4B10F3D7B4}" sibTransId="{1028396B-EBA1-488C-928E-10E57CDEA6A4}"/>
    <dgm:cxn modelId="{C27E528C-8231-47AF-979D-E7F328C3B728}" srcId="{9CC98445-740C-4062-B30C-D1E71FC082C5}" destId="{12D5F822-F2BC-4653-8E65-365417E68A1C}" srcOrd="1" destOrd="0" parTransId="{CFD53DE2-6DA6-4D83-9F7B-C0F3C1CB5275}" sibTransId="{DD5A702B-DB30-491B-A8C6-EA04F48BD0D7}"/>
    <dgm:cxn modelId="{652F07D0-D8A6-4C3A-8396-DCDCD29E6E07}" type="presOf" srcId="{6D5AA9F6-155F-4DC7-81C8-5F5E31EA40C0}" destId="{B351E81F-304F-4E01-B423-312C2F447F00}" srcOrd="0" destOrd="0" presId="urn:microsoft.com/office/officeart/2005/8/layout/vList2"/>
    <dgm:cxn modelId="{32E3F852-2A76-4848-9503-6942B660C3D3}" type="presParOf" srcId="{32D7FCFD-60DE-406C-836E-49F9870CF01F}" destId="{B351E81F-304F-4E01-B423-312C2F447F00}" srcOrd="0" destOrd="0" presId="urn:microsoft.com/office/officeart/2005/8/layout/vList2"/>
    <dgm:cxn modelId="{F0DB79E2-688B-4CAF-9A15-8A2CABDD38F5}" type="presParOf" srcId="{32D7FCFD-60DE-406C-836E-49F9870CF01F}" destId="{7BF63D55-32F2-4AFF-9A8F-E4D89ED01DA5}" srcOrd="1" destOrd="0" presId="urn:microsoft.com/office/officeart/2005/8/layout/vList2"/>
    <dgm:cxn modelId="{88F3F0FA-B268-4198-B231-7B4237D9B310}" type="presParOf" srcId="{32D7FCFD-60DE-406C-836E-49F9870CF01F}" destId="{9F5643D8-DDF1-4901-9E74-F601F4D0FCAE}" srcOrd="2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7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127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7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631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26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2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22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C9E87A-9A3B-9094-6289-779725DF8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002A64-5B61-FCD0-A814-D84FF9590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5D7DEA-94D8-FB20-4203-139C190E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D2AB7C-6488-98D6-DF4F-144F11B2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647AE3-CB3D-FA54-B59B-4EA118F8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1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EC2FFF-2BF7-A312-B02E-9A395AFE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14D9F3-95C0-42CE-6110-BA6D90B9E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036720-1E89-93A8-796D-773950FC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16F07F-0337-A526-974A-E2F65B73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284203-06C0-D12C-B4E4-726F7008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3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EE56C-1140-E08C-6E38-98D4D009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FEA9F9-295A-BDCC-18A3-A47F33D2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E2663F-A45C-8CF0-069F-2A1EE363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132294-0B4F-1FE7-E894-989B4BAF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B6A91C-767E-C21D-87AF-C3356E33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53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B35BB5-C4ED-192F-3948-7E32BE9D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3B109E-5AA9-673A-FD84-9EDC8033D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AFF218-D657-76DC-9C6A-C95E39633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001393-0875-3004-29BC-FF290917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9AA1E7-6A54-4161-CB1A-2B77D690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D45DD0-8618-AAF9-3A83-E06B922D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87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F7C26-DCE7-1239-3E0C-F7FBFC5EC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41D857-9992-0756-B051-1C71B5978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1C935E-D374-814D-7365-975E8B9EC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26E398-D5D2-74A2-AA61-AF737F4A0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5299D3-2D16-DAA5-4144-200D9395F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E399180-A82C-3427-63E2-F9ADE28C5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A78A98B-E39D-942D-D666-488F2688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C891DF-6A0E-425B-CCB5-B429FABF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1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FE8E4C-BA8B-6BF8-2171-5C4927E6E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7230F3-BF7C-D88D-F7BD-2AB95FF2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0E70F0-EDED-5292-AC1E-23CD99C0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C661F64-2BDA-72F3-F7E4-6FC21DF9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9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1B6088B-AD86-CB72-1726-CC39F2F5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47F020-195E-204B-BE3B-D71814EB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55354E-001C-DC10-9E6F-C5C84614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46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E861DD-DA03-57BA-786F-9EF6912C9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2C616-5AE5-5AE6-DB15-8921F8AEA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0003B4-32C8-4EA4-E8D1-4D330E337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447A3E-DD09-3572-78DE-5139D2F3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A517D1-82D9-CCA7-D36F-D41BF1B7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55946F-045F-35F4-6D83-B7B16532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D9C00-1328-94F9-728D-24AAE1295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1AA1001-6912-5691-CDD9-EA0E8CDA6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A7CB3B-BE7E-61C8-DCD1-5F4EC60DE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AC33E4-CBA7-E3C8-C4CA-A9A33A56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9B4D50-5187-5BEE-A2A4-C98A08DE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F1F69D-043F-FAA0-B82D-C5F018DC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20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BD888-A307-E3C4-81C7-F30CEAC2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9CBDF2-EC6A-8000-B2D6-30B868640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02A68A-EDB8-FC7E-C8B0-ECAEF1C4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F5A13-42FF-7419-3059-1EC99E8CF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F3387F-86F3-99A8-75A4-1CCBAA26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371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AC5E726-0E10-6AFA-FD2B-9AAD7FE68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9F6F13-8D45-FE80-CA9E-F552140A3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4D2709-871E-3745-CD9D-32071C40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163ACA-75CD-2CA0-474E-13F193B5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EA4AC-1BFC-01CF-189B-AC0F97E6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0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5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2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3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AB192-2623-4C2A-BC12-7FFD8BB565C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E01B9D-15E9-4B7D-9FD9-8F021D4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CD01973-3B78-20B8-2ECF-482DB543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B3BA61-A22D-5653-00F9-D9A342166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278983-DFC8-7F5B-49C7-64121FD35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5565-BBDB-4FC8-AA4C-40B2D12210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9A389C-2E03-9246-3487-3D82C8D57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E6ACDA-5ADC-3B9B-27E7-5A8FC7FCF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78FA-099C-40C4-A0F9-C92136CCD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7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21/ja405764p" TargetMode="External"/><Relationship Id="rId3" Type="http://schemas.openxmlformats.org/officeDocument/2006/relationships/hyperlink" Target="https://upload.wikimedia.org/wikipedia/commons/1/15/CatalysisScheme.png" TargetMode="External"/><Relationship Id="rId7" Type="http://schemas.openxmlformats.org/officeDocument/2006/relationships/hyperlink" Target="https://doi.org/10.1021/acscatal.5b00498" TargetMode="External"/><Relationship Id="rId2" Type="http://schemas.openxmlformats.org/officeDocument/2006/relationships/hyperlink" Target="https://doi.org/10.1002/anie.20150916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i.org/10.1021/cr9002424" TargetMode="External"/><Relationship Id="rId5" Type="http://schemas.openxmlformats.org/officeDocument/2006/relationships/hyperlink" Target="https://doi.org/10.1016/b978-0-08-052349-1.00196-7" TargetMode="External"/><Relationship Id="rId10" Type="http://schemas.openxmlformats.org/officeDocument/2006/relationships/hyperlink" Target="https://doi.org/10.1021/acs.joc.6b01449" TargetMode="External"/><Relationship Id="rId4" Type="http://schemas.openxmlformats.org/officeDocument/2006/relationships/hyperlink" Target="https://www.angelo.edu/faculty/kboudrea/periodic/physical_metals.htm" TargetMode="External"/><Relationship Id="rId9" Type="http://schemas.openxmlformats.org/officeDocument/2006/relationships/hyperlink" Target="https://doi.org/10.1021/jacs.1c114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2D2B266D-3625-4584-A5C3-7D3F672CFF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463B99A-73EE-4FBB-B7C4-F9F9BCC25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5D2A5D1-BA0D-47D3-B051-DA7743C46E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CEC801-FBA2-7747-90E4-E59EFE1915BB}"/>
              </a:ext>
            </a:extLst>
          </p:cNvPr>
          <p:cNvSpPr txBox="1"/>
          <p:nvPr/>
        </p:nvSpPr>
        <p:spPr>
          <a:xfrm>
            <a:off x="228600" y="3429754"/>
            <a:ext cx="5180127" cy="1296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98018">
              <a:spcAft>
                <a:spcPts val="720"/>
              </a:spcAft>
            </a:pPr>
            <a:r>
              <a:rPr lang="el-GR" sz="235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Αλέξανδρος Παρασκευάς </a:t>
            </a:r>
          </a:p>
          <a:p>
            <a:pPr algn="ctr" defTabSz="598018">
              <a:spcAft>
                <a:spcPts val="720"/>
              </a:spcAft>
            </a:pPr>
            <a:r>
              <a:rPr lang="el-GR" sz="235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Προπτυχιακός φοιτητής του τμήματος χημείας 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370506D-8DBD-C215-C103-5249036DAD84}"/>
              </a:ext>
            </a:extLst>
          </p:cNvPr>
          <p:cNvSpPr txBox="1"/>
          <p:nvPr/>
        </p:nvSpPr>
        <p:spPr>
          <a:xfrm>
            <a:off x="6353605" y="3612521"/>
            <a:ext cx="5533595" cy="816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98018">
              <a:spcAft>
                <a:spcPts val="720"/>
              </a:spcAft>
            </a:pPr>
            <a:r>
              <a:rPr lang="el-GR" sz="235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Ομογενή κατάλυση μετάλλων μετάπτωσης και οργανικών μορίων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014EF66-A2A7-BF1B-A0F7-F78400A83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163" y="789764"/>
            <a:ext cx="6948626" cy="18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4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70BE148-E00C-34D8-44E6-B77143AE9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78" y="3596169"/>
            <a:ext cx="5737725" cy="30553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EC2F53B-2F3A-D4B2-87C0-BC8174BB39B5}"/>
              </a:ext>
            </a:extLst>
          </p:cNvPr>
          <p:cNvSpPr txBox="1"/>
          <p:nvPr/>
        </p:nvSpPr>
        <p:spPr>
          <a:xfrm>
            <a:off x="0" y="722674"/>
            <a:ext cx="15478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Εισαγωγή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2A6CB6-67CC-E9E5-FC26-0C6DC3503BC9}"/>
              </a:ext>
            </a:extLst>
          </p:cNvPr>
          <p:cNvSpPr txBox="1"/>
          <p:nvPr/>
        </p:nvSpPr>
        <p:spPr>
          <a:xfrm>
            <a:off x="966158" y="1549455"/>
            <a:ext cx="3709273" cy="409342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Ένας καταλύτης είναι μια ένωση που όταν προστεθεί στο μίγμα μια αντίδρασης επηρεάζει τη κινητική της επιταχύνοντάς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κατάλυση διαδραματίζει έναν πολύ σημαντικό ρόλο στη σύγχρονη συνθετική χημεία: 90% των εμπορικών χημικών παράγονται με πορείες στις οποίες συναντάται τουλάχιστον 1 καταλυτικό στάδιο.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1262D87F-2300-AF4F-C24D-D9E5089E7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293351"/>
            <a:ext cx="5052083" cy="2968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771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0A85EF-3A42-2CBB-CCB0-D396F88BCB7D}"/>
              </a:ext>
            </a:extLst>
          </p:cNvPr>
          <p:cNvSpPr txBox="1"/>
          <p:nvPr/>
        </p:nvSpPr>
        <p:spPr>
          <a:xfrm>
            <a:off x="1900560" y="1064799"/>
            <a:ext cx="897172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πιο ενεργός κλάδος της ομογενούς κατάλυσης, αφορά τα μέταλλα μετάπτωσης. Χρησιμοποιώντας τα διαθέσιμα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-τροχιακά που διαθέτουν μπορούν να επιταχύνουν μια αντίδραση συμμετέχοντας στη πορεία της, με διάφορους μηχανισμούς οδηγώντας στο σχηματισμό ή τη διάσπαση δεσμών Η-Η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Η δραστικότητα και η εκλεκτικότητα των καταλυτών αυτών  μπορεί να ρυθμιστεί με την επιλογή των κατάλληλων υποκαταστατών (πχ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rubbs)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l-G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Παραδείγματα της κατηγορίας αυτής αποτελούν: </a:t>
            </a:r>
          </a:p>
          <a:p>
            <a:pPr marL="342900" indent="-342900">
              <a:buAutoNum type="arabicParenR"/>
            </a:pP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ασύμμετρη καταλυτική υδρογόνωση από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ασύμμετρη </a:t>
            </a:r>
            <a:r>
              <a:rPr lang="el-G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εποξείδωση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διυδροξυλίωση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καταλύεται από </a:t>
            </a:r>
            <a:r>
              <a:rPr lang="el-G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σύμπλοκα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ή </a:t>
            </a:r>
            <a:r>
              <a:rPr lang="el-G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l-GR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λεφινική</a:t>
            </a:r>
            <a:r>
              <a:rPr lang="el-G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μετάθεση </a:t>
            </a:r>
            <a:r>
              <a:rPr lang="el-GR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καταλυόμενη</a:t>
            </a:r>
            <a:r>
              <a:rPr lang="el-G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 </a:t>
            </a:r>
            <a:r>
              <a:rPr lang="el-G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αντιδράσεις </a:t>
            </a:r>
            <a:r>
              <a:rPr lang="el-G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σύξευξης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καταλυόμενες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 (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πχ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αντίδραση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E24722-BBDA-D651-7816-7B176DB457F8}"/>
              </a:ext>
            </a:extLst>
          </p:cNvPr>
          <p:cNvSpPr txBox="1"/>
          <p:nvPr/>
        </p:nvSpPr>
        <p:spPr>
          <a:xfrm>
            <a:off x="4311192" y="348791"/>
            <a:ext cx="3569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Μέταλλα Μετάπτωσης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6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D5A4AE7-7158-7A4E-0A8E-B3BB590FF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103" y="3735353"/>
            <a:ext cx="4590350" cy="26853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17CDA24-35F8-4540-8C52-3096D6D949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12D6E75-312C-22BC-A923-7F2076B7B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546" y="3736086"/>
            <a:ext cx="3946426" cy="277236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658BFE0-4E65-4174-9C75-687C94E882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A75DFED-A0C1-4A83-BE1D-0271C1826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6552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A296A4A-28EB-8412-9108-C19991F7B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5376" y="257510"/>
            <a:ext cx="5426764" cy="25505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87AEF90-AF4A-E40C-D688-ADC68B41E5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980" y="152520"/>
            <a:ext cx="4214596" cy="27605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4194A38-3BB7-1767-5295-B06DBC14912C}"/>
              </a:ext>
            </a:extLst>
          </p:cNvPr>
          <p:cNvSpPr txBox="1"/>
          <p:nvPr/>
        </p:nvSpPr>
        <p:spPr>
          <a:xfrm>
            <a:off x="7439156" y="2978002"/>
            <a:ext cx="3379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Johnson, R. A., &amp; Barry Sharpless, K. (1991).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C8E5FA-52C3-0547-BE56-65C30039EC21}"/>
              </a:ext>
            </a:extLst>
          </p:cNvPr>
          <p:cNvSpPr txBox="1"/>
          <p:nvPr/>
        </p:nvSpPr>
        <p:spPr>
          <a:xfrm>
            <a:off x="781617" y="6446651"/>
            <a:ext cx="39193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Vougioukalakis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G. C., &amp; Grubbs, R. H. (2009). 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94B8406-36DF-BE2B-A217-DB39E793ED15}"/>
              </a:ext>
            </a:extLst>
          </p:cNvPr>
          <p:cNvSpPr txBox="1"/>
          <p:nvPr/>
        </p:nvSpPr>
        <p:spPr>
          <a:xfrm>
            <a:off x="7722652" y="6462040"/>
            <a:ext cx="281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Dr. John K.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Stille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(1986).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A6E99A-56FD-E2F2-515D-194EC794A756}"/>
              </a:ext>
            </a:extLst>
          </p:cNvPr>
          <p:cNvSpPr txBox="1"/>
          <p:nvPr/>
        </p:nvSpPr>
        <p:spPr>
          <a:xfrm>
            <a:off x="319439" y="2870281"/>
            <a:ext cx="5411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Crabtree, R. H., </a:t>
            </a:r>
            <a:r>
              <a:rPr lang="en-US" sz="1400" dirty="0" err="1"/>
              <a:t>Mellea</a:t>
            </a:r>
            <a:r>
              <a:rPr lang="en-US" sz="1400" dirty="0"/>
              <a:t>, M. F., </a:t>
            </a:r>
            <a:r>
              <a:rPr lang="en-US" sz="1400" dirty="0" err="1"/>
              <a:t>Mihelcic</a:t>
            </a:r>
            <a:r>
              <a:rPr lang="en-US" sz="1400" dirty="0"/>
              <a:t>, J. M., &amp; Quirk, J. M. (1982).</a:t>
            </a:r>
          </a:p>
          <a:p>
            <a:pPr algn="ctr"/>
            <a:r>
              <a:rPr lang="it-IT" sz="1400" dirty="0"/>
              <a:t>Sun, Y., &amp; Chen, H. (2015).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953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59C671B-1B22-4141-A9C0-2E7941FDA7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xmlns="" id="{7B2F5A4B-FA0F-4625-82F7-1D3F11281B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xmlns="" id="{9ACB0BAE-722F-4C91-8C2A-44EF768E83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xmlns="" id="{C3AC4D9F-59AC-421A-9FF3-C936CEC439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xmlns="" id="{797BCE03-677D-4D65-A4D1-1FD721DD5D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xmlns="" id="{D007E5D0-0B4E-4094-988C-9917146C2D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xmlns="" id="{024DB804-C06B-4A0A-AC43-6BCCB7D760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xmlns="" id="{B51DC17A-305E-486E-A527-5E8068E9EF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xmlns="" id="{B6CCA716-6D46-4523-BF96-FF1B0C5464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xmlns="" id="{E632B09A-D30C-4268-B28B-ACD6127630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xmlns="" id="{5FC839A4-228B-4EC0-8AF4-D8E38ECE67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xmlns="" id="{A8FFB1A1-5BB5-4551-87CD-F3365E6FE9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D05AF173-8E70-41FA-9254-DF9AC3DDA2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1D56A4CE-A3F4-4CFF-9A65-C029AC17B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xmlns="" id="{DF669161-0B30-4C76-96BF-962027487D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xmlns="" id="{A5232353-CF7C-44DD-8BEE-1C8FF54CDD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xmlns="" id="{AEA6CAE2-8741-4E88-A632-69C2B2EC58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xmlns="" id="{014AC37D-4388-4AE6-9D4D-CCD99A608C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xmlns="" id="{7FE084B0-333E-4F7C-83F1-F7D132527D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xmlns="" id="{FDCFCB98-2E3A-4227-823C-80489BB284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xmlns="" id="{252F94DE-A6A3-4463-BE05-34281F1C87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xmlns="" id="{16EA21FA-886F-43CF-9D44-C1342F3055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xmlns="" id="{88C821A5-BCF7-47FE-894F-0ADC5FDB28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xmlns="" id="{F8337ECE-206A-472E-AFC4-0F230C91E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xmlns="" id="{90BB2EC4-D043-4B43-87E7-723A787EE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xmlns="" id="{04013015-AF71-47BC-BE4D-ED9EFA24FF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71B30B18-D920-4E3E-B931-1F310244C1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 11">
            <a:extLst>
              <a:ext uri="{FF2B5EF4-FFF2-40B4-BE49-F238E27FC236}">
                <a16:creationId xmlns:a16="http://schemas.microsoft.com/office/drawing/2014/main" xmlns="" id="{C70EF50A-66E6-460A-8AF9-47A10D0D99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241D049E-2C7B-4131-B81E-E5B643BD61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91635463-D121-4B16-AB61-D492DD3F02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DA9F3BF-5133-E3DE-4398-BC3455B59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347" y="1098640"/>
            <a:ext cx="6203918" cy="4648803"/>
          </a:xfrm>
          <a:prstGeom prst="rect">
            <a:avLst/>
          </a:prstGeom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62F391E-9A35-4CB6-D27A-36BE236C2790}"/>
              </a:ext>
            </a:extLst>
          </p:cNvPr>
          <p:cNvSpPr txBox="1"/>
          <p:nvPr/>
        </p:nvSpPr>
        <p:spPr>
          <a:xfrm>
            <a:off x="1242334" y="2277257"/>
            <a:ext cx="3583004" cy="316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75488">
              <a:spcAft>
                <a:spcPts val="600"/>
              </a:spcAft>
            </a:pPr>
            <a:r>
              <a:rPr lang="el-GR" sz="2496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Το στοίχημα πλέον είναι η αξιοποίηση φθηνότερων μετάλλων στη κατάλυση. Έτσι παρουσιάζονται εναλλακτικοί καταλύτες για αντιδράσεις όπως</a:t>
            </a:r>
            <a:r>
              <a:rPr lang="en-US" sz="2496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</a:t>
            </a:r>
            <a:r>
              <a:rPr lang="el-GR" sz="2496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συζεύξεις, υδρογονώσεις, οξειδώσεις και αμινώσεις.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925D9744-526E-6DEE-D95D-A39BA30EB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31413" y="1851146"/>
            <a:ext cx="618829" cy="61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1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extBox 1">
            <a:extLst>
              <a:ext uri="{FF2B5EF4-FFF2-40B4-BE49-F238E27FC236}">
                <a16:creationId xmlns:a16="http://schemas.microsoft.com/office/drawing/2014/main" xmlns="" id="{AB0059B0-380E-0FF6-FFF7-709336FFCF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871319"/>
              </p:ext>
            </p:extLst>
          </p:nvPr>
        </p:nvGraphicFramePr>
        <p:xfrm>
          <a:off x="1887988" y="1989057"/>
          <a:ext cx="8271820" cy="4540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owchart: Process 2">
            <a:extLst>
              <a:ext uri="{FF2B5EF4-FFF2-40B4-BE49-F238E27FC236}">
                <a16:creationId xmlns:a16="http://schemas.microsoft.com/office/drawing/2014/main" xmlns="" id="{084B358C-045F-9D35-E8FF-6E5813D28161}"/>
              </a:ext>
            </a:extLst>
          </p:cNvPr>
          <p:cNvSpPr/>
          <p:nvPr/>
        </p:nvSpPr>
        <p:spPr>
          <a:xfrm>
            <a:off x="0" y="716437"/>
            <a:ext cx="4741682" cy="688157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A32F5668-47CE-9ADF-7972-1D4601DD7032}"/>
              </a:ext>
            </a:extLst>
          </p:cNvPr>
          <p:cNvSpPr/>
          <p:nvPr/>
        </p:nvSpPr>
        <p:spPr>
          <a:xfrm rot="5400000">
            <a:off x="4579943" y="878176"/>
            <a:ext cx="688159" cy="364681"/>
          </a:xfrm>
          <a:prstGeom prst="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14128E0-8C48-FA1D-9AE3-E0FEFE4E7C71}"/>
              </a:ext>
            </a:extLst>
          </p:cNvPr>
          <p:cNvSpPr txBox="1"/>
          <p:nvPr/>
        </p:nvSpPr>
        <p:spPr>
          <a:xfrm>
            <a:off x="304454" y="625661"/>
            <a:ext cx="3528637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Οργ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ανοκατάλυση</a:t>
            </a:r>
          </a:p>
        </p:txBody>
      </p:sp>
    </p:spTree>
    <p:extLst>
      <p:ext uri="{BB962C8B-B14F-4D97-AF65-F5344CB8AC3E}">
        <p14:creationId xmlns:p14="http://schemas.microsoft.com/office/powerpoint/2010/main" val="269424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41D049E-2C7B-4131-B81E-E5B643BD61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91635463-D121-4B16-AB61-D492DD3F02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16817E6-44E8-5A6D-5C3D-E4F7E71D8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392" y="608961"/>
            <a:ext cx="9065722" cy="48048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22BEBF7-8341-BA2C-6EA8-6BCBD56F50CD}"/>
              </a:ext>
            </a:extLst>
          </p:cNvPr>
          <p:cNvSpPr txBox="1"/>
          <p:nvPr/>
        </p:nvSpPr>
        <p:spPr>
          <a:xfrm>
            <a:off x="3978215" y="5711201"/>
            <a:ext cx="423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List, B., Lerner, R. A., &amp;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Barbas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C. F. (2000).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4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51C6D932-DFF5-4EAB-9FB1-5073B33058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48574" y="3962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17194CD-5FDA-50A2-A24F-10D1D2C1D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614" y="546871"/>
            <a:ext cx="5343784" cy="5764257"/>
          </a:xfrm>
          <a:prstGeom prst="rect">
            <a:avLst/>
          </a:prstGeom>
          <a:ln w="9525" cap="sq">
            <a:solidFill>
              <a:schemeClr val="tx1"/>
            </a:solidFill>
            <a:miter lim="800000"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9A8EA9A-FFBF-3925-BC23-883EE9AC0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14" y="3297690"/>
            <a:ext cx="6132082" cy="3204012"/>
          </a:xfrm>
          <a:prstGeom prst="rect">
            <a:avLst/>
          </a:prstGeom>
          <a:ln w="9525" cap="sq">
            <a:solidFill>
              <a:schemeClr val="tx1"/>
            </a:solidFill>
            <a:miter lim="800000"/>
          </a:ln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D5668631-A68A-62AA-BA41-A5945D0CB5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962088"/>
              </p:ext>
            </p:extLst>
          </p:nvPr>
        </p:nvGraphicFramePr>
        <p:xfrm>
          <a:off x="292114" y="356298"/>
          <a:ext cx="5966691" cy="2649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338CF84-60D6-87F4-1C17-2738F2D80F3F}"/>
              </a:ext>
            </a:extLst>
          </p:cNvPr>
          <p:cNvSpPr txBox="1"/>
          <p:nvPr/>
        </p:nvSpPr>
        <p:spPr>
          <a:xfrm>
            <a:off x="897147" y="6501702"/>
            <a:ext cx="4822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Yu, S.-Y., Zhang, H., Gao, Y., Mo, L., Wang, S., &amp; Yao, Z.-J. (2013).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F8B1AF3-3BB2-A678-6E94-382A39AAFCFC}"/>
              </a:ext>
            </a:extLst>
          </p:cNvPr>
          <p:cNvSpPr txBox="1"/>
          <p:nvPr/>
        </p:nvSpPr>
        <p:spPr>
          <a:xfrm>
            <a:off x="7487728" y="6400800"/>
            <a:ext cx="4149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Shaw, M. H.,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Twilton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J., &amp; MacMillan, D. W. C. (2016).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29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9D151D-C649-7291-4CD4-10AE16ED8A52}"/>
              </a:ext>
            </a:extLst>
          </p:cNvPr>
          <p:cNvSpPr txBox="1"/>
          <p:nvPr/>
        </p:nvSpPr>
        <p:spPr>
          <a:xfrm>
            <a:off x="113800" y="676258"/>
            <a:ext cx="2924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Πηγές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D31B1DF-8E87-930E-E29A-B98BD630AC83}"/>
              </a:ext>
            </a:extLst>
          </p:cNvPr>
          <p:cNvSpPr txBox="1"/>
          <p:nvPr/>
        </p:nvSpPr>
        <p:spPr>
          <a:xfrm>
            <a:off x="1670640" y="517803"/>
            <a:ext cx="9470597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Zhou, Q. (2015). Transition‐Metal Catalysis and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Organocatalysis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Where Can Progress Be Expected? In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Angewandte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International Edition (Vol. 55, Issue 18, pp. 5352–5353). Wiley.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https://doi.org/10.1002/anie.201509164</a:t>
            </a:r>
            <a:endParaRPr lang="el-G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CatalysisScheme.png (1159×681) (wikimedia.org)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The Parts of the Periodic Table (angelo.edu)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Cui, C.-X., Chen, H., Li, S.-J., Zhang, T., Qu, L.-B., &amp; Lan, Y. (2020). Mechanism of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-catalyzed hydrogenation: A theoretical view. In Coordination Chemistry Reviews (Vol. 412, p. 213251). Elsevier BV. https://doi.org/10.1016/j.ccr.2020.213251</a:t>
            </a: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 Johnson, R. A., &amp; Barry Sharpless, K. (1991). Addition Reactions with Formation of Carbon–Oxygen Bonds: (ii) Asymmetric Methods of Epoxidation. In Comprehensive Organic Synthesis (pp. 389–436). Elsevier.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https://doi.org/10.1016/b978-0-08-052349-1.00196-7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6)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Vougioukalakis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G. C., &amp; Grubbs, R. H. (2009). Ruthenium-Based Heterocyclic Carbene-Coordinated Olefin Metathesis Catalysts. In Chemical Reviews (Vol. 110, Issue 3, pp. 1746–1787). American Chemical Society (ACS).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https://doi.org/10.1021/cr9002424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7) Prof. Dr. John K.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Stille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(1986). The Palladium-Catalyzed Cross-Coupling Reactions of Organotin Reagents with Organic Electrophiles [New Synthetic Methods (58)]. , 25(6), 508–524. doi:10.1002/anie.198605081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8)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Magano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J., &amp;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Monfette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 (2015). </a:t>
            </a:r>
            <a:r>
              <a:rPr lang="el-G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8)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of an Air-Stable, Broadly Applicable Nickel Source for Nickel-Catalyzed Cross-Coupling. In ACS Catalysis (Vol. 5, Issue 5, pp. 3120–3123). American Chemical Society (ACS).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https://doi.org/10.1021/acscatal.5b00498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9) List, B., Lerner, R. A., &amp;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Barbas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C. F. (2000). Proline-Catalyzed Direct Asymmetric Aldol Reactions. In Journal of the American Chemical Society (Vol. 122, Issue 10, pp. 2395–2396). American Chemical Society (ACS). </a:t>
            </a: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10) Yu, S.-Y., Zhang, H., Gao, Y., Mo, L., Wang, S., &amp; Yao, Z.-J. (2013). Asymmetric Cascade Annulation Based on Enantioselective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Oxa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-Diels–Alder Cycloaddition of in Situ Generated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Isochromenyliums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Cooperative Binary Catalysis of Pd(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OAc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)2 and (S)-Trip. In Journal of the American Chemical Society (Vol. 135, Issue 30, pp. 11402–11407). American Chemical Society (ACS).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https://doi.org/10.1021/ja405764p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11) Chen, D.-F., &amp; Gong, L.-Z. (2022).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Organo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/Transition-Metal Combined Catalysis Rejuvenates Both in Asymmetric Synthesis. In Journal of the American Chemical Society (Vol. 144, Issue 6, pp. 2415–2437). American Chemical Society (ACS).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https://doi.org/10.1021/jacs.1c11408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12) Shaw, M. H.,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Twilton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J., &amp; MacMillan, D. W. C. (2016).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Photoredox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Catalysis in Organic Chemistry. In The Journal of Organic Chemistry (Vol. 81, Issue 16, pp. 6898–6926). American Chemical Society (ACS).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https://doi.org/10.1021/acs.joc.6b01449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952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2374</TotalTime>
  <Words>1099</Words>
  <Application>Microsoft Office PowerPoint</Application>
  <PresentationFormat>Ευρεία οθόνη</PresentationFormat>
  <Paragraphs>43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Wingdings 3</vt:lpstr>
      <vt:lpstr>Wisp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Αλέξανδρος Παρασκευάς</dc:creator>
  <cp:lastModifiedBy>TT</cp:lastModifiedBy>
  <cp:revision>9</cp:revision>
  <dcterms:created xsi:type="dcterms:W3CDTF">2023-05-11T14:58:55Z</dcterms:created>
  <dcterms:modified xsi:type="dcterms:W3CDTF">2023-05-18T16:48:13Z</dcterms:modified>
</cp:coreProperties>
</file>