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3" r:id="rId17"/>
    <p:sldId id="272" r:id="rId18"/>
    <p:sldId id="271" r:id="rId19"/>
    <p:sldId id="274" r:id="rId20"/>
    <p:sldId id="283" r:id="rId21"/>
    <p:sldId id="275" r:id="rId22"/>
    <p:sldId id="278" r:id="rId23"/>
    <p:sldId id="280" r:id="rId24"/>
    <p:sldId id="279" r:id="rId25"/>
    <p:sldId id="277" r:id="rId26"/>
    <p:sldId id="282" r:id="rId27"/>
    <p:sldId id="276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2CBB4D-851E-4BB1-8A63-BBA985C104C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7"/>
            <p14:sldId id="265"/>
            <p14:sldId id="266"/>
            <p14:sldId id="268"/>
            <p14:sldId id="269"/>
            <p14:sldId id="270"/>
            <p14:sldId id="273"/>
            <p14:sldId id="272"/>
            <p14:sldId id="271"/>
            <p14:sldId id="274"/>
            <p14:sldId id="283"/>
            <p14:sldId id="275"/>
            <p14:sldId id="278"/>
            <p14:sldId id="280"/>
            <p14:sldId id="279"/>
            <p14:sldId id="277"/>
            <p14:sldId id="282"/>
            <p14:sldId id="276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3969" autoAdjust="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outlineViewPr>
    <p:cViewPr>
      <p:scale>
        <a:sx n="33" d="100"/>
        <a:sy n="33" d="100"/>
      </p:scale>
      <p:origin x="0" y="-1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0"/>
    </p:cViewPr>
  </p:sorter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CF5F16-93A1-4A24-B195-6D4F7ACF19E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DB44EA2-DE69-4DC4-BCDC-446F523459B9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AB198DA2-DEFA-4C18-A75D-BC27856FDC70}" type="parTrans" cxnId="{A5770A74-A56D-4267-A1AB-FB5A5F0950F3}">
      <dgm:prSet/>
      <dgm:spPr/>
      <dgm:t>
        <a:bodyPr/>
        <a:lstStyle/>
        <a:p>
          <a:endParaRPr lang="en-US"/>
        </a:p>
      </dgm:t>
    </dgm:pt>
    <dgm:pt modelId="{2E92E011-5B3A-4F34-9D14-DAB97E84A6CD}" type="sibTrans" cxnId="{A5770A74-A56D-4267-A1AB-FB5A5F0950F3}">
      <dgm:prSet/>
      <dgm:spPr/>
      <dgm:t>
        <a:bodyPr/>
        <a:lstStyle/>
        <a:p>
          <a:endParaRPr lang="en-US"/>
        </a:p>
      </dgm:t>
    </dgm:pt>
    <dgm:pt modelId="{81A88C9D-F53E-4F1C-A225-2EEF3B634B8B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A9ACDFDE-3AE6-4A58-947B-57FEFF7DE055}" type="parTrans" cxnId="{290FEE70-97E3-4C08-842E-B76C3D9BFD2F}">
      <dgm:prSet/>
      <dgm:spPr/>
      <dgm:t>
        <a:bodyPr/>
        <a:lstStyle/>
        <a:p>
          <a:endParaRPr lang="en-US"/>
        </a:p>
      </dgm:t>
    </dgm:pt>
    <dgm:pt modelId="{6D170B01-2B77-4004-9C0B-5C01FC67AF9E}" type="sibTrans" cxnId="{290FEE70-97E3-4C08-842E-B76C3D9BFD2F}">
      <dgm:prSet/>
      <dgm:spPr/>
      <dgm:t>
        <a:bodyPr/>
        <a:lstStyle/>
        <a:p>
          <a:endParaRPr lang="en-US"/>
        </a:p>
      </dgm:t>
    </dgm:pt>
    <dgm:pt modelId="{C2589247-A146-4D92-8484-DFD63A42E557}">
      <dgm:prSet phldrT="[Text]"/>
      <dgm:spPr/>
      <dgm:t>
        <a:bodyPr/>
        <a:lstStyle/>
        <a:p>
          <a:endParaRPr lang="en-US" dirty="0"/>
        </a:p>
      </dgm:t>
    </dgm:pt>
    <dgm:pt modelId="{D8141E29-3C2C-4B56-9481-4EB95F3FD240}" type="sibTrans" cxnId="{F29BFACF-76CF-42DA-9EC5-75DFCAA45DC9}">
      <dgm:prSet/>
      <dgm:spPr/>
      <dgm:t>
        <a:bodyPr/>
        <a:lstStyle/>
        <a:p>
          <a:endParaRPr lang="en-US"/>
        </a:p>
      </dgm:t>
    </dgm:pt>
    <dgm:pt modelId="{E262A29F-673E-4336-824B-9DBADF3847C8}" type="parTrans" cxnId="{F29BFACF-76CF-42DA-9EC5-75DFCAA45DC9}">
      <dgm:prSet/>
      <dgm:spPr/>
      <dgm:t>
        <a:bodyPr/>
        <a:lstStyle/>
        <a:p>
          <a:endParaRPr lang="en-US"/>
        </a:p>
      </dgm:t>
    </dgm:pt>
    <dgm:pt modelId="{DFEA5B3B-CC26-4B21-914F-3A738BFB7906}" type="pres">
      <dgm:prSet presAssocID="{4FCF5F16-93A1-4A24-B195-6D4F7ACF19EC}" presName="Name0" presStyleCnt="0">
        <dgm:presLayoutVars>
          <dgm:dir/>
          <dgm:animLvl val="lvl"/>
          <dgm:resizeHandles val="exact"/>
        </dgm:presLayoutVars>
      </dgm:prSet>
      <dgm:spPr/>
    </dgm:pt>
    <dgm:pt modelId="{199014D5-F917-4F00-B51B-B1282D95715A}" type="pres">
      <dgm:prSet presAssocID="{C2589247-A146-4D92-8484-DFD63A42E55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18594A3-709C-401C-919A-51B2D5E6091F}" type="pres">
      <dgm:prSet presAssocID="{D8141E29-3C2C-4B56-9481-4EB95F3FD240}" presName="parTxOnlySpace" presStyleCnt="0"/>
      <dgm:spPr/>
    </dgm:pt>
    <dgm:pt modelId="{63F95297-84C3-4953-BEFF-EFC2EB24C126}" type="pres">
      <dgm:prSet presAssocID="{0DB44EA2-DE69-4DC4-BCDC-446F523459B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293C0E3-51AD-4028-81F3-B9314413B9A0}" type="pres">
      <dgm:prSet presAssocID="{2E92E011-5B3A-4F34-9D14-DAB97E84A6CD}" presName="parTxOnlySpace" presStyleCnt="0"/>
      <dgm:spPr/>
    </dgm:pt>
    <dgm:pt modelId="{5970021F-59BE-4980-AC09-7ACEFC707E82}" type="pres">
      <dgm:prSet presAssocID="{81A88C9D-F53E-4F1C-A225-2EEF3B634B8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7B7976F-5679-4ECF-BFAE-1639506083BD}" type="presOf" srcId="{4FCF5F16-93A1-4A24-B195-6D4F7ACF19EC}" destId="{DFEA5B3B-CC26-4B21-914F-3A738BFB7906}" srcOrd="0" destOrd="0" presId="urn:microsoft.com/office/officeart/2005/8/layout/chevron1"/>
    <dgm:cxn modelId="{11F1DF50-B57B-4929-90B6-B37E10FD54CB}" type="presOf" srcId="{C2589247-A146-4D92-8484-DFD63A42E557}" destId="{199014D5-F917-4F00-B51B-B1282D95715A}" srcOrd="0" destOrd="0" presId="urn:microsoft.com/office/officeart/2005/8/layout/chevron1"/>
    <dgm:cxn modelId="{290FEE70-97E3-4C08-842E-B76C3D9BFD2F}" srcId="{4FCF5F16-93A1-4A24-B195-6D4F7ACF19EC}" destId="{81A88C9D-F53E-4F1C-A225-2EEF3B634B8B}" srcOrd="2" destOrd="0" parTransId="{A9ACDFDE-3AE6-4A58-947B-57FEFF7DE055}" sibTransId="{6D170B01-2B77-4004-9C0B-5C01FC67AF9E}"/>
    <dgm:cxn modelId="{A5770A74-A56D-4267-A1AB-FB5A5F0950F3}" srcId="{4FCF5F16-93A1-4A24-B195-6D4F7ACF19EC}" destId="{0DB44EA2-DE69-4DC4-BCDC-446F523459B9}" srcOrd="1" destOrd="0" parTransId="{AB198DA2-DEFA-4C18-A75D-BC27856FDC70}" sibTransId="{2E92E011-5B3A-4F34-9D14-DAB97E84A6CD}"/>
    <dgm:cxn modelId="{106E9AAC-00D4-481A-A89A-FF5B2F94411E}" type="presOf" srcId="{0DB44EA2-DE69-4DC4-BCDC-446F523459B9}" destId="{63F95297-84C3-4953-BEFF-EFC2EB24C126}" srcOrd="0" destOrd="0" presId="urn:microsoft.com/office/officeart/2005/8/layout/chevron1"/>
    <dgm:cxn modelId="{F29BFACF-76CF-42DA-9EC5-75DFCAA45DC9}" srcId="{4FCF5F16-93A1-4A24-B195-6D4F7ACF19EC}" destId="{C2589247-A146-4D92-8484-DFD63A42E557}" srcOrd="0" destOrd="0" parTransId="{E262A29F-673E-4336-824B-9DBADF3847C8}" sibTransId="{D8141E29-3C2C-4B56-9481-4EB95F3FD240}"/>
    <dgm:cxn modelId="{E84332E7-9C74-43F3-BC29-AB318955690C}" type="presOf" srcId="{81A88C9D-F53E-4F1C-A225-2EEF3B634B8B}" destId="{5970021F-59BE-4980-AC09-7ACEFC707E82}" srcOrd="0" destOrd="0" presId="urn:microsoft.com/office/officeart/2005/8/layout/chevron1"/>
    <dgm:cxn modelId="{AE744304-2615-4C92-A812-BC505AEE4641}" type="presParOf" srcId="{DFEA5B3B-CC26-4B21-914F-3A738BFB7906}" destId="{199014D5-F917-4F00-B51B-B1282D95715A}" srcOrd="0" destOrd="0" presId="urn:microsoft.com/office/officeart/2005/8/layout/chevron1"/>
    <dgm:cxn modelId="{8DF19AB0-70C8-4C2A-861D-DC30BD573CC6}" type="presParOf" srcId="{DFEA5B3B-CC26-4B21-914F-3A738BFB7906}" destId="{A18594A3-709C-401C-919A-51B2D5E6091F}" srcOrd="1" destOrd="0" presId="urn:microsoft.com/office/officeart/2005/8/layout/chevron1"/>
    <dgm:cxn modelId="{A312B7E7-8A87-4040-8625-D5061D414259}" type="presParOf" srcId="{DFEA5B3B-CC26-4B21-914F-3A738BFB7906}" destId="{63F95297-84C3-4953-BEFF-EFC2EB24C126}" srcOrd="2" destOrd="0" presId="urn:microsoft.com/office/officeart/2005/8/layout/chevron1"/>
    <dgm:cxn modelId="{5FC5F35B-CFB4-4B67-869E-C7453CECCD06}" type="presParOf" srcId="{DFEA5B3B-CC26-4B21-914F-3A738BFB7906}" destId="{6293C0E3-51AD-4028-81F3-B9314413B9A0}" srcOrd="3" destOrd="0" presId="urn:microsoft.com/office/officeart/2005/8/layout/chevron1"/>
    <dgm:cxn modelId="{6BC832B5-7DB2-4131-8976-19F876D95D11}" type="presParOf" srcId="{DFEA5B3B-CC26-4B21-914F-3A738BFB7906}" destId="{5970021F-59BE-4980-AC09-7ACEFC707E8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CF5F16-93A1-4A24-B195-6D4F7ACF19E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2589247-A146-4D92-8484-DFD63A42E55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E262A29F-673E-4336-824B-9DBADF3847C8}" type="parTrans" cxnId="{F29BFACF-76CF-42DA-9EC5-75DFCAA45DC9}">
      <dgm:prSet/>
      <dgm:spPr/>
      <dgm:t>
        <a:bodyPr/>
        <a:lstStyle/>
        <a:p>
          <a:endParaRPr lang="en-US"/>
        </a:p>
      </dgm:t>
    </dgm:pt>
    <dgm:pt modelId="{D8141E29-3C2C-4B56-9481-4EB95F3FD240}" type="sibTrans" cxnId="{F29BFACF-76CF-42DA-9EC5-75DFCAA45DC9}">
      <dgm:prSet/>
      <dgm:spPr/>
      <dgm:t>
        <a:bodyPr/>
        <a:lstStyle/>
        <a:p>
          <a:endParaRPr lang="en-US"/>
        </a:p>
      </dgm:t>
    </dgm:pt>
    <dgm:pt modelId="{0DB44EA2-DE69-4DC4-BCDC-446F523459B9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AB198DA2-DEFA-4C18-A75D-BC27856FDC70}" type="parTrans" cxnId="{A5770A74-A56D-4267-A1AB-FB5A5F0950F3}">
      <dgm:prSet/>
      <dgm:spPr/>
      <dgm:t>
        <a:bodyPr/>
        <a:lstStyle/>
        <a:p>
          <a:endParaRPr lang="en-US"/>
        </a:p>
      </dgm:t>
    </dgm:pt>
    <dgm:pt modelId="{2E92E011-5B3A-4F34-9D14-DAB97E84A6CD}" type="sibTrans" cxnId="{A5770A74-A56D-4267-A1AB-FB5A5F0950F3}">
      <dgm:prSet/>
      <dgm:spPr/>
      <dgm:t>
        <a:bodyPr/>
        <a:lstStyle/>
        <a:p>
          <a:endParaRPr lang="en-US"/>
        </a:p>
      </dgm:t>
    </dgm:pt>
    <dgm:pt modelId="{81A88C9D-F53E-4F1C-A225-2EEF3B634B8B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A9ACDFDE-3AE6-4A58-947B-57FEFF7DE055}" type="parTrans" cxnId="{290FEE70-97E3-4C08-842E-B76C3D9BFD2F}">
      <dgm:prSet/>
      <dgm:spPr/>
      <dgm:t>
        <a:bodyPr/>
        <a:lstStyle/>
        <a:p>
          <a:endParaRPr lang="en-US"/>
        </a:p>
      </dgm:t>
    </dgm:pt>
    <dgm:pt modelId="{6D170B01-2B77-4004-9C0B-5C01FC67AF9E}" type="sibTrans" cxnId="{290FEE70-97E3-4C08-842E-B76C3D9BFD2F}">
      <dgm:prSet/>
      <dgm:spPr/>
      <dgm:t>
        <a:bodyPr/>
        <a:lstStyle/>
        <a:p>
          <a:endParaRPr lang="en-US"/>
        </a:p>
      </dgm:t>
    </dgm:pt>
    <dgm:pt modelId="{DFEA5B3B-CC26-4B21-914F-3A738BFB7906}" type="pres">
      <dgm:prSet presAssocID="{4FCF5F16-93A1-4A24-B195-6D4F7ACF19EC}" presName="Name0" presStyleCnt="0">
        <dgm:presLayoutVars>
          <dgm:dir/>
          <dgm:animLvl val="lvl"/>
          <dgm:resizeHandles val="exact"/>
        </dgm:presLayoutVars>
      </dgm:prSet>
      <dgm:spPr/>
    </dgm:pt>
    <dgm:pt modelId="{199014D5-F917-4F00-B51B-B1282D95715A}" type="pres">
      <dgm:prSet presAssocID="{C2589247-A146-4D92-8484-DFD63A42E55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18594A3-709C-401C-919A-51B2D5E6091F}" type="pres">
      <dgm:prSet presAssocID="{D8141E29-3C2C-4B56-9481-4EB95F3FD240}" presName="parTxOnlySpace" presStyleCnt="0"/>
      <dgm:spPr/>
    </dgm:pt>
    <dgm:pt modelId="{63F95297-84C3-4953-BEFF-EFC2EB24C126}" type="pres">
      <dgm:prSet presAssocID="{0DB44EA2-DE69-4DC4-BCDC-446F523459B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293C0E3-51AD-4028-81F3-B9314413B9A0}" type="pres">
      <dgm:prSet presAssocID="{2E92E011-5B3A-4F34-9D14-DAB97E84A6CD}" presName="parTxOnlySpace" presStyleCnt="0"/>
      <dgm:spPr/>
    </dgm:pt>
    <dgm:pt modelId="{5970021F-59BE-4980-AC09-7ACEFC707E82}" type="pres">
      <dgm:prSet presAssocID="{81A88C9D-F53E-4F1C-A225-2EEF3B634B8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7B7976F-5679-4ECF-BFAE-1639506083BD}" type="presOf" srcId="{4FCF5F16-93A1-4A24-B195-6D4F7ACF19EC}" destId="{DFEA5B3B-CC26-4B21-914F-3A738BFB7906}" srcOrd="0" destOrd="0" presId="urn:microsoft.com/office/officeart/2005/8/layout/chevron1"/>
    <dgm:cxn modelId="{11F1DF50-B57B-4929-90B6-B37E10FD54CB}" type="presOf" srcId="{C2589247-A146-4D92-8484-DFD63A42E557}" destId="{199014D5-F917-4F00-B51B-B1282D95715A}" srcOrd="0" destOrd="0" presId="urn:microsoft.com/office/officeart/2005/8/layout/chevron1"/>
    <dgm:cxn modelId="{290FEE70-97E3-4C08-842E-B76C3D9BFD2F}" srcId="{4FCF5F16-93A1-4A24-B195-6D4F7ACF19EC}" destId="{81A88C9D-F53E-4F1C-A225-2EEF3B634B8B}" srcOrd="2" destOrd="0" parTransId="{A9ACDFDE-3AE6-4A58-947B-57FEFF7DE055}" sibTransId="{6D170B01-2B77-4004-9C0B-5C01FC67AF9E}"/>
    <dgm:cxn modelId="{A5770A74-A56D-4267-A1AB-FB5A5F0950F3}" srcId="{4FCF5F16-93A1-4A24-B195-6D4F7ACF19EC}" destId="{0DB44EA2-DE69-4DC4-BCDC-446F523459B9}" srcOrd="1" destOrd="0" parTransId="{AB198DA2-DEFA-4C18-A75D-BC27856FDC70}" sibTransId="{2E92E011-5B3A-4F34-9D14-DAB97E84A6CD}"/>
    <dgm:cxn modelId="{106E9AAC-00D4-481A-A89A-FF5B2F94411E}" type="presOf" srcId="{0DB44EA2-DE69-4DC4-BCDC-446F523459B9}" destId="{63F95297-84C3-4953-BEFF-EFC2EB24C126}" srcOrd="0" destOrd="0" presId="urn:microsoft.com/office/officeart/2005/8/layout/chevron1"/>
    <dgm:cxn modelId="{F29BFACF-76CF-42DA-9EC5-75DFCAA45DC9}" srcId="{4FCF5F16-93A1-4A24-B195-6D4F7ACF19EC}" destId="{C2589247-A146-4D92-8484-DFD63A42E557}" srcOrd="0" destOrd="0" parTransId="{E262A29F-673E-4336-824B-9DBADF3847C8}" sibTransId="{D8141E29-3C2C-4B56-9481-4EB95F3FD240}"/>
    <dgm:cxn modelId="{E84332E7-9C74-43F3-BC29-AB318955690C}" type="presOf" srcId="{81A88C9D-F53E-4F1C-A225-2EEF3B634B8B}" destId="{5970021F-59BE-4980-AC09-7ACEFC707E82}" srcOrd="0" destOrd="0" presId="urn:microsoft.com/office/officeart/2005/8/layout/chevron1"/>
    <dgm:cxn modelId="{AE744304-2615-4C92-A812-BC505AEE4641}" type="presParOf" srcId="{DFEA5B3B-CC26-4B21-914F-3A738BFB7906}" destId="{199014D5-F917-4F00-B51B-B1282D95715A}" srcOrd="0" destOrd="0" presId="urn:microsoft.com/office/officeart/2005/8/layout/chevron1"/>
    <dgm:cxn modelId="{8DF19AB0-70C8-4C2A-861D-DC30BD573CC6}" type="presParOf" srcId="{DFEA5B3B-CC26-4B21-914F-3A738BFB7906}" destId="{A18594A3-709C-401C-919A-51B2D5E6091F}" srcOrd="1" destOrd="0" presId="urn:microsoft.com/office/officeart/2005/8/layout/chevron1"/>
    <dgm:cxn modelId="{A312B7E7-8A87-4040-8625-D5061D414259}" type="presParOf" srcId="{DFEA5B3B-CC26-4B21-914F-3A738BFB7906}" destId="{63F95297-84C3-4953-BEFF-EFC2EB24C126}" srcOrd="2" destOrd="0" presId="urn:microsoft.com/office/officeart/2005/8/layout/chevron1"/>
    <dgm:cxn modelId="{5FC5F35B-CFB4-4B67-869E-C7453CECCD06}" type="presParOf" srcId="{DFEA5B3B-CC26-4B21-914F-3A738BFB7906}" destId="{6293C0E3-51AD-4028-81F3-B9314413B9A0}" srcOrd="3" destOrd="0" presId="urn:microsoft.com/office/officeart/2005/8/layout/chevron1"/>
    <dgm:cxn modelId="{6BC832B5-7DB2-4131-8976-19F876D95D11}" type="presParOf" srcId="{DFEA5B3B-CC26-4B21-914F-3A738BFB7906}" destId="{5970021F-59BE-4980-AC09-7ACEFC707E8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014D5-F917-4F00-B51B-B1282D95715A}">
      <dsp:nvSpPr>
        <dsp:cNvPr id="0" name=""/>
        <dsp:cNvSpPr/>
      </dsp:nvSpPr>
      <dsp:spPr>
        <a:xfrm>
          <a:off x="1645" y="1641291"/>
          <a:ext cx="2005245" cy="8020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4008" rIns="64008" bIns="64008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402694" y="1641291"/>
        <a:ext cx="1203147" cy="802098"/>
      </dsp:txXfrm>
    </dsp:sp>
    <dsp:sp modelId="{63F95297-84C3-4953-BEFF-EFC2EB24C126}">
      <dsp:nvSpPr>
        <dsp:cNvPr id="0" name=""/>
        <dsp:cNvSpPr/>
      </dsp:nvSpPr>
      <dsp:spPr>
        <a:xfrm>
          <a:off x="1806367" y="1641291"/>
          <a:ext cx="2005245" cy="8020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4008" rIns="64008" bIns="64008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 </a:t>
          </a:r>
        </a:p>
      </dsp:txBody>
      <dsp:txXfrm>
        <a:off x="2207416" y="1641291"/>
        <a:ext cx="1203147" cy="802098"/>
      </dsp:txXfrm>
    </dsp:sp>
    <dsp:sp modelId="{5970021F-59BE-4980-AC09-7ACEFC707E82}">
      <dsp:nvSpPr>
        <dsp:cNvPr id="0" name=""/>
        <dsp:cNvSpPr/>
      </dsp:nvSpPr>
      <dsp:spPr>
        <a:xfrm>
          <a:off x="3611088" y="1641291"/>
          <a:ext cx="2005245" cy="8020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4008" rIns="64008" bIns="64008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 </a:t>
          </a:r>
        </a:p>
      </dsp:txBody>
      <dsp:txXfrm>
        <a:off x="4012137" y="1641291"/>
        <a:ext cx="1203147" cy="802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014D5-F917-4F00-B51B-B1282D95715A}">
      <dsp:nvSpPr>
        <dsp:cNvPr id="0" name=""/>
        <dsp:cNvSpPr/>
      </dsp:nvSpPr>
      <dsp:spPr>
        <a:xfrm>
          <a:off x="1645" y="1641291"/>
          <a:ext cx="2005245" cy="8020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4008" rIns="64008" bIns="64008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 </a:t>
          </a:r>
        </a:p>
      </dsp:txBody>
      <dsp:txXfrm>
        <a:off x="402694" y="1641291"/>
        <a:ext cx="1203147" cy="802098"/>
      </dsp:txXfrm>
    </dsp:sp>
    <dsp:sp modelId="{63F95297-84C3-4953-BEFF-EFC2EB24C126}">
      <dsp:nvSpPr>
        <dsp:cNvPr id="0" name=""/>
        <dsp:cNvSpPr/>
      </dsp:nvSpPr>
      <dsp:spPr>
        <a:xfrm>
          <a:off x="1806367" y="1641291"/>
          <a:ext cx="2005245" cy="8020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4008" rIns="64008" bIns="64008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 </a:t>
          </a:r>
        </a:p>
      </dsp:txBody>
      <dsp:txXfrm>
        <a:off x="2207416" y="1641291"/>
        <a:ext cx="1203147" cy="802098"/>
      </dsp:txXfrm>
    </dsp:sp>
    <dsp:sp modelId="{5970021F-59BE-4980-AC09-7ACEFC707E82}">
      <dsp:nvSpPr>
        <dsp:cNvPr id="0" name=""/>
        <dsp:cNvSpPr/>
      </dsp:nvSpPr>
      <dsp:spPr>
        <a:xfrm>
          <a:off x="3611088" y="1641291"/>
          <a:ext cx="2005245" cy="8020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4008" rIns="64008" bIns="64008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 </a:t>
          </a:r>
        </a:p>
      </dsp:txBody>
      <dsp:txXfrm>
        <a:off x="4012137" y="1641291"/>
        <a:ext cx="1203147" cy="802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BFD6D2-7020-1315-84A6-998E0D35D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5BBAFB-71FD-2A12-7392-E5BC450FCC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696BF-47A8-4CFB-A80B-E318DAF1BDB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5D43B-9E52-18A3-1433-99517D4701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6198F-6EE6-E1ED-5EA6-F64AC677F8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CB0E7-0BFC-452D-8ACD-7EDF5CD16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6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D86AC-4C0D-4469-832E-DB93982A9E58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0B5FA-6935-4D06-89AA-5250D9D5E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0B5FA-6935-4D06-89AA-5250D9D5E5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6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BB0B7-F29B-40B8-B69E-6AE3F7BCF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D1594-6140-4246-89CB-502394586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FE0C2-CAC1-42E8-9559-3D4C0D805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F597-63DF-46D2-A41F-CB188E38A3C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E88A4-D59A-459E-8087-A365EB4D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3381E-FB8F-4CA6-8A49-C1A8777D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0975-49D0-4A42-A6BD-AF1536DD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1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0B81-2C8B-4F9B-9CAA-82FFCB0B8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6508AC-7BCA-4F17-A2FF-81FCCA777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7E590-C736-4A7C-A2BC-3AB555715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F597-63DF-46D2-A41F-CB188E38A3C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E7573-5F30-456E-AAA9-7964ED79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6E11F-1024-44E3-B445-7D2D43D6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0975-49D0-4A42-A6BD-AF1536DD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7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938D6-9E56-4D23-82C6-CE8F161F01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F37E9-27D8-45C6-BB73-9C05E006A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BB73F-5FF2-43B6-9C97-425F87A7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F597-63DF-46D2-A41F-CB188E38A3C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97663-8858-454A-81A8-8F6DAC15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C7003-8575-4559-BAAF-61003AB1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0975-49D0-4A42-A6BD-AF1536DD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DA26F-59E2-43AD-9DFB-7C90FE1B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710E1-8FA1-4CE5-A0BC-5E0823323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224EF-6076-439D-9EA6-778FD137A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F597-63DF-46D2-A41F-CB188E38A3C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217FA-9A9D-445C-A860-157084D1E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4A72B-B535-4741-A528-0740FCA4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0975-49D0-4A42-A6BD-AF1536DD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4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0B1E-38AB-4BB4-9180-EB75725A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87B84-C577-44B4-9CE7-975129C2E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0775D-0FC4-422A-8923-7AC260D5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F597-63DF-46D2-A41F-CB188E38A3C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86CA7-DCEA-44B9-85CB-4A1E9896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272E-D067-42EE-AFB9-F2360B3B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0975-49D0-4A42-A6BD-AF1536DD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1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1646D-9CEA-4D0B-9F60-8D2B10AD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80CFD-B0B5-446C-AA52-69633C1CB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49BA6-6CED-49BF-8FF7-B4ADA6C4C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A6A54-EF0D-424E-92C4-986FB523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F597-63DF-46D2-A41F-CB188E38A3C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07F8E-D545-4CCA-825B-5BB15B9C7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C57CA-E0AE-48D9-9D54-92B59B0B5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0975-49D0-4A42-A6BD-AF1536DD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033FE-C809-4446-90F1-41FBB694B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69576-113F-40F3-ACC5-19E72BAF3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1AA35-5718-4C51-9772-02B2561ED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A9E8F-95CA-4B80-A6A0-DFD541710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5C9378-DA46-43CE-A131-F726C82EA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627799-78C1-4789-9C0B-C9B6F3A4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F597-63DF-46D2-A41F-CB188E38A3C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F74297-4FD9-4B40-A9A8-00861D3AB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FEEF72-9907-430E-842A-6A2F403D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0975-49D0-4A42-A6BD-AF1536DD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9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FAE0-2AC2-45D7-938F-651D3BC2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22242-63FC-4C18-9131-B7A612F87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F597-63DF-46D2-A41F-CB188E38A3C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07E90-2816-45B6-B1FA-75C5CF31D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E4423-01D1-4529-A740-0680C0B7C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0975-49D0-4A42-A6BD-AF1536DD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83A6C-81A0-4E25-B8FD-6384CB4EB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F597-63DF-46D2-A41F-CB188E38A3C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8CE911-019A-44BA-92DD-E8657B5D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306D8-B2FF-476F-A1D8-2D4BBACF5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0975-49D0-4A42-A6BD-AF1536DD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3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D382D-0FCD-4380-93D4-9C6AB5C72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D1DE4-A35C-46BD-9574-CB209D14F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95AC4-C5B6-4F93-90E6-1D4C9EF1F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BD68B-2BD6-42F3-AA39-E43EF2A6B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F597-63DF-46D2-A41F-CB188E38A3C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1449D-1E77-467B-944C-421D8717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E5049-9E09-4300-9593-E4900349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0975-49D0-4A42-A6BD-AF1536DD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2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F3A74-A445-4D4E-A9AE-B879D2E0D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00BD2A-EA1E-401A-B206-685F30F90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7544E-E426-4CBA-BFDD-D90BF7021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7BCB4-6BC6-482F-B617-DF7E26F12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F597-63DF-46D2-A41F-CB188E38A3C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4FCC0-583D-4D65-A78D-836FCF9C6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796A7-D7D9-4CDC-8844-8616BE71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0975-49D0-4A42-A6BD-AF1536DD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34011-75CF-4979-9119-7E851B81F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38A55-09FF-409A-9B8D-2664C6FEC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03A24-ABC6-4EDB-A0B4-288A05C82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6F597-63DF-46D2-A41F-CB188E38A3C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F21B2-2060-4A81-96D6-2468394A7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84FCB-E797-4F43-ADB8-ED6668870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0975-49D0-4A42-A6BD-AF1536DD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8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ngall.com/pin-p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ngall.com/pin-pn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ngall.com/pin-p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ngall.com/pin-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Αρχική | Εθνικόν και Καποδιστριακόν Πανεπιστήμιον Αθηνών">
            <a:extLst>
              <a:ext uri="{FF2B5EF4-FFF2-40B4-BE49-F238E27FC236}">
                <a16:creationId xmlns:a16="http://schemas.microsoft.com/office/drawing/2014/main" id="{8B29FD45-5F4E-499B-B3DA-94F716435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544" y="5490352"/>
            <a:ext cx="3759299" cy="129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BF640C-77D4-4CBE-BA05-41FDBAD1285F}"/>
              </a:ext>
            </a:extLst>
          </p:cNvPr>
          <p:cNvSpPr txBox="1"/>
          <p:nvPr/>
        </p:nvSpPr>
        <p:spPr>
          <a:xfrm>
            <a:off x="2914584" y="432899"/>
            <a:ext cx="63628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5000" b="1" i="1" dirty="0"/>
              <a:t>Από πού</a:t>
            </a:r>
            <a:r>
              <a:rPr lang="en-US" sz="5000" b="1" i="1" dirty="0"/>
              <a:t> </a:t>
            </a:r>
            <a:r>
              <a:rPr lang="el-GR" sz="5000" b="1" i="1" dirty="0"/>
              <a:t>καταγόμαστε;</a:t>
            </a:r>
            <a:endParaRPr lang="en-US" sz="50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BE1C85-5092-45B6-BBB6-69548B7BA76B}"/>
              </a:ext>
            </a:extLst>
          </p:cNvPr>
          <p:cNvSpPr txBox="1"/>
          <p:nvPr/>
        </p:nvSpPr>
        <p:spPr>
          <a:xfrm>
            <a:off x="0" y="5796257"/>
            <a:ext cx="418730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Ζώης Κωνσταντίνος-Παντελής</a:t>
            </a:r>
          </a:p>
          <a:p>
            <a:r>
              <a:rPr lang="el-GR" sz="2000" b="1" dirty="0"/>
              <a:t>Υπεύθυνος καθηγητής: Α. Τσεκούρας</a:t>
            </a:r>
            <a:endParaRPr lang="en-US" sz="20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71348C7-FF9F-4617-B86F-52507A1B3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089" y="1629955"/>
            <a:ext cx="5491822" cy="359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86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875649-873A-241E-9574-163F75A6DF59}"/>
              </a:ext>
            </a:extLst>
          </p:cNvPr>
          <p:cNvSpPr txBox="1"/>
          <p:nvPr/>
        </p:nvSpPr>
        <p:spPr>
          <a:xfrm>
            <a:off x="3269937" y="0"/>
            <a:ext cx="56521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ΑΛΧΗΜΕΙΑ ΤΗΣ ΕΛΛΗΝΙΣΤΙΚΗΣ ΑΙΓΥΠΤΟΥ</a:t>
            </a:r>
          </a:p>
          <a:p>
            <a:pPr algn="ctr"/>
            <a:r>
              <a:rPr lang="el-GR" sz="2500" b="1" dirty="0"/>
              <a:t>300 π.Χ. – 30 μ.Χ.</a:t>
            </a:r>
            <a:endParaRPr lang="en-US" sz="25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429235-7339-99C4-0355-C22EE0F03686}"/>
              </a:ext>
            </a:extLst>
          </p:cNvPr>
          <p:cNvSpPr txBox="1"/>
          <p:nvPr/>
        </p:nvSpPr>
        <p:spPr>
          <a:xfrm>
            <a:off x="1304145" y="1319135"/>
            <a:ext cx="8750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</a:t>
            </a:r>
            <a:r>
              <a:rPr lang="el-GR" b="1" dirty="0"/>
              <a:t>ο ‘θεωρητικό υπόβαθρο’ της εποχής παρέμεινε το ίδιο μέχρι</a:t>
            </a:r>
            <a:r>
              <a:rPr lang="en-US" b="1" dirty="0"/>
              <a:t> </a:t>
            </a:r>
            <a:r>
              <a:rPr lang="el-GR" b="1" dirty="0"/>
              <a:t>τα μέσα του 17</a:t>
            </a:r>
            <a:r>
              <a:rPr lang="el-GR" b="1" baseline="30000" dirty="0"/>
              <a:t>ου</a:t>
            </a:r>
            <a:r>
              <a:rPr lang="el-GR" b="1" dirty="0"/>
              <a:t> αιώνα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3F3350-2E72-350A-86C5-1A5C028B617E}"/>
              </a:ext>
            </a:extLst>
          </p:cNvPr>
          <p:cNvSpPr txBox="1"/>
          <p:nvPr/>
        </p:nvSpPr>
        <p:spPr>
          <a:xfrm>
            <a:off x="1304145" y="1961162"/>
            <a:ext cx="5167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Ελληνική φιλοσοφία και Αριστοτελικές απόψεις </a:t>
            </a:r>
            <a:endParaRPr lang="en-US" b="1" dirty="0"/>
          </a:p>
        </p:txBody>
      </p:sp>
      <p:pic>
        <p:nvPicPr>
          <p:cNvPr id="4098" name="Picture 2" descr="The Five Elements of Fire, Water, Air, Earth, Spirit">
            <a:extLst>
              <a:ext uri="{FF2B5EF4-FFF2-40B4-BE49-F238E27FC236}">
                <a16:creationId xmlns:a16="http://schemas.microsoft.com/office/drawing/2014/main" id="{C6E52828-C8EF-C411-398D-58E3CAFC2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r="2866"/>
          <a:stretch/>
        </p:blipFill>
        <p:spPr bwMode="auto">
          <a:xfrm>
            <a:off x="5471410" y="2330494"/>
            <a:ext cx="3747541" cy="387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710BFE-9C0B-A5D3-B6EC-C2E0295DA816}"/>
              </a:ext>
            </a:extLst>
          </p:cNvPr>
          <p:cNvSpPr txBox="1"/>
          <p:nvPr/>
        </p:nvSpPr>
        <p:spPr>
          <a:xfrm>
            <a:off x="10311169" y="3808512"/>
            <a:ext cx="1679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Prima </a:t>
            </a:r>
            <a:r>
              <a:rPr lang="en-US" b="1" i="1" dirty="0" err="1"/>
              <a:t>materia</a:t>
            </a:r>
            <a:endParaRPr lang="en-US" b="1" i="1" dirty="0"/>
          </a:p>
          <a:p>
            <a:pPr algn="ctr"/>
            <a:r>
              <a:rPr lang="el-GR" b="1" dirty="0"/>
              <a:t>Και </a:t>
            </a:r>
          </a:p>
          <a:p>
            <a:pPr algn="ctr"/>
            <a:r>
              <a:rPr lang="en-US" b="1" i="1" dirty="0"/>
              <a:t>Quinta </a:t>
            </a:r>
            <a:r>
              <a:rPr lang="en-US" b="1" i="1" dirty="0" err="1"/>
              <a:t>essentia</a:t>
            </a:r>
            <a:endParaRPr lang="en-US" b="1" i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950397-67F9-9201-3E78-9884782DB851}"/>
              </a:ext>
            </a:extLst>
          </p:cNvPr>
          <p:cNvCxnSpPr>
            <a:endCxn id="12" idx="1"/>
          </p:cNvCxnSpPr>
          <p:nvPr/>
        </p:nvCxnSpPr>
        <p:spPr>
          <a:xfrm>
            <a:off x="9638676" y="4270177"/>
            <a:ext cx="6724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0B4B1D-96D0-B80B-B5F7-D75A4B047CBF}"/>
              </a:ext>
            </a:extLst>
          </p:cNvPr>
          <p:cNvSpPr txBox="1"/>
          <p:nvPr/>
        </p:nvSpPr>
        <p:spPr>
          <a:xfrm>
            <a:off x="1304145" y="4204341"/>
            <a:ext cx="285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b="1" dirty="0"/>
              <a:t>Η αλχημεία έπρεπε να </a:t>
            </a:r>
            <a:br>
              <a:rPr lang="el-GR" b="1" dirty="0"/>
            </a:br>
            <a:r>
              <a:rPr lang="el-GR" b="1" dirty="0"/>
              <a:t>επανέλθει πίσω στη γη…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978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7AA320-71EE-CC0B-D59E-266E4AF89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08" b="1446"/>
          <a:stretch/>
        </p:blipFill>
        <p:spPr>
          <a:xfrm>
            <a:off x="507471" y="445956"/>
            <a:ext cx="11177058" cy="5816185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1A0F530-47DE-6925-B8A7-F3B9C1E89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56285" y="1543986"/>
            <a:ext cx="467926" cy="637081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CC7F989-7D08-FEAE-6893-0D7793837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84226" y="2042408"/>
            <a:ext cx="467926" cy="637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B158E6-D52C-4C85-1DF6-4BE9059077F8}"/>
              </a:ext>
            </a:extLst>
          </p:cNvPr>
          <p:cNvSpPr txBox="1"/>
          <p:nvPr/>
        </p:nvSpPr>
        <p:spPr>
          <a:xfrm>
            <a:off x="4838797" y="148784"/>
            <a:ext cx="25144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ΕΠΟΜΕΝΗ ΣΤΑΣΗ</a:t>
            </a:r>
            <a:endParaRPr lang="en-US" sz="2500" b="1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85D7E0F-F929-B454-6A1A-E42C8FA4B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07826" y="1791320"/>
            <a:ext cx="467926" cy="637081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849BBF6-6AB9-65FC-1CBC-7A2F1095A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14129" y="1543985"/>
            <a:ext cx="467926" cy="637081"/>
          </a:xfrm>
          <a:prstGeom prst="rect">
            <a:avLst/>
          </a:prstGeom>
        </p:spPr>
      </p:pic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168E6300-D83B-187F-F1C5-63518A3EACBA}"/>
              </a:ext>
            </a:extLst>
          </p:cNvPr>
          <p:cNvSpPr/>
          <p:nvPr/>
        </p:nvSpPr>
        <p:spPr>
          <a:xfrm rot="20180541">
            <a:off x="6460761" y="1156872"/>
            <a:ext cx="689547" cy="477054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0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B2D855-ED7A-A08A-056C-66934ADEFE44}"/>
              </a:ext>
            </a:extLst>
          </p:cNvPr>
          <p:cNvSpPr txBox="1"/>
          <p:nvPr/>
        </p:nvSpPr>
        <p:spPr>
          <a:xfrm>
            <a:off x="3690629" y="104931"/>
            <a:ext cx="48107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ΑΛΧΗΜΕΙΑ ΤΗΣ ΜΕΣΗΣ ΑΝΑΤΟΛΗΣ</a:t>
            </a:r>
          </a:p>
          <a:p>
            <a:pPr algn="ctr"/>
            <a:r>
              <a:rPr lang="el-GR" sz="2500" b="1" dirty="0"/>
              <a:t>1</a:t>
            </a:r>
            <a:r>
              <a:rPr lang="el-GR" sz="2500" b="1" baseline="30000" dirty="0"/>
              <a:t>ος</a:t>
            </a:r>
            <a:r>
              <a:rPr lang="el-GR" sz="2500" b="1" dirty="0"/>
              <a:t> – 12</a:t>
            </a:r>
            <a:r>
              <a:rPr lang="el-GR" sz="2500" b="1" baseline="30000" dirty="0"/>
              <a:t>ος</a:t>
            </a:r>
            <a:r>
              <a:rPr lang="el-GR" sz="2500" b="1" dirty="0"/>
              <a:t> αι μ.Χ.</a:t>
            </a:r>
            <a:endParaRPr lang="el-GR" sz="2500" b="1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7DDD35-FF71-002F-65F3-5579FAEB70AF}"/>
              </a:ext>
            </a:extLst>
          </p:cNvPr>
          <p:cNvSpPr txBox="1"/>
          <p:nvPr/>
        </p:nvSpPr>
        <p:spPr>
          <a:xfrm>
            <a:off x="1379095" y="1573968"/>
            <a:ext cx="843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/>
              <a:t>Προσγείωσαν την αλχημεία και της έδωσαν πάλι πειραματικό χαρακτήρα </a:t>
            </a:r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E2EA6-DF1A-2046-39E4-AB64D49FDEF0}"/>
              </a:ext>
            </a:extLst>
          </p:cNvPr>
          <p:cNvSpPr txBox="1"/>
          <p:nvPr/>
        </p:nvSpPr>
        <p:spPr>
          <a:xfrm>
            <a:off x="1379095" y="2693929"/>
            <a:ext cx="6911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/>
              <a:t>Σημαντικότερη προσωπικότητα ο </a:t>
            </a:r>
            <a:r>
              <a:rPr lang="en-US" sz="2000" b="1" dirty="0"/>
              <a:t>Jabir ibn </a:t>
            </a:r>
            <a:r>
              <a:rPr lang="en-US" sz="2000" b="1" dirty="0" err="1"/>
              <a:t>Hayyan</a:t>
            </a:r>
            <a:r>
              <a:rPr lang="el-GR" sz="2000" b="1" dirty="0"/>
              <a:t> (ή </a:t>
            </a:r>
            <a:r>
              <a:rPr lang="en-US" sz="2000" b="1" dirty="0"/>
              <a:t>Geber)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442409-CEB1-2726-426C-507DB152358A}"/>
              </a:ext>
            </a:extLst>
          </p:cNvPr>
          <p:cNvSpPr txBox="1"/>
          <p:nvPr/>
        </p:nvSpPr>
        <p:spPr>
          <a:xfrm>
            <a:off x="1379095" y="3813890"/>
            <a:ext cx="8671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/>
              <a:t>Μεταστροφή προς πρακτικά ζητήματα και συνεργασία με τέχνες και ιατρική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522617-E3B7-1E33-61AE-30A8AE6456A6}"/>
              </a:ext>
            </a:extLst>
          </p:cNvPr>
          <p:cNvSpPr txBox="1"/>
          <p:nvPr/>
        </p:nvSpPr>
        <p:spPr>
          <a:xfrm>
            <a:off x="1379095" y="5138354"/>
            <a:ext cx="3629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/>
              <a:t>Δύο μεγάλα ρεύματα σκέψης</a:t>
            </a:r>
            <a:endParaRPr lang="en-US" sz="20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BF6F6A-1A98-9E2D-ADAA-4DDB547C9674}"/>
              </a:ext>
            </a:extLst>
          </p:cNvPr>
          <p:cNvCxnSpPr>
            <a:cxnSpLocks/>
          </p:cNvCxnSpPr>
          <p:nvPr/>
        </p:nvCxnSpPr>
        <p:spPr>
          <a:xfrm flipV="1">
            <a:off x="5127943" y="4933851"/>
            <a:ext cx="626453" cy="4932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6FC695-3B10-0F49-8DE2-6B43308B9C49}"/>
              </a:ext>
            </a:extLst>
          </p:cNvPr>
          <p:cNvCxnSpPr>
            <a:cxnSpLocks/>
          </p:cNvCxnSpPr>
          <p:nvPr/>
        </p:nvCxnSpPr>
        <p:spPr>
          <a:xfrm>
            <a:off x="5127943" y="5427081"/>
            <a:ext cx="641443" cy="4340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5F9C355-F98C-D13B-7503-491FC7B8D0F2}"/>
              </a:ext>
            </a:extLst>
          </p:cNvPr>
          <p:cNvSpPr txBox="1"/>
          <p:nvPr/>
        </p:nvSpPr>
        <p:spPr>
          <a:xfrm>
            <a:off x="5906125" y="4711086"/>
            <a:ext cx="3629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Η μεταστοιχείωση </a:t>
            </a:r>
            <a:r>
              <a:rPr lang="el-GR" sz="2000" b="1" u="sng" dirty="0"/>
              <a:t>είναι</a:t>
            </a:r>
            <a:r>
              <a:rPr lang="el-GR" sz="2000" b="1" dirty="0"/>
              <a:t> δυνατή </a:t>
            </a:r>
            <a:endParaRPr lang="en-US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58CBEF-436E-35DE-CEA7-4E1A39B48BD5}"/>
              </a:ext>
            </a:extLst>
          </p:cNvPr>
          <p:cNvSpPr txBox="1"/>
          <p:nvPr/>
        </p:nvSpPr>
        <p:spPr>
          <a:xfrm>
            <a:off x="5908410" y="5676412"/>
            <a:ext cx="4061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Η μεταστοιχείωση </a:t>
            </a:r>
            <a:r>
              <a:rPr lang="el-GR" sz="2000" b="1" u="sng" dirty="0"/>
              <a:t>δεν είναι</a:t>
            </a:r>
            <a:r>
              <a:rPr lang="el-GR" sz="2000" b="1" dirty="0"/>
              <a:t> δυνατή </a:t>
            </a:r>
            <a:endParaRPr lang="en-US" sz="2000" b="1" dirty="0"/>
          </a:p>
        </p:txBody>
      </p:sp>
      <p:pic>
        <p:nvPicPr>
          <p:cNvPr id="15" name="Picture 2" descr="17,016 Thumbs Up Cartoon Stock Photos, Pictures &amp; Royalty-Free Images -  iStock">
            <a:extLst>
              <a:ext uri="{FF2B5EF4-FFF2-40B4-BE49-F238E27FC236}">
                <a16:creationId xmlns:a16="http://schemas.microsoft.com/office/drawing/2014/main" id="{EA92218D-1D55-0082-D1A2-E9BF08478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71" b="6231"/>
          <a:stretch/>
        </p:blipFill>
        <p:spPr bwMode="auto">
          <a:xfrm>
            <a:off x="9926831" y="4460603"/>
            <a:ext cx="859832" cy="107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17,016 Thumbs Up Cartoon Stock Photos, Pictures &amp; Royalty-Free Images -  iStock">
            <a:extLst>
              <a:ext uri="{FF2B5EF4-FFF2-40B4-BE49-F238E27FC236}">
                <a16:creationId xmlns:a16="http://schemas.microsoft.com/office/drawing/2014/main" id="{F63B251E-59B3-748E-EDE1-72A242E52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1" t="13894"/>
          <a:stretch/>
        </p:blipFill>
        <p:spPr bwMode="auto">
          <a:xfrm>
            <a:off x="9922632" y="5676412"/>
            <a:ext cx="821705" cy="94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48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7F4110-469E-E6BB-0047-6A09E7661A4E}"/>
              </a:ext>
            </a:extLst>
          </p:cNvPr>
          <p:cNvSpPr txBox="1"/>
          <p:nvPr/>
        </p:nvSpPr>
        <p:spPr>
          <a:xfrm>
            <a:off x="3690629" y="104931"/>
            <a:ext cx="48107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ΑΛΧΗΜΕΙΑ ΤΗΣ ΜΕΣΗΣ ΑΝΑΤΟΛΗΣ</a:t>
            </a:r>
          </a:p>
          <a:p>
            <a:pPr algn="ctr"/>
            <a:r>
              <a:rPr lang="el-GR" sz="2500" b="1" dirty="0"/>
              <a:t>1</a:t>
            </a:r>
            <a:r>
              <a:rPr lang="el-GR" sz="2500" b="1" baseline="30000" dirty="0"/>
              <a:t>ος</a:t>
            </a:r>
            <a:r>
              <a:rPr lang="el-GR" sz="2500" b="1" dirty="0"/>
              <a:t> – 12</a:t>
            </a:r>
            <a:r>
              <a:rPr lang="el-GR" sz="2500" b="1" baseline="30000" dirty="0"/>
              <a:t>ος</a:t>
            </a:r>
            <a:r>
              <a:rPr lang="el-GR" sz="2500" b="1" dirty="0"/>
              <a:t> αι μ.Χ.</a:t>
            </a:r>
            <a:endParaRPr lang="el-GR" sz="2500" b="1" baseline="30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79F456-5DAA-46E9-D33B-DE80ABC2373D}"/>
              </a:ext>
            </a:extLst>
          </p:cNvPr>
          <p:cNvSpPr txBox="1"/>
          <p:nvPr/>
        </p:nvSpPr>
        <p:spPr>
          <a:xfrm>
            <a:off x="1139251" y="1176567"/>
            <a:ext cx="4366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u="sng" dirty="0"/>
              <a:t>Η θεωρία της ισορροπίας του </a:t>
            </a:r>
            <a:r>
              <a:rPr lang="en-US" sz="2000" b="1" u="sng" dirty="0"/>
              <a:t>Jabir </a:t>
            </a:r>
            <a:r>
              <a:rPr lang="el-GR" sz="2000" b="1" u="sng" dirty="0"/>
              <a:t> </a:t>
            </a:r>
            <a:endParaRPr lang="en-US" sz="2000" b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9006A-D890-5667-7B93-DF39CF00E692}"/>
              </a:ext>
            </a:extLst>
          </p:cNvPr>
          <p:cNvSpPr txBox="1"/>
          <p:nvPr/>
        </p:nvSpPr>
        <p:spPr>
          <a:xfrm>
            <a:off x="1753849" y="2173574"/>
            <a:ext cx="1133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Μέταλλα </a:t>
            </a:r>
            <a:endParaRPr lang="en-US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F631BF-72C1-CFFD-E766-61C945656EE9}"/>
              </a:ext>
            </a:extLst>
          </p:cNvPr>
          <p:cNvCxnSpPr>
            <a:stCxn id="7" idx="3"/>
          </p:cNvCxnSpPr>
          <p:nvPr/>
        </p:nvCxnSpPr>
        <p:spPr>
          <a:xfrm flipV="1">
            <a:off x="2886980" y="2023672"/>
            <a:ext cx="920522" cy="3345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90D980-C13C-3C4B-154C-8131AF5A0482}"/>
              </a:ext>
            </a:extLst>
          </p:cNvPr>
          <p:cNvCxnSpPr>
            <a:cxnSpLocks/>
          </p:cNvCxnSpPr>
          <p:nvPr/>
        </p:nvCxnSpPr>
        <p:spPr>
          <a:xfrm>
            <a:off x="2886980" y="2375622"/>
            <a:ext cx="920522" cy="3345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824CBBF-7DC5-FF52-79CB-01CE5466A91C}"/>
              </a:ext>
            </a:extLst>
          </p:cNvPr>
          <p:cNvSpPr txBox="1"/>
          <p:nvPr/>
        </p:nvSpPr>
        <p:spPr>
          <a:xfrm>
            <a:off x="3807502" y="1846500"/>
            <a:ext cx="298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2 Εξωτερικά χαρακτηριστικά 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DEA8A6-966C-4886-AE98-664673AA37E9}"/>
              </a:ext>
            </a:extLst>
          </p:cNvPr>
          <p:cNvSpPr txBox="1"/>
          <p:nvPr/>
        </p:nvSpPr>
        <p:spPr>
          <a:xfrm>
            <a:off x="3807502" y="2555981"/>
            <a:ext cx="302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2 Εσωτερικά χαρακτηριστικά </a:t>
            </a:r>
            <a:endParaRPr lang="en-US" b="1" dirty="0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61EEBCC0-9A68-B99E-4F8A-D4173B553714}"/>
              </a:ext>
            </a:extLst>
          </p:cNvPr>
          <p:cNvSpPr/>
          <p:nvPr/>
        </p:nvSpPr>
        <p:spPr>
          <a:xfrm>
            <a:off x="6827752" y="1944735"/>
            <a:ext cx="307566" cy="86177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21B213-33C0-B52B-1856-F4706FC3D43E}"/>
              </a:ext>
            </a:extLst>
          </p:cNvPr>
          <p:cNvSpPr txBox="1"/>
          <p:nvPr/>
        </p:nvSpPr>
        <p:spPr>
          <a:xfrm>
            <a:off x="7175137" y="2173574"/>
            <a:ext cx="30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/>
              <a:t>Τα 4 στοιχεία του Αριστοτέλη</a:t>
            </a:r>
            <a:endParaRPr lang="en-US" b="1" u="sng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043361-E3C3-28BA-295F-BFF694E22DAC}"/>
              </a:ext>
            </a:extLst>
          </p:cNvPr>
          <p:cNvCxnSpPr>
            <a:cxnSpLocks/>
          </p:cNvCxnSpPr>
          <p:nvPr/>
        </p:nvCxnSpPr>
        <p:spPr>
          <a:xfrm>
            <a:off x="2206301" y="2710190"/>
            <a:ext cx="0" cy="912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17D7A43-CADF-BE07-DFB4-4FF03DC7F908}"/>
              </a:ext>
            </a:extLst>
          </p:cNvPr>
          <p:cNvSpPr txBox="1"/>
          <p:nvPr/>
        </p:nvSpPr>
        <p:spPr>
          <a:xfrm>
            <a:off x="1139251" y="3789643"/>
            <a:ext cx="20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accent1"/>
                </a:solidFill>
              </a:rPr>
              <a:t>Υδράργυρος</a:t>
            </a:r>
            <a:r>
              <a:rPr lang="el-GR" b="1" dirty="0"/>
              <a:t> + </a:t>
            </a:r>
            <a:r>
              <a:rPr lang="el-GR" b="1" dirty="0">
                <a:solidFill>
                  <a:srgbClr val="FF0000"/>
                </a:solidFill>
              </a:rPr>
              <a:t>Θείο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BE6D13-C884-7D75-6B61-B8E6D7819EE7}"/>
              </a:ext>
            </a:extLst>
          </p:cNvPr>
          <p:cNvSpPr txBox="1"/>
          <p:nvPr/>
        </p:nvSpPr>
        <p:spPr>
          <a:xfrm>
            <a:off x="2741901" y="4326259"/>
            <a:ext cx="89800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Καύση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5B34FC-867E-E859-641C-25989B3E2B71}"/>
              </a:ext>
            </a:extLst>
          </p:cNvPr>
          <p:cNvSpPr txBox="1"/>
          <p:nvPr/>
        </p:nvSpPr>
        <p:spPr>
          <a:xfrm>
            <a:off x="178738" y="4172371"/>
            <a:ext cx="157511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accent1"/>
                </a:solidFill>
              </a:rPr>
              <a:t>Πτητικότητα</a:t>
            </a:r>
          </a:p>
          <a:p>
            <a:pPr algn="ctr"/>
            <a:r>
              <a:rPr lang="el-GR" sz="2000" b="1" dirty="0">
                <a:solidFill>
                  <a:schemeClr val="accent1"/>
                </a:solidFill>
              </a:rPr>
              <a:t>Σταθερότητα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C25D5E-ACC0-BD37-0F97-374974D09220}"/>
              </a:ext>
            </a:extLst>
          </p:cNvPr>
          <p:cNvSpPr txBox="1"/>
          <p:nvPr/>
        </p:nvSpPr>
        <p:spPr>
          <a:xfrm>
            <a:off x="5505639" y="4363096"/>
            <a:ext cx="4167264" cy="103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b="1" dirty="0"/>
              <a:t>Με την πτώση του χαλιφάτου, τα αραβικά κείμενα άρχισαν να μεταφράζονται στα Λατινικά και…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101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4" grpId="0" animBg="1"/>
      <p:bldP spid="15" grpId="0"/>
      <p:bldP spid="18" grpId="0"/>
      <p:bldP spid="19" grpId="0" animBg="1"/>
      <p:bldP spid="20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89C423-7EE6-0405-F956-66DEB2761B28}"/>
              </a:ext>
            </a:extLst>
          </p:cNvPr>
          <p:cNvSpPr txBox="1"/>
          <p:nvPr/>
        </p:nvSpPr>
        <p:spPr>
          <a:xfrm>
            <a:off x="3228869" y="105690"/>
            <a:ext cx="573426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ΠΕΡΝΑΜΕ ΣΤΗΝ ΜΕΣΑΙΩΝΙΚΗ ΑΛΧΗΜΕΙΑ</a:t>
            </a:r>
            <a:endParaRPr lang="en-US" sz="25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E8788-D14E-9D24-E027-9122A4DF3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08" b="1446"/>
          <a:stretch/>
        </p:blipFill>
        <p:spPr>
          <a:xfrm>
            <a:off x="507471" y="445956"/>
            <a:ext cx="11177058" cy="5816185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DF4599B-1FB2-FFF1-113F-B6123EBAC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56285" y="1543986"/>
            <a:ext cx="467926" cy="637081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DC61410-5F4A-E921-2B1F-EF5BB3324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84226" y="2042408"/>
            <a:ext cx="467926" cy="637081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A246700-BA4F-E198-27AF-E3433E724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07826" y="1791320"/>
            <a:ext cx="467926" cy="637081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7AF46C4-D274-28B1-6C63-D9005D63F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14129" y="1543985"/>
            <a:ext cx="467926" cy="637081"/>
          </a:xfrm>
          <a:prstGeom prst="rect">
            <a:avLst/>
          </a:prstGeom>
        </p:spPr>
      </p:pic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EEA8F7D0-3E67-9649-B299-00135A04DC15}"/>
              </a:ext>
            </a:extLst>
          </p:cNvPr>
          <p:cNvSpPr/>
          <p:nvPr/>
        </p:nvSpPr>
        <p:spPr>
          <a:xfrm rot="12483295" flipV="1">
            <a:off x="6011858" y="1125576"/>
            <a:ext cx="689547" cy="477054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CABD150-0D22-C411-67C8-AF28E117B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64978" y="1380970"/>
            <a:ext cx="467926" cy="63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2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0E47F5-D1AD-C877-0CA9-95F1E21DAC09}"/>
              </a:ext>
            </a:extLst>
          </p:cNvPr>
          <p:cNvSpPr txBox="1"/>
          <p:nvPr/>
        </p:nvSpPr>
        <p:spPr>
          <a:xfrm>
            <a:off x="4348566" y="0"/>
            <a:ext cx="34948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ΜΕΣΑΙΩΝΙΚΗ ΑΛΧΗΜΕΙΑ</a:t>
            </a:r>
          </a:p>
          <a:p>
            <a:pPr algn="ctr"/>
            <a:r>
              <a:rPr lang="el-GR" sz="2500" b="1" dirty="0"/>
              <a:t>12</a:t>
            </a:r>
            <a:r>
              <a:rPr lang="el-GR" sz="2500" b="1" baseline="30000" dirty="0"/>
              <a:t>ος</a:t>
            </a:r>
            <a:r>
              <a:rPr lang="el-GR" sz="2500" b="1" dirty="0"/>
              <a:t> – ??? αι μ.Χ.</a:t>
            </a:r>
            <a:endParaRPr lang="el-GR" sz="2500" b="1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D8E5F3-F602-0120-1FDD-2778AC92466E}"/>
              </a:ext>
            </a:extLst>
          </p:cNvPr>
          <p:cNvSpPr txBox="1"/>
          <p:nvPr/>
        </p:nvSpPr>
        <p:spPr>
          <a:xfrm>
            <a:off x="791502" y="1109271"/>
            <a:ext cx="711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Η  επιστημονική γη της επαγγελίας για τον 12</a:t>
            </a:r>
            <a:r>
              <a:rPr lang="el-GR" b="1" baseline="30000" dirty="0"/>
              <a:t>ο</a:t>
            </a:r>
            <a:r>
              <a:rPr lang="el-GR" b="1" dirty="0"/>
              <a:t> αιώνα ήταν η Ισπανία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623B6-0EC6-AB4A-D336-7863202A8BED}"/>
              </a:ext>
            </a:extLst>
          </p:cNvPr>
          <p:cNvSpPr txBox="1"/>
          <p:nvPr/>
        </p:nvSpPr>
        <p:spPr>
          <a:xfrm>
            <a:off x="791502" y="1683361"/>
            <a:ext cx="813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Η εκκλησία υποστήριζε την μετάφραση, των αραβικών κειμένων, στα Λατινικά 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F3CA9E-BBB7-CC58-F9EE-C41405D56B41}"/>
              </a:ext>
            </a:extLst>
          </p:cNvPr>
          <p:cNvSpPr txBox="1"/>
          <p:nvPr/>
        </p:nvSpPr>
        <p:spPr>
          <a:xfrm>
            <a:off x="791502" y="2257451"/>
            <a:ext cx="784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Πρωταγωνιστές των πρώτων αιώνων οι</a:t>
            </a:r>
            <a:r>
              <a:rPr lang="en-US" b="1" dirty="0"/>
              <a:t>: </a:t>
            </a:r>
            <a:r>
              <a:rPr lang="en-US" b="1" u="sng" dirty="0"/>
              <a:t>Roger Bacon </a:t>
            </a:r>
            <a:r>
              <a:rPr lang="el-GR" b="1" u="sng" dirty="0"/>
              <a:t>και Αλβέρτος ο Μέγας </a:t>
            </a:r>
            <a:endParaRPr lang="en-US" b="1" u="sng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3601D95-0A7D-89F4-BF71-F84DA202C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21" y="2831541"/>
            <a:ext cx="1981355" cy="208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40306DC7-F0E6-77A1-327F-6C1DC7512230}"/>
              </a:ext>
            </a:extLst>
          </p:cNvPr>
          <p:cNvSpPr/>
          <p:nvPr/>
        </p:nvSpPr>
        <p:spPr>
          <a:xfrm>
            <a:off x="7086676" y="2891515"/>
            <a:ext cx="2249442" cy="1339703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54EF2-8523-5844-454E-6C6985A84BCF}"/>
              </a:ext>
            </a:extLst>
          </p:cNvPr>
          <p:cNvSpPr txBox="1"/>
          <p:nvPr/>
        </p:nvSpPr>
        <p:spPr>
          <a:xfrm>
            <a:off x="7197878" y="3087454"/>
            <a:ext cx="1888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Ο φυσικός χρυσός είναι όλα τα λεφτά…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D43A95-9B4F-F278-B022-09783AC5498A}"/>
              </a:ext>
            </a:extLst>
          </p:cNvPr>
          <p:cNvSpPr txBox="1"/>
          <p:nvPr/>
        </p:nvSpPr>
        <p:spPr>
          <a:xfrm>
            <a:off x="3515677" y="5394786"/>
            <a:ext cx="5160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dirty="0"/>
              <a:t>ΒΑΣΙΚΟΣ ΣΚΟΠΟΣ ΤΗΣ ΕΠΟΧΗΣ:</a:t>
            </a:r>
          </a:p>
          <a:p>
            <a:pPr algn="ctr"/>
            <a:r>
              <a:rPr lang="el-GR" sz="2000" b="1" u="sng" dirty="0"/>
              <a:t>Παραγωγή χρυσού και της φιλοσοφικής λίθου</a:t>
            </a:r>
          </a:p>
        </p:txBody>
      </p:sp>
    </p:spTree>
    <p:extLst>
      <p:ext uri="{BB962C8B-B14F-4D97-AF65-F5344CB8AC3E}">
        <p14:creationId xmlns:p14="http://schemas.microsoft.com/office/powerpoint/2010/main" val="76402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0E47F5-D1AD-C877-0CA9-95F1E21DAC09}"/>
              </a:ext>
            </a:extLst>
          </p:cNvPr>
          <p:cNvSpPr txBox="1"/>
          <p:nvPr/>
        </p:nvSpPr>
        <p:spPr>
          <a:xfrm>
            <a:off x="4348566" y="0"/>
            <a:ext cx="34948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ΜΕΣΑΙΩΝΙΚΗ ΑΛΧΗΜΕΙΑ</a:t>
            </a:r>
          </a:p>
          <a:p>
            <a:pPr algn="ctr"/>
            <a:r>
              <a:rPr lang="el-GR" sz="2500" b="1" dirty="0"/>
              <a:t>12</a:t>
            </a:r>
            <a:r>
              <a:rPr lang="el-GR" sz="2500" b="1" baseline="30000" dirty="0"/>
              <a:t>ος</a:t>
            </a:r>
            <a:r>
              <a:rPr lang="el-GR" sz="2500" b="1" dirty="0"/>
              <a:t> – ??? αι μ.Χ.</a:t>
            </a:r>
            <a:endParaRPr lang="el-GR" sz="2500" b="1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5E47C7-3E18-12BE-922F-D45B35840736}"/>
              </a:ext>
            </a:extLst>
          </p:cNvPr>
          <p:cNvSpPr txBox="1"/>
          <p:nvPr/>
        </p:nvSpPr>
        <p:spPr>
          <a:xfrm>
            <a:off x="887875" y="1184223"/>
            <a:ext cx="3460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Τι ήταν η φιλοσοφική λίθος???</a:t>
            </a:r>
            <a:endParaRPr lang="en-US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5162859-9AFB-8838-AF31-9414B7D4BCA7}"/>
              </a:ext>
            </a:extLst>
          </p:cNvPr>
          <p:cNvCxnSpPr>
            <a:stCxn id="3" idx="3"/>
          </p:cNvCxnSpPr>
          <p:nvPr/>
        </p:nvCxnSpPr>
        <p:spPr>
          <a:xfrm>
            <a:off x="4348566" y="1368889"/>
            <a:ext cx="12127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1D0BADD-354A-C0EA-0437-CC66105E5CAF}"/>
              </a:ext>
            </a:extLst>
          </p:cNvPr>
          <p:cNvSpPr txBox="1"/>
          <p:nvPr/>
        </p:nvSpPr>
        <p:spPr>
          <a:xfrm>
            <a:off x="5561351" y="1184223"/>
            <a:ext cx="486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Το φάρμακο των μετάλλων ή το Ελιξίριο τη Ζωής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0D48F-EC96-6341-ABF7-01E45A956D88}"/>
              </a:ext>
            </a:extLst>
          </p:cNvPr>
          <p:cNvSpPr txBox="1"/>
          <p:nvPr/>
        </p:nvSpPr>
        <p:spPr>
          <a:xfrm>
            <a:off x="887875" y="1876004"/>
            <a:ext cx="708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Διατήρησαν τις παλιές απόψεις αλλά πήγαν μπροστά το ‘’πείραμα’’ 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EB4756-2D3B-BCB2-938B-775A6A855051}"/>
              </a:ext>
            </a:extLst>
          </p:cNvPr>
          <p:cNvSpPr txBox="1"/>
          <p:nvPr/>
        </p:nvSpPr>
        <p:spPr>
          <a:xfrm>
            <a:off x="8046387" y="2215914"/>
            <a:ext cx="3348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Μυστικισμός και Ψευδεπιγραφή</a:t>
            </a:r>
            <a:endParaRPr lang="en-US" b="1" dirty="0"/>
          </a:p>
        </p:txBody>
      </p:sp>
      <p:pic>
        <p:nvPicPr>
          <p:cNvPr id="2050" name="Picture 2" descr="Tombstone cartoon Images, Stock Photos &amp; Vectors | Shutterstock">
            <a:extLst>
              <a:ext uri="{FF2B5EF4-FFF2-40B4-BE49-F238E27FC236}">
                <a16:creationId xmlns:a16="http://schemas.microsoft.com/office/drawing/2014/main" id="{21EAB3F1-EA90-E834-1DE3-75083B7C9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8"/>
          <a:stretch/>
        </p:blipFill>
        <p:spPr bwMode="auto">
          <a:xfrm>
            <a:off x="8202160" y="3030087"/>
            <a:ext cx="1244643" cy="12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C6F5D5-F33E-7E8F-6AFE-61E28B3617B6}"/>
              </a:ext>
            </a:extLst>
          </p:cNvPr>
          <p:cNvSpPr txBox="1"/>
          <p:nvPr/>
        </p:nvSpPr>
        <p:spPr>
          <a:xfrm>
            <a:off x="2575296" y="3550437"/>
            <a:ext cx="572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Αλχημική Αργκό + Ασυναρτησίες + Μεταφορές/Εικόνες = </a:t>
            </a:r>
            <a:endParaRPr lang="en-US" b="1" dirty="0"/>
          </a:p>
        </p:txBody>
      </p:sp>
      <p:pic>
        <p:nvPicPr>
          <p:cNvPr id="2052" name="Picture 4" descr="Νικολά Φλαμέλ - Βικιπαίδεια">
            <a:extLst>
              <a:ext uri="{FF2B5EF4-FFF2-40B4-BE49-F238E27FC236}">
                <a16:creationId xmlns:a16="http://schemas.microsoft.com/office/drawing/2014/main" id="{7F89BEBA-862B-2DBB-9EDD-6413D077D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58" y="4573275"/>
            <a:ext cx="1638951" cy="21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59D63A-3150-E6A0-579E-EF08DEB1D74D}"/>
              </a:ext>
            </a:extLst>
          </p:cNvPr>
          <p:cNvCxnSpPr>
            <a:cxnSpLocks/>
          </p:cNvCxnSpPr>
          <p:nvPr/>
        </p:nvCxnSpPr>
        <p:spPr>
          <a:xfrm>
            <a:off x="7526439" y="2174854"/>
            <a:ext cx="0" cy="226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54B290-B66B-7717-BF83-017490E8E562}"/>
              </a:ext>
            </a:extLst>
          </p:cNvPr>
          <p:cNvCxnSpPr/>
          <p:nvPr/>
        </p:nvCxnSpPr>
        <p:spPr>
          <a:xfrm>
            <a:off x="7526439" y="2401778"/>
            <a:ext cx="46609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19">
            <a:extLst>
              <a:ext uri="{FF2B5EF4-FFF2-40B4-BE49-F238E27FC236}">
                <a16:creationId xmlns:a16="http://schemas.microsoft.com/office/drawing/2014/main" id="{A25AA8D1-B82C-A31F-1CD4-2D0318920DE6}"/>
              </a:ext>
            </a:extLst>
          </p:cNvPr>
          <p:cNvSpPr/>
          <p:nvPr/>
        </p:nvSpPr>
        <p:spPr>
          <a:xfrm>
            <a:off x="2306813" y="5145894"/>
            <a:ext cx="2443397" cy="1601475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E56B0E-3313-4530-4285-AE52464008C6}"/>
              </a:ext>
            </a:extLst>
          </p:cNvPr>
          <p:cNvSpPr txBox="1"/>
          <p:nvPr/>
        </p:nvSpPr>
        <p:spPr>
          <a:xfrm>
            <a:off x="2519856" y="5603003"/>
            <a:ext cx="2218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Τουλάχιστον μάθατε </a:t>
            </a:r>
          </a:p>
          <a:p>
            <a:r>
              <a:rPr lang="el-GR" b="1" dirty="0"/>
              <a:t>και κάτι από μας 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EFAEB-5FA0-81B4-6258-F15D5C187D37}"/>
              </a:ext>
            </a:extLst>
          </p:cNvPr>
          <p:cNvSpPr txBox="1"/>
          <p:nvPr/>
        </p:nvSpPr>
        <p:spPr>
          <a:xfrm>
            <a:off x="9672144" y="5787669"/>
            <a:ext cx="2293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κρυστάλλωση, απόσταξη, φρύξη, εξάχνωση κ.α.</a:t>
            </a:r>
            <a:endParaRPr lang="en-US" b="1" dirty="0"/>
          </a:p>
        </p:txBody>
      </p:sp>
      <p:sp>
        <p:nvSpPr>
          <p:cNvPr id="9" name="Double Bracket 8">
            <a:extLst>
              <a:ext uri="{FF2B5EF4-FFF2-40B4-BE49-F238E27FC236}">
                <a16:creationId xmlns:a16="http://schemas.microsoft.com/office/drawing/2014/main" id="{D1A4A6EF-E279-173D-8572-86CD11B3AB0D}"/>
              </a:ext>
            </a:extLst>
          </p:cNvPr>
          <p:cNvSpPr/>
          <p:nvPr/>
        </p:nvSpPr>
        <p:spPr>
          <a:xfrm>
            <a:off x="9672144" y="5606911"/>
            <a:ext cx="2443397" cy="1284847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5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1" grpId="0"/>
      <p:bldP spid="20" grpId="0" animBg="1"/>
      <p:bldP spid="21" grpId="0"/>
      <p:bldP spid="4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0E47F5-D1AD-C877-0CA9-95F1E21DAC09}"/>
              </a:ext>
            </a:extLst>
          </p:cNvPr>
          <p:cNvSpPr txBox="1"/>
          <p:nvPr/>
        </p:nvSpPr>
        <p:spPr>
          <a:xfrm>
            <a:off x="4348566" y="0"/>
            <a:ext cx="34948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ΜΕΣΑΙΩΝΙΚΗ ΑΛΧΗΜΕΙΑ</a:t>
            </a:r>
          </a:p>
          <a:p>
            <a:pPr algn="ctr"/>
            <a:r>
              <a:rPr lang="el-GR" sz="2500" b="1" dirty="0"/>
              <a:t>12</a:t>
            </a:r>
            <a:r>
              <a:rPr lang="el-GR" sz="2500" b="1" baseline="30000" dirty="0"/>
              <a:t>ος</a:t>
            </a:r>
            <a:r>
              <a:rPr lang="el-GR" sz="2500" b="1" dirty="0"/>
              <a:t> – ??? αι μ.Χ.</a:t>
            </a:r>
            <a:endParaRPr lang="el-GR" sz="2500" b="1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936E54-5456-F589-94E8-9A675D61FC79}"/>
              </a:ext>
            </a:extLst>
          </p:cNvPr>
          <p:cNvSpPr txBox="1"/>
          <p:nvPr/>
        </p:nvSpPr>
        <p:spPr>
          <a:xfrm>
            <a:off x="1247011" y="1354740"/>
            <a:ext cx="4309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b="1" dirty="0"/>
              <a:t>Ίσως η σημαντικότερη προσωπικότητα: </a:t>
            </a:r>
          </a:p>
          <a:p>
            <a:pPr algn="ctr"/>
            <a:r>
              <a:rPr lang="el-GR" b="1" dirty="0"/>
              <a:t>ο </a:t>
            </a:r>
            <a:r>
              <a:rPr lang="el-GR" b="1" u="sng" dirty="0"/>
              <a:t>Παράκελσος</a:t>
            </a:r>
            <a:r>
              <a:rPr lang="el-GR" b="1" dirty="0"/>
              <a:t> (1493-1541)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C68E35-5DC5-C05F-32A0-FD936AB3F912}"/>
              </a:ext>
            </a:extLst>
          </p:cNvPr>
          <p:cNvSpPr txBox="1"/>
          <p:nvPr/>
        </p:nvSpPr>
        <p:spPr>
          <a:xfrm>
            <a:off x="6550658" y="3725696"/>
            <a:ext cx="292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Ο πατέρας της Ιατροχημείας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8CD94C-7096-E7AA-4586-748052C4888C}"/>
              </a:ext>
            </a:extLst>
          </p:cNvPr>
          <p:cNvSpPr txBox="1"/>
          <p:nvPr/>
        </p:nvSpPr>
        <p:spPr>
          <a:xfrm>
            <a:off x="1247011" y="4210599"/>
            <a:ext cx="4013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b="1" dirty="0"/>
              <a:t> Πραγματικός σκοπός της αλχημείας </a:t>
            </a:r>
          </a:p>
          <a:p>
            <a:pPr algn="ctr"/>
            <a:r>
              <a:rPr lang="el-GR" b="1" dirty="0"/>
              <a:t>--&gt; τα θεραπευτικά φάρμακα</a:t>
            </a:r>
            <a:endParaRPr lang="en-US" b="1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899D59C-E476-C12B-8C43-8203C2611B9C}"/>
              </a:ext>
            </a:extLst>
          </p:cNvPr>
          <p:cNvSpPr/>
          <p:nvPr/>
        </p:nvSpPr>
        <p:spPr>
          <a:xfrm rot="5400000">
            <a:off x="3056833" y="5126231"/>
            <a:ext cx="689548" cy="1846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313071-F374-78D2-CE3F-5694ABCF25EF}"/>
              </a:ext>
            </a:extLst>
          </p:cNvPr>
          <p:cNvSpPr txBox="1"/>
          <p:nvPr/>
        </p:nvSpPr>
        <p:spPr>
          <a:xfrm>
            <a:off x="2083425" y="5689085"/>
            <a:ext cx="2636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Μια νέα σχολή σκέψης!!!</a:t>
            </a:r>
            <a:endParaRPr lang="en-US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8724DBC-BF1C-6C5B-073B-FA15ED9BD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4"/>
          <a:stretch/>
        </p:blipFill>
        <p:spPr bwMode="auto">
          <a:xfrm>
            <a:off x="6912228" y="1184252"/>
            <a:ext cx="2197468" cy="249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1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0E47F5-D1AD-C877-0CA9-95F1E21DAC09}"/>
              </a:ext>
            </a:extLst>
          </p:cNvPr>
          <p:cNvSpPr txBox="1"/>
          <p:nvPr/>
        </p:nvSpPr>
        <p:spPr>
          <a:xfrm>
            <a:off x="4653072" y="104931"/>
            <a:ext cx="28858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Η ΑΡΧΗ ΤΟΥ ΤΕΛΟΥΣ</a:t>
            </a:r>
            <a:endParaRPr lang="el-GR" sz="2500" b="1" baseline="300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F274714-FE6F-D4B3-1B66-F252039A8E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3686411"/>
              </p:ext>
            </p:extLst>
          </p:nvPr>
        </p:nvGraphicFramePr>
        <p:xfrm>
          <a:off x="704538" y="1386659"/>
          <a:ext cx="5617980" cy="4084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B863E71-461A-BC72-D55F-E628FA9BFE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826896"/>
              </p:ext>
            </p:extLst>
          </p:nvPr>
        </p:nvGraphicFramePr>
        <p:xfrm>
          <a:off x="6095999" y="1386659"/>
          <a:ext cx="5617980" cy="4084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C1438F7-3010-4148-4EBB-A91993C501C7}"/>
              </a:ext>
            </a:extLst>
          </p:cNvPr>
          <p:cNvSpPr txBox="1"/>
          <p:nvPr/>
        </p:nvSpPr>
        <p:spPr>
          <a:xfrm>
            <a:off x="476355" y="2254014"/>
            <a:ext cx="2368445" cy="66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Κυριαρχία της </a:t>
            </a:r>
            <a:r>
              <a:rPr lang="el-G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παρακελσικής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σχολής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9B3057-1B93-03B4-7656-80046D6C6F18}"/>
              </a:ext>
            </a:extLst>
          </p:cNvPr>
          <p:cNvSpPr txBox="1"/>
          <p:nvPr/>
        </p:nvSpPr>
        <p:spPr>
          <a:xfrm>
            <a:off x="2584138" y="3942343"/>
            <a:ext cx="1858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Διαμάχη με άλλους σκεπτόμενους  αλχημιστές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2E7C81-F426-303A-5248-F9476D3AE724}"/>
              </a:ext>
            </a:extLst>
          </p:cNvPr>
          <p:cNvSpPr txBox="1"/>
          <p:nvPr/>
        </p:nvSpPr>
        <p:spPr>
          <a:xfrm>
            <a:off x="4288020" y="2269326"/>
            <a:ext cx="169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Boyle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Hooke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Mayow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9B8695-FB96-1370-1D61-65D2A2F37643}"/>
              </a:ext>
            </a:extLst>
          </p:cNvPr>
          <p:cNvSpPr txBox="1"/>
          <p:nvPr/>
        </p:nvSpPr>
        <p:spPr>
          <a:xfrm>
            <a:off x="6436609" y="3942343"/>
            <a:ext cx="120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Boerhaave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8CF18A-2BB2-2812-B582-FFE85275A6DC}"/>
              </a:ext>
            </a:extLst>
          </p:cNvPr>
          <p:cNvSpPr txBox="1"/>
          <p:nvPr/>
        </p:nvSpPr>
        <p:spPr>
          <a:xfrm>
            <a:off x="7783227" y="1992327"/>
            <a:ext cx="1790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Priestley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Scheele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Cavendish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D765A2-B4F9-181B-18CD-2C8729474B26}"/>
              </a:ext>
            </a:extLst>
          </p:cNvPr>
          <p:cNvSpPr txBox="1"/>
          <p:nvPr/>
        </p:nvSpPr>
        <p:spPr>
          <a:xfrm>
            <a:off x="9607862" y="3942343"/>
            <a:ext cx="2158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Lavoisier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σύγχρονη χημεία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492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7" grpId="0">
        <p:bldAsOne/>
      </p:bldGraphic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E4A93A-CA4F-2A31-B798-90353301D9EF}"/>
              </a:ext>
            </a:extLst>
          </p:cNvPr>
          <p:cNvSpPr txBox="1"/>
          <p:nvPr/>
        </p:nvSpPr>
        <p:spPr>
          <a:xfrm>
            <a:off x="4789905" y="149901"/>
            <a:ext cx="261219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ΑΝΤΙ ΠΡΟΛΟΓΟΥ…</a:t>
            </a:r>
            <a:endParaRPr lang="el-GR" sz="2500" b="1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1BFF45-5A01-39F3-67E2-ECE1230B305D}"/>
              </a:ext>
            </a:extLst>
          </p:cNvPr>
          <p:cNvSpPr txBox="1"/>
          <p:nvPr/>
        </p:nvSpPr>
        <p:spPr>
          <a:xfrm>
            <a:off x="3152306" y="1786380"/>
            <a:ext cx="588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‘’Και τι σημαίνει το όνομα; Το άνθος που λένε ρόδο, με όποια λέξη κι αν το πουν, πάλι το ίδιο θα μυρίζει.’’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0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-Shakespeare </a:t>
            </a:r>
            <a:endParaRPr lang="en-US" sz="20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EB4CB4-438D-0134-7C04-D39C48A79020}"/>
              </a:ext>
            </a:extLst>
          </p:cNvPr>
          <p:cNvSpPr txBox="1"/>
          <p:nvPr/>
        </p:nvSpPr>
        <p:spPr>
          <a:xfrm>
            <a:off x="4132545" y="4055958"/>
            <a:ext cx="392690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000" b="1" dirty="0"/>
              <a:t>ΑΛΧΗΜΕΙΑ </a:t>
            </a:r>
            <a:r>
              <a:rPr lang="en-US" sz="2000" b="1" dirty="0"/>
              <a:t>VS </a:t>
            </a:r>
            <a:r>
              <a:rPr lang="el-GR" sz="2000" b="1" dirty="0"/>
              <a:t>ΧΗΜΕΙΑ </a:t>
            </a:r>
            <a:r>
              <a:rPr lang="en-US" sz="2000" b="1" dirty="0"/>
              <a:t>VS </a:t>
            </a:r>
            <a:r>
              <a:rPr lang="el-GR" sz="2000" b="1" dirty="0"/>
              <a:t>ΧΥΜΕΙΑ </a:t>
            </a:r>
            <a:endParaRPr lang="en-US" sz="2000" b="1" dirty="0"/>
          </a:p>
        </p:txBody>
      </p:sp>
      <p:pic>
        <p:nvPicPr>
          <p:cNvPr id="1028" name="Picture 4" descr="Dexter Thinking - Cartoon Network Mad Scientist, HD Png Download ,  Transparent Png Image - PNGitem">
            <a:extLst>
              <a:ext uri="{FF2B5EF4-FFF2-40B4-BE49-F238E27FC236}">
                <a16:creationId xmlns:a16="http://schemas.microsoft.com/office/drawing/2014/main" id="{768DA383-58F6-AF29-CF41-7BBA50F59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445" y="4456068"/>
            <a:ext cx="1317108" cy="151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9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rson with phone, sitting icon - Free download">
            <a:extLst>
              <a:ext uri="{FF2B5EF4-FFF2-40B4-BE49-F238E27FC236}">
                <a16:creationId xmlns:a16="http://schemas.microsoft.com/office/drawing/2014/main" id="{6730E4FE-7C01-42C9-BCF9-B61CE7AFD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7" t="13359" r="26104"/>
          <a:stretch/>
        </p:blipFill>
        <p:spPr bwMode="auto">
          <a:xfrm>
            <a:off x="8202627" y="358725"/>
            <a:ext cx="1158188" cy="205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AE7DF43D-0958-4A6C-B539-63E1671E8A04}"/>
              </a:ext>
            </a:extLst>
          </p:cNvPr>
          <p:cNvSpPr/>
          <p:nvPr/>
        </p:nvSpPr>
        <p:spPr>
          <a:xfrm>
            <a:off x="5322277" y="1062695"/>
            <a:ext cx="1547446" cy="32355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 descr="Peel-n-Stick Poster of Nature Monkey Chimpanzee Sitting Mammal Looking  Poster 24x16 Adhesive Sticker Poster Print - Walmart.com">
            <a:extLst>
              <a:ext uri="{FF2B5EF4-FFF2-40B4-BE49-F238E27FC236}">
                <a16:creationId xmlns:a16="http://schemas.microsoft.com/office/drawing/2014/main" id="{8B32CE4A-BEC6-4F42-AB9A-4E34BF299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2" t="14344" r="17822" b="3002"/>
          <a:stretch/>
        </p:blipFill>
        <p:spPr bwMode="auto">
          <a:xfrm>
            <a:off x="2389287" y="358725"/>
            <a:ext cx="1600086" cy="205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og breeds: Most popular in America">
            <a:extLst>
              <a:ext uri="{FF2B5EF4-FFF2-40B4-BE49-F238E27FC236}">
                <a16:creationId xmlns:a16="http://schemas.microsoft.com/office/drawing/2014/main" id="{DAAD5486-7E65-49C4-8DBB-571CADED2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2374" r="36539"/>
          <a:stretch/>
        </p:blipFill>
        <p:spPr bwMode="auto">
          <a:xfrm>
            <a:off x="7699967" y="3852207"/>
            <a:ext cx="2163507" cy="205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77F9722-1443-4783-B1DF-EAB1A48341CE}"/>
              </a:ext>
            </a:extLst>
          </p:cNvPr>
          <p:cNvSpPr/>
          <p:nvPr/>
        </p:nvSpPr>
        <p:spPr>
          <a:xfrm>
            <a:off x="5322277" y="4717955"/>
            <a:ext cx="1547446" cy="32355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4FE20-ED96-4087-9EA6-7C8E6AC1C74B}"/>
              </a:ext>
            </a:extLst>
          </p:cNvPr>
          <p:cNvSpPr txBox="1"/>
          <p:nvPr/>
        </p:nvSpPr>
        <p:spPr>
          <a:xfrm>
            <a:off x="9216726" y="2229113"/>
            <a:ext cx="129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(διαφορές;)</a:t>
            </a:r>
            <a:endParaRPr lang="en-US" dirty="0"/>
          </a:p>
        </p:txBody>
      </p:sp>
      <p:pic>
        <p:nvPicPr>
          <p:cNvPr id="3080" name="Picture 8" descr="3,357 Angry Wolf Stock Photos, Pictures &amp;amp; Royalty-Free Images - iStock">
            <a:extLst>
              <a:ext uri="{FF2B5EF4-FFF2-40B4-BE49-F238E27FC236}">
                <a16:creationId xmlns:a16="http://schemas.microsoft.com/office/drawing/2014/main" id="{20A9BDE9-7A3E-4A56-AB6D-BC697715A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 t="25203" b="7486"/>
          <a:stretch/>
        </p:blipFill>
        <p:spPr bwMode="auto">
          <a:xfrm>
            <a:off x="2270822" y="3852207"/>
            <a:ext cx="1837016" cy="205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68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1324C08-7BAD-86B2-B06E-2D60A0191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7145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595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rtoon quiz sign Clipart | +1,566,198 clip arts">
            <a:extLst>
              <a:ext uri="{FF2B5EF4-FFF2-40B4-BE49-F238E27FC236}">
                <a16:creationId xmlns:a16="http://schemas.microsoft.com/office/drawing/2014/main" id="{C5EBC80D-E023-C91E-0F20-7D510A98E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162175"/>
            <a:ext cx="61722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726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54BE72-B08A-1E5C-226A-0DEBD2F1C0B3}"/>
              </a:ext>
            </a:extLst>
          </p:cNvPr>
          <p:cNvSpPr txBox="1"/>
          <p:nvPr/>
        </p:nvSpPr>
        <p:spPr>
          <a:xfrm>
            <a:off x="5026634" y="149902"/>
            <a:ext cx="21387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b="1" dirty="0"/>
              <a:t>1</a:t>
            </a:r>
            <a:r>
              <a:rPr lang="el-GR" sz="3000" b="1" baseline="30000" dirty="0"/>
              <a:t>Η</a:t>
            </a:r>
            <a:r>
              <a:rPr lang="el-GR" sz="3000" b="1" dirty="0"/>
              <a:t> ΕΡΩΤΗΣΗ</a:t>
            </a:r>
            <a:endParaRPr lang="en-US" sz="3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2ADD5-10B6-2A86-6A49-E940E3EEE521}"/>
              </a:ext>
            </a:extLst>
          </p:cNvPr>
          <p:cNvSpPr txBox="1"/>
          <p:nvPr/>
        </p:nvSpPr>
        <p:spPr>
          <a:xfrm>
            <a:off x="2471190" y="2613392"/>
            <a:ext cx="72496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b="1" dirty="0"/>
              <a:t>Από τον 19</a:t>
            </a:r>
            <a:r>
              <a:rPr lang="el-GR" sz="2500" b="1" baseline="30000" dirty="0"/>
              <a:t>ο</a:t>
            </a:r>
            <a:r>
              <a:rPr lang="el-GR" sz="2500" b="1" dirty="0"/>
              <a:t> αιώνα και μετά όλη η κοινωνία είχε αποδεχτεί πως η μεταστοιχείωση είναι αδύνατη.</a:t>
            </a:r>
          </a:p>
          <a:p>
            <a:pPr algn="ctr"/>
            <a:endParaRPr lang="el-GR" sz="2500" b="1" dirty="0"/>
          </a:p>
          <a:p>
            <a:pPr algn="ctr"/>
            <a:r>
              <a:rPr lang="el-GR" sz="2500" b="1" dirty="0"/>
              <a:t>Σ / 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EBB77-3926-1873-7BEA-14EE165EAB38}"/>
              </a:ext>
            </a:extLst>
          </p:cNvPr>
          <p:cNvSpPr txBox="1"/>
          <p:nvPr/>
        </p:nvSpPr>
        <p:spPr>
          <a:xfrm>
            <a:off x="9413823" y="185878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43D2DD-5A98-DA82-42A1-302D43B7D9F0}"/>
              </a:ext>
            </a:extLst>
          </p:cNvPr>
          <p:cNvSpPr/>
          <p:nvPr/>
        </p:nvSpPr>
        <p:spPr>
          <a:xfrm>
            <a:off x="6095997" y="3776563"/>
            <a:ext cx="499675" cy="4680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4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E5391A-E3A9-7422-C948-4B2DB7C97932}"/>
              </a:ext>
            </a:extLst>
          </p:cNvPr>
          <p:cNvSpPr txBox="1"/>
          <p:nvPr/>
        </p:nvSpPr>
        <p:spPr>
          <a:xfrm>
            <a:off x="5026634" y="149902"/>
            <a:ext cx="21387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b="1" dirty="0"/>
              <a:t>2</a:t>
            </a:r>
            <a:r>
              <a:rPr lang="el-GR" sz="3000" b="1" baseline="30000" dirty="0"/>
              <a:t>Η</a:t>
            </a:r>
            <a:r>
              <a:rPr lang="el-GR" sz="3000" b="1" dirty="0"/>
              <a:t> ΕΡΩΤΗΣΗ</a:t>
            </a:r>
            <a:endParaRPr lang="en-US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685C7-E373-B077-F085-81D16BF28DDD}"/>
              </a:ext>
            </a:extLst>
          </p:cNvPr>
          <p:cNvSpPr txBox="1"/>
          <p:nvPr/>
        </p:nvSpPr>
        <p:spPr>
          <a:xfrm>
            <a:off x="3152595" y="2805752"/>
            <a:ext cx="588680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500" b="1" dirty="0"/>
              <a:t>Η δομή του βενζολίου έχει αλχημικές ρίζες</a:t>
            </a:r>
          </a:p>
          <a:p>
            <a:pPr algn="ctr"/>
            <a:endParaRPr lang="el-GR" sz="2500" b="1" dirty="0"/>
          </a:p>
          <a:p>
            <a:pPr algn="ctr"/>
            <a:r>
              <a:rPr lang="el-GR" sz="2500" b="1" dirty="0"/>
              <a:t>Σ / Λ</a:t>
            </a:r>
            <a:endParaRPr lang="en-US" sz="2500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7470571-0686-2D90-3421-4D9BE414F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013" y="3613878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177A34D-0C58-AF6C-CF4A-C5EDBA841E07}"/>
              </a:ext>
            </a:extLst>
          </p:cNvPr>
          <p:cNvSpPr/>
          <p:nvPr/>
        </p:nvSpPr>
        <p:spPr>
          <a:xfrm>
            <a:off x="5596321" y="3584202"/>
            <a:ext cx="499675" cy="4680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1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459ABB-2F59-7C32-1D4F-A2926C250F85}"/>
              </a:ext>
            </a:extLst>
          </p:cNvPr>
          <p:cNvSpPr txBox="1"/>
          <p:nvPr/>
        </p:nvSpPr>
        <p:spPr>
          <a:xfrm>
            <a:off x="5026634" y="149902"/>
            <a:ext cx="21387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b="1" dirty="0"/>
              <a:t>3</a:t>
            </a:r>
            <a:r>
              <a:rPr lang="el-GR" sz="3000" b="1" baseline="30000" dirty="0"/>
              <a:t>Η</a:t>
            </a:r>
            <a:r>
              <a:rPr lang="el-GR" sz="3000" b="1" dirty="0"/>
              <a:t> ΕΡΩΤΗΣΗ</a:t>
            </a:r>
            <a:endParaRPr lang="en-US" sz="3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89846-C64F-A0D5-7768-A19A431577F0}"/>
              </a:ext>
            </a:extLst>
          </p:cNvPr>
          <p:cNvSpPr txBox="1"/>
          <p:nvPr/>
        </p:nvSpPr>
        <p:spPr>
          <a:xfrm>
            <a:off x="3037081" y="2143674"/>
            <a:ext cx="61178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500" b="1" dirty="0"/>
              <a:t>Η ΚΑΤΕΡΓΑΣΙΑ ΜΟΛΥΒΔΟΥ ΔΕΝ ΔΙΝΕΙ ΧΡΥΣΟ.</a:t>
            </a:r>
          </a:p>
          <a:p>
            <a:pPr algn="ctr"/>
            <a:r>
              <a:rPr lang="el-GR" sz="2500" b="1" dirty="0"/>
              <a:t>ΟΙ ΑΛΧΗΜΙΣΤΕΣ ΛΕΓΑΝ ΜΠΟΥΡΔΕΣ</a:t>
            </a:r>
            <a:endParaRPr lang="en-US" sz="25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CB37D-03A7-3618-E3B8-32F01CB1373C}"/>
              </a:ext>
            </a:extLst>
          </p:cNvPr>
          <p:cNvSpPr txBox="1"/>
          <p:nvPr/>
        </p:nvSpPr>
        <p:spPr>
          <a:xfrm>
            <a:off x="3909563" y="4245167"/>
            <a:ext cx="4372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Ορυκτός μόλυβδος </a:t>
            </a:r>
            <a:r>
              <a:rPr lang="el-GR" sz="2000" b="1" dirty="0">
                <a:sym typeface="Wingdings" panose="05000000000000000000" pitchFamily="2" charset="2"/>
              </a:rPr>
              <a:t> ασήμι  χρυσός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449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8CF95-7ED3-DCD6-4468-68603F80F121}"/>
              </a:ext>
            </a:extLst>
          </p:cNvPr>
          <p:cNvSpPr txBox="1"/>
          <p:nvPr/>
        </p:nvSpPr>
        <p:spPr>
          <a:xfrm>
            <a:off x="5026634" y="179882"/>
            <a:ext cx="21387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b="1" dirty="0"/>
              <a:t>4</a:t>
            </a:r>
            <a:r>
              <a:rPr lang="el-GR" sz="3000" b="1" baseline="30000" dirty="0"/>
              <a:t>Η</a:t>
            </a:r>
            <a:r>
              <a:rPr lang="el-GR" sz="3000" b="1" dirty="0"/>
              <a:t> ΕΡΩΤΗΣΗ</a:t>
            </a:r>
            <a:endParaRPr lang="en-US" sz="3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A491AD-F0DC-2D42-F327-149F39B3BBFB}"/>
              </a:ext>
            </a:extLst>
          </p:cNvPr>
          <p:cNvSpPr txBox="1"/>
          <p:nvPr/>
        </p:nvSpPr>
        <p:spPr>
          <a:xfrm>
            <a:off x="3067539" y="1079291"/>
            <a:ext cx="60569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ΑΝΑΓΝΩΡΙΖΕΤΕ ΚΑΠΟΙΑ ΑΠΟ ΤΑ ΠΑΡΑΚΑΤΩ;</a:t>
            </a:r>
            <a:endParaRPr lang="en-US" sz="2500" b="1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4888621-1C03-6E0C-3F96-6EBA857A2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666" y="4672067"/>
            <a:ext cx="1433862" cy="171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011FFE-3DBF-105B-30CA-8EAB36BA0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382" y="2051136"/>
            <a:ext cx="9379235" cy="1711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E1C1D6-D307-CC8C-5463-0569E918D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576" y="3762212"/>
            <a:ext cx="9359832" cy="4150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283543-3F75-A7ED-1EE4-C16CAC94F792}"/>
              </a:ext>
            </a:extLst>
          </p:cNvPr>
          <p:cNvSpPr txBox="1"/>
          <p:nvPr/>
        </p:nvSpPr>
        <p:spPr>
          <a:xfrm>
            <a:off x="5497791" y="6387964"/>
            <a:ext cx="119641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l-GR" b="1" dirty="0" err="1"/>
              <a:t>Κηρύκειον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11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CF91441-45FE-4909-CF1F-3A26AADA5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07" y="0"/>
            <a:ext cx="7821586" cy="63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CE0779-E6E5-5287-476A-D679E0B4CDCA}"/>
              </a:ext>
            </a:extLst>
          </p:cNvPr>
          <p:cNvSpPr txBox="1"/>
          <p:nvPr/>
        </p:nvSpPr>
        <p:spPr>
          <a:xfrm>
            <a:off x="4047907" y="6457890"/>
            <a:ext cx="4096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Étienne-François Geoffroy, 1718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39204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591E59-2121-8CAC-0F5A-E56366AF3E79}"/>
              </a:ext>
            </a:extLst>
          </p:cNvPr>
          <p:cNvSpPr txBox="1"/>
          <p:nvPr/>
        </p:nvSpPr>
        <p:spPr>
          <a:xfrm>
            <a:off x="5026634" y="149902"/>
            <a:ext cx="21387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b="1" dirty="0"/>
              <a:t>5</a:t>
            </a:r>
            <a:r>
              <a:rPr lang="el-GR" sz="3000" b="1" baseline="30000" dirty="0"/>
              <a:t>Η</a:t>
            </a:r>
            <a:r>
              <a:rPr lang="el-GR" sz="3000" b="1" dirty="0"/>
              <a:t> ΕΡΩΤΗΣΗ</a:t>
            </a:r>
            <a:endParaRPr lang="en-US" sz="3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B5E91-C775-7D86-C7BC-4F66238066F5}"/>
              </a:ext>
            </a:extLst>
          </p:cNvPr>
          <p:cNvSpPr txBox="1"/>
          <p:nvPr/>
        </p:nvSpPr>
        <p:spPr>
          <a:xfrm>
            <a:off x="2829493" y="929390"/>
            <a:ext cx="65330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ΥΠΑΡΧΟΥΝ ΣΤΗ ΖΩΗ ΜΑΣ ΑΛΧΗΜΙΚΑ ΣΤΟΙΧΕΙΑ;</a:t>
            </a:r>
            <a:endParaRPr lang="en-US" sz="2500" b="1" dirty="0"/>
          </a:p>
        </p:txBody>
      </p:sp>
      <p:pic>
        <p:nvPicPr>
          <p:cNvPr id="5122" name="Picture 2" descr="American Chemical Society - Wikipedia">
            <a:extLst>
              <a:ext uri="{FF2B5EF4-FFF2-40B4-BE49-F238E27FC236}">
                <a16:creationId xmlns:a16="http://schemas.microsoft.com/office/drawing/2014/main" id="{0D6A764A-5788-8907-146E-1EF29F647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" y="2628354"/>
            <a:ext cx="2765237" cy="261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1233934-6126-7B8D-8F52-59DBBFA5B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92" y="2628354"/>
            <a:ext cx="2279215" cy="26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D99582-5008-B50E-8CB1-F29417E09AAE}"/>
              </a:ext>
            </a:extLst>
          </p:cNvPr>
          <p:cNvSpPr txBox="1"/>
          <p:nvPr/>
        </p:nvSpPr>
        <p:spPr>
          <a:xfrm>
            <a:off x="9362500" y="3506455"/>
            <a:ext cx="26751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‘’Η συσκευή είναι </a:t>
            </a:r>
            <a:br>
              <a:rPr lang="el-GR" sz="2500" b="1" dirty="0"/>
            </a:br>
            <a:r>
              <a:rPr lang="el-GR" sz="2500" b="1" dirty="0"/>
              <a:t>Ερμητικά κλειστή’’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5983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ke A Bow Entertainment - Home | Facebook">
            <a:extLst>
              <a:ext uri="{FF2B5EF4-FFF2-40B4-BE49-F238E27FC236}">
                <a16:creationId xmlns:a16="http://schemas.microsoft.com/office/drawing/2014/main" id="{48E652ED-4C01-66F4-9CAB-C2162BE70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357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140042-1C64-B994-8ADD-CF2AF6982C05}"/>
              </a:ext>
            </a:extLst>
          </p:cNvPr>
          <p:cNvSpPr txBox="1"/>
          <p:nvPr/>
        </p:nvSpPr>
        <p:spPr>
          <a:xfrm>
            <a:off x="4083622" y="1019331"/>
            <a:ext cx="40247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b="1" dirty="0"/>
              <a:t>ΣΑΣ ΕΥΧΑΡΙΣΤΩ ΠΟΛΎ!!!</a:t>
            </a:r>
            <a:endParaRPr lang="en-US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527E70-F803-02A2-6D2F-009120B1C3E8}"/>
              </a:ext>
            </a:extLst>
          </p:cNvPr>
          <p:cNvSpPr txBox="1"/>
          <p:nvPr/>
        </p:nvSpPr>
        <p:spPr>
          <a:xfrm>
            <a:off x="151552" y="4500563"/>
            <a:ext cx="594444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Βιβλιογραφία </a:t>
            </a:r>
          </a:p>
          <a:p>
            <a:r>
              <a:rPr lang="en-US" dirty="0"/>
              <a:t>From alchemy to chemistry in picture and story, </a:t>
            </a:r>
            <a:r>
              <a:rPr lang="en-US" i="1" dirty="0"/>
              <a:t>A. Greenburg</a:t>
            </a:r>
          </a:p>
          <a:p>
            <a:r>
              <a:rPr lang="en-US" dirty="0"/>
              <a:t>From alchemy to chemistry, </a:t>
            </a:r>
            <a:r>
              <a:rPr lang="en-US" i="1" dirty="0"/>
              <a:t>J. Read</a:t>
            </a:r>
          </a:p>
          <a:p>
            <a:r>
              <a:rPr lang="en-US" dirty="0"/>
              <a:t>Chemical Choir, </a:t>
            </a:r>
            <a:r>
              <a:rPr lang="en-US" i="1" dirty="0"/>
              <a:t>P. G. Maxwell-Stuart </a:t>
            </a:r>
          </a:p>
          <a:p>
            <a:r>
              <a:rPr lang="en-US" dirty="0"/>
              <a:t>Alchemists, ancient and modern, </a:t>
            </a:r>
            <a:r>
              <a:rPr lang="en-US" i="1" dirty="0"/>
              <a:t>The economist</a:t>
            </a:r>
            <a:endParaRPr lang="el-GR" i="1" dirty="0"/>
          </a:p>
          <a:p>
            <a:r>
              <a:rPr lang="en-US" dirty="0"/>
              <a:t>Chemistry's visual origins</a:t>
            </a:r>
            <a:r>
              <a:rPr lang="el-GR" dirty="0"/>
              <a:t>, </a:t>
            </a:r>
            <a:r>
              <a:rPr lang="en-US" i="1" dirty="0"/>
              <a:t>Nature 2010</a:t>
            </a:r>
          </a:p>
          <a:p>
            <a:r>
              <a:rPr lang="en-US" dirty="0"/>
              <a:t>Green Bismuth, </a:t>
            </a:r>
            <a:r>
              <a:rPr lang="en-US" i="1" dirty="0"/>
              <a:t>Nature 2010</a:t>
            </a:r>
            <a:endParaRPr lang="en-US" dirty="0"/>
          </a:p>
          <a:p>
            <a:r>
              <a:rPr lang="el-GR" dirty="0"/>
              <a:t>Άρθρα</a:t>
            </a:r>
            <a:r>
              <a:rPr lang="en-US" i="1" dirty="0"/>
              <a:t> </a:t>
            </a:r>
            <a:r>
              <a:rPr lang="el-GR" dirty="0"/>
              <a:t>από Βικιπαίδεια 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4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ere&amp;#39;s How Much Money Chemists Make In Every State">
            <a:extLst>
              <a:ext uri="{FF2B5EF4-FFF2-40B4-BE49-F238E27FC236}">
                <a16:creationId xmlns:a16="http://schemas.microsoft.com/office/drawing/2014/main" id="{E9B05F77-F46A-4543-A7EC-AEF76E772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5" r="11026" b="8591"/>
          <a:stretch/>
        </p:blipFill>
        <p:spPr bwMode="auto">
          <a:xfrm>
            <a:off x="7914692" y="1744625"/>
            <a:ext cx="3148941" cy="304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C9649FD4-823B-4197-B1FC-96B72FECFD00}"/>
              </a:ext>
            </a:extLst>
          </p:cNvPr>
          <p:cNvSpPr/>
          <p:nvPr/>
        </p:nvSpPr>
        <p:spPr>
          <a:xfrm>
            <a:off x="5322277" y="3186332"/>
            <a:ext cx="1547446" cy="32355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1011F-D436-4F4B-9469-C78B626D1F25}"/>
              </a:ext>
            </a:extLst>
          </p:cNvPr>
          <p:cNvSpPr txBox="1"/>
          <p:nvPr/>
        </p:nvSpPr>
        <p:spPr>
          <a:xfrm>
            <a:off x="3111911" y="2759386"/>
            <a:ext cx="607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8982A-422E-4C20-A0FF-FF86E53AA441}"/>
              </a:ext>
            </a:extLst>
          </p:cNvPr>
          <p:cNvSpPr txBox="1"/>
          <p:nvPr/>
        </p:nvSpPr>
        <p:spPr>
          <a:xfrm>
            <a:off x="2151487" y="4512809"/>
            <a:ext cx="25287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b="1" dirty="0"/>
              <a:t>Να βρεθεί ο Χ.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22317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A9EF8F-6A7D-68C1-BFB9-4536A23F6385}"/>
              </a:ext>
            </a:extLst>
          </p:cNvPr>
          <p:cNvSpPr/>
          <p:nvPr/>
        </p:nvSpPr>
        <p:spPr>
          <a:xfrm>
            <a:off x="432216" y="1875149"/>
            <a:ext cx="1244184" cy="11842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C7853A-187E-6595-947D-C311849DAB68}"/>
              </a:ext>
            </a:extLst>
          </p:cNvPr>
          <p:cNvSpPr/>
          <p:nvPr/>
        </p:nvSpPr>
        <p:spPr>
          <a:xfrm>
            <a:off x="4655509" y="3877452"/>
            <a:ext cx="1244184" cy="118422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32869-4A14-BE53-3CC6-0C9B788E94AC}"/>
              </a:ext>
            </a:extLst>
          </p:cNvPr>
          <p:cNvSpPr/>
          <p:nvPr/>
        </p:nvSpPr>
        <p:spPr>
          <a:xfrm>
            <a:off x="432216" y="3877452"/>
            <a:ext cx="1244184" cy="118422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1BFD32-733B-227D-D36B-A0CF26360ED5}"/>
              </a:ext>
            </a:extLst>
          </p:cNvPr>
          <p:cNvSpPr/>
          <p:nvPr/>
        </p:nvSpPr>
        <p:spPr>
          <a:xfrm>
            <a:off x="2543862" y="1875149"/>
            <a:ext cx="1244184" cy="118422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DF4940-B9BD-0A1D-6666-8195ADD98B3C}"/>
              </a:ext>
            </a:extLst>
          </p:cNvPr>
          <p:cNvSpPr/>
          <p:nvPr/>
        </p:nvSpPr>
        <p:spPr>
          <a:xfrm>
            <a:off x="4655509" y="1875149"/>
            <a:ext cx="1244184" cy="118422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217974-A5C9-C436-9518-9386E0ED0219}"/>
              </a:ext>
            </a:extLst>
          </p:cNvPr>
          <p:cNvSpPr/>
          <p:nvPr/>
        </p:nvSpPr>
        <p:spPr>
          <a:xfrm>
            <a:off x="2543862" y="3877452"/>
            <a:ext cx="1244184" cy="1184223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98FC78-B10B-C054-D571-3D8BCC06F966}"/>
              </a:ext>
            </a:extLst>
          </p:cNvPr>
          <p:cNvSpPr txBox="1"/>
          <p:nvPr/>
        </p:nvSpPr>
        <p:spPr>
          <a:xfrm>
            <a:off x="840147" y="2237544"/>
            <a:ext cx="42832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ΤΙ</a:t>
            </a:r>
            <a:endParaRPr lang="en-US" sz="25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1BC72D-32FC-5809-1408-073F860FEAEE}"/>
              </a:ext>
            </a:extLst>
          </p:cNvPr>
          <p:cNvSpPr txBox="1"/>
          <p:nvPr/>
        </p:nvSpPr>
        <p:spPr>
          <a:xfrm>
            <a:off x="2785465" y="2221569"/>
            <a:ext cx="7609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ΠΟΥ</a:t>
            </a:r>
            <a:endParaRPr lang="en-US" sz="25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3971A8-9B63-9418-D88E-EA2D18F38FA7}"/>
              </a:ext>
            </a:extLst>
          </p:cNvPr>
          <p:cNvSpPr txBox="1"/>
          <p:nvPr/>
        </p:nvSpPr>
        <p:spPr>
          <a:xfrm>
            <a:off x="676640" y="4231036"/>
            <a:ext cx="7553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ΠΩΣ</a:t>
            </a:r>
            <a:endParaRPr lang="en-US" sz="25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D00214-D7A3-B5C4-D316-08F0328827CB}"/>
              </a:ext>
            </a:extLst>
          </p:cNvPr>
          <p:cNvSpPr txBox="1"/>
          <p:nvPr/>
        </p:nvSpPr>
        <p:spPr>
          <a:xfrm>
            <a:off x="2638405" y="4213547"/>
            <a:ext cx="10550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ΠΟΙΟΣ</a:t>
            </a:r>
            <a:endParaRPr lang="en-US" sz="25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9FF3B3-C196-65C9-CEAD-025A2F78844C}"/>
              </a:ext>
            </a:extLst>
          </p:cNvPr>
          <p:cNvSpPr txBox="1"/>
          <p:nvPr/>
        </p:nvSpPr>
        <p:spPr>
          <a:xfrm>
            <a:off x="4821322" y="2228733"/>
            <a:ext cx="91255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ΠΟΤΕ</a:t>
            </a:r>
            <a:endParaRPr lang="en-US" sz="25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BA00F8-AF20-3E77-D88A-C2C1851793A8}"/>
              </a:ext>
            </a:extLst>
          </p:cNvPr>
          <p:cNvSpPr txBox="1"/>
          <p:nvPr/>
        </p:nvSpPr>
        <p:spPr>
          <a:xfrm>
            <a:off x="4871560" y="4239848"/>
            <a:ext cx="8120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ΓΙΑΤΙ</a:t>
            </a:r>
            <a:endParaRPr lang="en-US" sz="2500" b="1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D41B7CEE-1CA7-0E28-EA1D-9F6237C2C072}"/>
              </a:ext>
            </a:extLst>
          </p:cNvPr>
          <p:cNvSpPr/>
          <p:nvPr/>
        </p:nvSpPr>
        <p:spPr>
          <a:xfrm rot="16200000">
            <a:off x="7412450" y="2121500"/>
            <a:ext cx="392611" cy="25923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144243-70A3-49F4-7E40-0098D020488B}"/>
              </a:ext>
            </a:extLst>
          </p:cNvPr>
          <p:cNvSpPr txBox="1"/>
          <p:nvPr/>
        </p:nvSpPr>
        <p:spPr>
          <a:xfrm>
            <a:off x="6292309" y="2885293"/>
            <a:ext cx="2592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/>
              <a:t>Ιστορία των επιστημών…</a:t>
            </a:r>
            <a:endParaRPr lang="en-US" b="1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8D5C16-57CA-5254-4354-9B784D87AE3A}"/>
              </a:ext>
            </a:extLst>
          </p:cNvPr>
          <p:cNvSpPr txBox="1"/>
          <p:nvPr/>
        </p:nvSpPr>
        <p:spPr>
          <a:xfrm>
            <a:off x="9652512" y="3190473"/>
            <a:ext cx="1736373" cy="477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2500" b="1" dirty="0"/>
              <a:t>ΑΛΧΗΜΕΙΑ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5784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557CF5-969B-8B11-F0F0-9C3E6F811F7B}"/>
              </a:ext>
            </a:extLst>
          </p:cNvPr>
          <p:cNvSpPr txBox="1"/>
          <p:nvPr/>
        </p:nvSpPr>
        <p:spPr>
          <a:xfrm>
            <a:off x="2835524" y="982853"/>
            <a:ext cx="6520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λέξεις πολλές φορές κρύβουν ενδιαφέρουσες ιστορίες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40B953-C633-9506-7530-DB5C3705B427}"/>
              </a:ext>
            </a:extLst>
          </p:cNvPr>
          <p:cNvSpPr txBox="1"/>
          <p:nvPr/>
        </p:nvSpPr>
        <p:spPr>
          <a:xfrm>
            <a:off x="5142854" y="1978984"/>
            <a:ext cx="19062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ΑΛ - ΧΗΜΕΙΑ</a:t>
            </a:r>
            <a:endParaRPr lang="en-US" sz="2500" b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46474AA-D15C-F058-0939-F2A54E9B8CBF}"/>
              </a:ext>
            </a:extLst>
          </p:cNvPr>
          <p:cNvCxnSpPr>
            <a:cxnSpLocks/>
          </p:cNvCxnSpPr>
          <p:nvPr/>
        </p:nvCxnSpPr>
        <p:spPr>
          <a:xfrm flipH="1">
            <a:off x="4306246" y="2456038"/>
            <a:ext cx="1134256" cy="10219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6FD9E3D-AD2C-2E7D-72E8-A172BD91A2C7}"/>
              </a:ext>
            </a:extLst>
          </p:cNvPr>
          <p:cNvCxnSpPr>
            <a:cxnSpLocks/>
          </p:cNvCxnSpPr>
          <p:nvPr/>
        </p:nvCxnSpPr>
        <p:spPr>
          <a:xfrm>
            <a:off x="6751500" y="2456038"/>
            <a:ext cx="1134256" cy="10219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BC3D4E0-6EB9-B9EB-7FC3-20C6F351E091}"/>
              </a:ext>
            </a:extLst>
          </p:cNvPr>
          <p:cNvSpPr txBox="1"/>
          <p:nvPr/>
        </p:nvSpPr>
        <p:spPr>
          <a:xfrm>
            <a:off x="3098849" y="3754999"/>
            <a:ext cx="1774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Το αραβικό </a:t>
            </a:r>
            <a:r>
              <a:rPr lang="el-GR" sz="2000" b="1" i="1" dirty="0"/>
              <a:t>‘</a:t>
            </a:r>
            <a:r>
              <a:rPr lang="en-US" sz="2000" b="1" i="1" dirty="0"/>
              <a:t>al’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A2784B-6F95-BE2B-F058-EF2EB6721460}"/>
              </a:ext>
            </a:extLst>
          </p:cNvPr>
          <p:cNvSpPr txBox="1"/>
          <p:nvPr/>
        </p:nvSpPr>
        <p:spPr>
          <a:xfrm>
            <a:off x="6538350" y="3754999"/>
            <a:ext cx="2694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Το αιγυπτιακό</a:t>
            </a:r>
            <a:r>
              <a:rPr lang="en-US" sz="2000" b="1" i="1" dirty="0"/>
              <a:t> ‘</a:t>
            </a:r>
            <a:r>
              <a:rPr lang="en-US" sz="2000" b="1" i="1" dirty="0" err="1"/>
              <a:t>kheme</a:t>
            </a:r>
            <a:r>
              <a:rPr lang="en-US" sz="2000" b="1" i="1" dirty="0"/>
              <a:t>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47EC65-B630-E1F4-D21C-8F535D9B43FF}"/>
              </a:ext>
            </a:extLst>
          </p:cNvPr>
          <p:cNvSpPr txBox="1"/>
          <p:nvPr/>
        </p:nvSpPr>
        <p:spPr>
          <a:xfrm>
            <a:off x="6867940" y="4379679"/>
            <a:ext cx="2035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&lt; ‘</a:t>
            </a:r>
            <a:r>
              <a:rPr lang="el-GR" sz="2000" b="1" dirty="0" err="1"/>
              <a:t>χυμεία</a:t>
            </a:r>
            <a:r>
              <a:rPr lang="el-GR" sz="2000" b="1" dirty="0"/>
              <a:t>’ &lt; ‘χέω’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7AD221-081E-C52F-6289-377BDF3BCEA7}"/>
              </a:ext>
            </a:extLst>
          </p:cNvPr>
          <p:cNvSpPr txBox="1"/>
          <p:nvPr/>
        </p:nvSpPr>
        <p:spPr>
          <a:xfrm>
            <a:off x="7504077" y="5004359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&lt; </a:t>
            </a:r>
            <a:r>
              <a:rPr lang="en-US" sz="2000" b="1" i="1" dirty="0" err="1"/>
              <a:t>kim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56344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4A893C-4B1E-D267-54F8-F89E29549E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08" b="1446"/>
          <a:stretch/>
        </p:blipFill>
        <p:spPr>
          <a:xfrm>
            <a:off x="507471" y="520907"/>
            <a:ext cx="11177058" cy="581618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DB2026B-9BE3-BD09-0850-1C58976E2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56285" y="1543986"/>
            <a:ext cx="467926" cy="637081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8AF585E-6396-4D1D-4DB8-4EFDAD315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84226" y="2042408"/>
            <a:ext cx="467926" cy="637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1A3D87-4BCE-4EB6-2FBC-C7B875CB2362}"/>
              </a:ext>
            </a:extLst>
          </p:cNvPr>
          <p:cNvSpPr txBox="1"/>
          <p:nvPr/>
        </p:nvSpPr>
        <p:spPr>
          <a:xfrm>
            <a:off x="5498496" y="148784"/>
            <a:ext cx="11950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Η ΑΡΧΗ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4036815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AD90CF-8229-2F55-D015-C03FAF5B4B32}"/>
              </a:ext>
            </a:extLst>
          </p:cNvPr>
          <p:cNvSpPr txBox="1"/>
          <p:nvPr/>
        </p:nvSpPr>
        <p:spPr>
          <a:xfrm>
            <a:off x="3993469" y="209862"/>
            <a:ext cx="420506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ΚΙΝΕΖΙΚΗ / ΙΝΔΙΚΗ ΑΛΧΗΜΕΙΑ</a:t>
            </a:r>
            <a:endParaRPr lang="en-US" sz="25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E0CC4-FBDE-F1A4-31DB-3989183296A8}"/>
              </a:ext>
            </a:extLst>
          </p:cNvPr>
          <p:cNvSpPr txBox="1"/>
          <p:nvPr/>
        </p:nvSpPr>
        <p:spPr>
          <a:xfrm>
            <a:off x="1359847" y="1618937"/>
            <a:ext cx="862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/>
              <a:t>Πρωταγωνιστικό ρόλο ο θρησκευτικός χαρακτήρας (Ταοϊσμός, Ινδουισμός) </a:t>
            </a:r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8BE91-451A-2C0B-30B6-FA5F32759EDC}"/>
              </a:ext>
            </a:extLst>
          </p:cNvPr>
          <p:cNvSpPr txBox="1"/>
          <p:nvPr/>
        </p:nvSpPr>
        <p:spPr>
          <a:xfrm>
            <a:off x="1359847" y="2561324"/>
            <a:ext cx="649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/>
              <a:t>Βασικός σκοπός η πνευματική ανύψωση προς το Θείον </a:t>
            </a:r>
            <a:endParaRPr lang="en-US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AF14E-F915-7340-6845-AD27A86EA3DC}"/>
              </a:ext>
            </a:extLst>
          </p:cNvPr>
          <p:cNvSpPr txBox="1"/>
          <p:nvPr/>
        </p:nvSpPr>
        <p:spPr>
          <a:xfrm>
            <a:off x="1359847" y="3618689"/>
            <a:ext cx="4774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/>
              <a:t>Αναφέρεται συχνά η παραγωγή χρυσού</a:t>
            </a:r>
            <a:endParaRPr lang="en-US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FE94E-348F-ECC3-2937-AA0B15045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066" y="3382990"/>
            <a:ext cx="867634" cy="87150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F66511-C2CB-562A-FF31-C865FEE7092B}"/>
              </a:ext>
            </a:extLst>
          </p:cNvPr>
          <p:cNvCxnSpPr/>
          <p:nvPr/>
        </p:nvCxnSpPr>
        <p:spPr>
          <a:xfrm>
            <a:off x="7525625" y="3835168"/>
            <a:ext cx="12730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0430EF-A831-84E5-B307-E8AE65C0CC46}"/>
              </a:ext>
            </a:extLst>
          </p:cNvPr>
          <p:cNvSpPr txBox="1"/>
          <p:nvPr/>
        </p:nvSpPr>
        <p:spPr>
          <a:xfrm>
            <a:off x="9268325" y="3325104"/>
            <a:ext cx="14262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dirty="0"/>
              <a:t>Χρωστικές </a:t>
            </a:r>
          </a:p>
          <a:p>
            <a:pPr algn="ctr"/>
            <a:r>
              <a:rPr lang="el-GR" sz="2000" b="1" dirty="0"/>
              <a:t>Υλικά </a:t>
            </a:r>
          </a:p>
          <a:p>
            <a:pPr algn="ctr"/>
            <a:r>
              <a:rPr lang="el-GR" sz="2000" b="1" dirty="0"/>
              <a:t>Κοσμήματα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8A9B9-7BAF-2F43-08EE-52E2F05D1B80}"/>
              </a:ext>
            </a:extLst>
          </p:cNvPr>
          <p:cNvSpPr txBox="1"/>
          <p:nvPr/>
        </p:nvSpPr>
        <p:spPr>
          <a:xfrm>
            <a:off x="1361834" y="4946753"/>
            <a:ext cx="4308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/>
              <a:t>Οι αλχημιστές τότε ήταν φιλόσοφοι</a:t>
            </a:r>
            <a:endParaRPr lang="en-US" sz="2000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F6FDA9-BD5A-5684-5676-7B6C7C7B815C}"/>
              </a:ext>
            </a:extLst>
          </p:cNvPr>
          <p:cNvCxnSpPr/>
          <p:nvPr/>
        </p:nvCxnSpPr>
        <p:spPr>
          <a:xfrm>
            <a:off x="7525624" y="5161983"/>
            <a:ext cx="12730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A33F6BB-10DC-A40F-1316-CBDB727E49A6}"/>
              </a:ext>
            </a:extLst>
          </p:cNvPr>
          <p:cNvSpPr txBox="1"/>
          <p:nvPr/>
        </p:nvSpPr>
        <p:spPr>
          <a:xfrm>
            <a:off x="8728145" y="4846366"/>
            <a:ext cx="2506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dirty="0"/>
              <a:t>Διαχωρισμός </a:t>
            </a:r>
          </a:p>
          <a:p>
            <a:pPr algn="ctr"/>
            <a:r>
              <a:rPr lang="el-GR" sz="2000" b="1" dirty="0"/>
              <a:t>Πνεύματος και ψυχής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5860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82D887-0794-F3BE-CAA0-2E58F8A3E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08" b="1446"/>
          <a:stretch/>
        </p:blipFill>
        <p:spPr>
          <a:xfrm>
            <a:off x="507471" y="445956"/>
            <a:ext cx="11177058" cy="5816185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8BDAF60B-4D8C-1BBB-8D52-FA2D26270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56285" y="1543986"/>
            <a:ext cx="467926" cy="637081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85B17BF-BA71-058B-EE8D-D57E2CB59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84226" y="2042408"/>
            <a:ext cx="467926" cy="637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77BA34-F219-B135-28E8-3CEB92DB6CBE}"/>
              </a:ext>
            </a:extLst>
          </p:cNvPr>
          <p:cNvSpPr txBox="1"/>
          <p:nvPr/>
        </p:nvSpPr>
        <p:spPr>
          <a:xfrm>
            <a:off x="4838797" y="148784"/>
            <a:ext cx="25144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ΕΠΟΜΕΝΗ ΣΤΑΣΗ</a:t>
            </a:r>
            <a:endParaRPr lang="en-US" sz="2500" b="1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7487E4F-D402-7E36-3C4E-1CF23EBAF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07826" y="1791320"/>
            <a:ext cx="467926" cy="637081"/>
          </a:xfrm>
          <a:prstGeom prst="rect">
            <a:avLst/>
          </a:prstGeom>
        </p:spPr>
      </p:pic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DE9C315B-5FC9-4FF7-EB6F-67C7FC80B5DB}"/>
              </a:ext>
            </a:extLst>
          </p:cNvPr>
          <p:cNvSpPr/>
          <p:nvPr/>
        </p:nvSpPr>
        <p:spPr>
          <a:xfrm rot="5400000">
            <a:off x="7332737" y="718806"/>
            <a:ext cx="465924" cy="1772906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9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875649-873A-241E-9574-163F75A6DF59}"/>
              </a:ext>
            </a:extLst>
          </p:cNvPr>
          <p:cNvSpPr txBox="1"/>
          <p:nvPr/>
        </p:nvSpPr>
        <p:spPr>
          <a:xfrm>
            <a:off x="3269937" y="0"/>
            <a:ext cx="56521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ΑΛΧΗΜΕΙΑ ΤΗΣ ΕΛΛΗΝΙΣΤΙΚΗΣ ΑΙΓΥΠΤΟΥ</a:t>
            </a:r>
          </a:p>
          <a:p>
            <a:pPr algn="ctr"/>
            <a:r>
              <a:rPr lang="el-GR" sz="2500" b="1" dirty="0"/>
              <a:t>300 π.Χ. – 30 μ.Χ.</a:t>
            </a:r>
            <a:endParaRPr lang="en-US" sz="25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617F9-6B6F-E595-3745-78BFBA92C448}"/>
              </a:ext>
            </a:extLst>
          </p:cNvPr>
          <p:cNvSpPr txBox="1"/>
          <p:nvPr/>
        </p:nvSpPr>
        <p:spPr>
          <a:xfrm>
            <a:off x="2743201" y="1373671"/>
            <a:ext cx="350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Η βάση της ‘Δυτικής Αλχημείας’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1D8C3-B71C-4A5F-4C74-6E64CA587C15}"/>
              </a:ext>
            </a:extLst>
          </p:cNvPr>
          <p:cNvSpPr txBox="1"/>
          <p:nvPr/>
        </p:nvSpPr>
        <p:spPr>
          <a:xfrm>
            <a:off x="2743201" y="1955737"/>
            <a:ext cx="650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Μεγάλη βαρύτητα σε τεχνικά θέματα και θέματα χρυσοποιίας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F30C34-D456-0719-7601-8F373F196450}"/>
              </a:ext>
            </a:extLst>
          </p:cNvPr>
          <p:cNvSpPr txBox="1"/>
          <p:nvPr/>
        </p:nvSpPr>
        <p:spPr>
          <a:xfrm>
            <a:off x="2743201" y="2537803"/>
            <a:ext cx="689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Σημαντικότερος συγγραφέας και οδηγός ο </a:t>
            </a:r>
            <a:r>
              <a:rPr lang="el-GR" b="1" u="sng" dirty="0" err="1"/>
              <a:t>Ζόσιμος</a:t>
            </a:r>
            <a:r>
              <a:rPr lang="el-GR" b="1" u="sng" dirty="0"/>
              <a:t> της </a:t>
            </a:r>
            <a:r>
              <a:rPr lang="el-GR" b="1" u="sng" dirty="0" err="1"/>
              <a:t>Πανόπολης</a:t>
            </a:r>
            <a:endParaRPr lang="en-US" b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48A10-9F1C-6ED1-1456-434A45C0AF85}"/>
              </a:ext>
            </a:extLst>
          </p:cNvPr>
          <p:cNvSpPr txBox="1"/>
          <p:nvPr/>
        </p:nvSpPr>
        <p:spPr>
          <a:xfrm>
            <a:off x="3011772" y="4252230"/>
            <a:ext cx="2255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/>
              <a:t>Όλα βασίζονται στον </a:t>
            </a:r>
            <a:endParaRPr lang="en-US" b="1" dirty="0"/>
          </a:p>
          <a:p>
            <a:pPr algn="ctr"/>
            <a:r>
              <a:rPr lang="el-GR" b="1" u="sng" dirty="0"/>
              <a:t>τρισμέγιστο Ερμή </a:t>
            </a:r>
            <a:br>
              <a:rPr lang="en-US" b="1" u="sng" dirty="0"/>
            </a:br>
            <a:r>
              <a:rPr lang="el-GR" b="1" u="sng" dirty="0"/>
              <a:t>και τον Ερμητισμό </a:t>
            </a:r>
            <a:endParaRPr lang="en-US" b="1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499650-9188-74FD-C269-69C5F8F1793A}"/>
              </a:ext>
            </a:extLst>
          </p:cNvPr>
          <p:cNvSpPr txBox="1"/>
          <p:nvPr/>
        </p:nvSpPr>
        <p:spPr>
          <a:xfrm>
            <a:off x="6461267" y="4180032"/>
            <a:ext cx="2280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/>
              <a:t>Η πρώτη πραγματική </a:t>
            </a:r>
          </a:p>
          <a:p>
            <a:pPr algn="ctr"/>
            <a:r>
              <a:rPr lang="el-GR" b="1" dirty="0"/>
              <a:t>αλχημιστής: </a:t>
            </a:r>
            <a:br>
              <a:rPr lang="el-GR" b="1" dirty="0"/>
            </a:br>
            <a:r>
              <a:rPr lang="el-GR" b="1" dirty="0"/>
              <a:t>Μαρία η Ιουδαία</a:t>
            </a:r>
            <a:endParaRPr lang="en-US" b="1" dirty="0"/>
          </a:p>
          <a:p>
            <a:pPr algn="ctr"/>
            <a:r>
              <a:rPr lang="en-US" b="1" dirty="0"/>
              <a:t>(Marie the Jewess)</a:t>
            </a:r>
            <a:endParaRPr lang="el-GR" b="1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87AAE80-6DC6-696F-A5D6-B11286819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52"/>
          <a:stretch/>
        </p:blipFill>
        <p:spPr bwMode="auto">
          <a:xfrm>
            <a:off x="8500236" y="4373424"/>
            <a:ext cx="2310636" cy="2013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rmes Trismegistus">
            <a:extLst>
              <a:ext uri="{FF2B5EF4-FFF2-40B4-BE49-F238E27FC236}">
                <a16:creationId xmlns:a16="http://schemas.microsoft.com/office/drawing/2014/main" id="{C88DEC92-BF09-B84D-E1E5-2D712B272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05" y="3550094"/>
            <a:ext cx="1813417" cy="246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7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710</Words>
  <Application>Microsoft Office PowerPoint</Application>
  <PresentationFormat>Widescreen</PresentationFormat>
  <Paragraphs>143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Konstantinos-Pantelis Zois</dc:creator>
  <cp:lastModifiedBy>Κωνσταντίνος-Παντελής Ζώης</cp:lastModifiedBy>
  <cp:revision>103</cp:revision>
  <dcterms:created xsi:type="dcterms:W3CDTF">2022-02-15T15:00:37Z</dcterms:created>
  <dcterms:modified xsi:type="dcterms:W3CDTF">2022-05-12T17:50:51Z</dcterms:modified>
</cp:coreProperties>
</file>