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3" r:id="rId6"/>
    <p:sldId id="264" r:id="rId7"/>
    <p:sldId id="262" r:id="rId8"/>
    <p:sldId id="265" r:id="rId9"/>
    <p:sldId id="261" r:id="rId10"/>
    <p:sldId id="266" r:id="rId11"/>
    <p:sldId id="267" r:id="rId12"/>
    <p:sldId id="271" r:id="rId13"/>
    <p:sldId id="272" r:id="rId14"/>
    <p:sldId id="268" r:id="rId15"/>
    <p:sldId id="270" r:id="rId16"/>
    <p:sldId id="269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CC"/>
    <a:srgbClr val="0066CC"/>
    <a:srgbClr val="BB35C9"/>
    <a:srgbClr val="FF99FF"/>
    <a:srgbClr val="FF99CC"/>
    <a:srgbClr val="CC66FF"/>
    <a:srgbClr val="9933FF"/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1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5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36D7-DA56-4018-B5BA-ADCE0D5D0864}" type="datetimeFigureOut">
              <a:rPr lang="en-US" smtClean="0"/>
              <a:t>19-Apr-19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E6A6-B52C-4A35-88AA-6722E630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vice.com/gr/video/mental-health-incrisis/5c2e2dd3be40770329125c6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himerini.gr/945530/article/epikairothta/ellada/meiwnoyme-ta-hremistika-e8ismenoi-sta-antiviotika" TargetMode="External"/><Relationship Id="rId2" Type="http://schemas.openxmlformats.org/officeDocument/2006/relationships/hyperlink" Target="https://video.vice.com/gr/video/mental-health-incrisis/5c2e2dd3be40770329125c6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833" y="614146"/>
            <a:ext cx="10031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u="sng" dirty="0" smtClean="0"/>
              <a:t>ΕΠΙΔΗΜΙΟΛΟΓΙΑ ΛΥΜΑΤΩΝ:</a:t>
            </a:r>
          </a:p>
          <a:p>
            <a:pPr algn="ctr"/>
            <a:r>
              <a:rPr lang="el-GR" sz="4400" u="sng" dirty="0"/>
              <a:t>Ε</a:t>
            </a:r>
            <a:r>
              <a:rPr lang="el-GR" sz="4400" u="sng" dirty="0" smtClean="0"/>
              <a:t>ΝΑΣ ΑΝΤΙΚΕΙΜΕΝΙΚΟΣ «ΠΑΡΑΤΗΡΗΤΗΣ» ΤΗΣ ΚΟΙΝΩΝΙΑΣ ΜΑΣ</a:t>
            </a:r>
            <a:endParaRPr lang="en-US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37623" y="5261317"/>
            <a:ext cx="5711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ΚΟΣΜΙΔΗ ΜΑΡΙΑ: 1111201700045</a:t>
            </a:r>
          </a:p>
          <a:p>
            <a:endParaRPr lang="el-GR" sz="2000" dirty="0"/>
          </a:p>
          <a:p>
            <a:r>
              <a:rPr lang="el-GR" sz="2000" dirty="0" smtClean="0"/>
              <a:t>ΚΥΚΙΔΗ ΚΩΝΣΤΑΝΤΙΝΑ: 1111201700046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70276" y="5261317"/>
            <a:ext cx="319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/>
              <a:t>ΥΠΕΥΘΥΝΟΣ ΚΑΘΗΓΗΤΗΣ: </a:t>
            </a:r>
            <a:r>
              <a:rPr lang="el-GR" sz="2000" dirty="0" smtClean="0"/>
              <a:t>ΝΙΚΟΛΑΟΣ ΘΩΜΑΪΔΗΣ</a:t>
            </a:r>
          </a:p>
        </p:txBody>
      </p:sp>
      <p:pic>
        <p:nvPicPr>
          <p:cNvPr id="7" name="7 - Εικόνα" descr="Chemistry-350x350.jpg"/>
          <p:cNvPicPr>
            <a:picLocks noChangeAspect="1"/>
          </p:cNvPicPr>
          <p:nvPr/>
        </p:nvPicPr>
        <p:blipFill>
          <a:blip r:embed="rId2"/>
          <a:srcRect t="16743" b="10914"/>
          <a:stretch>
            <a:fillRect/>
          </a:stretch>
        </p:blipFill>
        <p:spPr>
          <a:xfrm>
            <a:off x="4950018" y="3472986"/>
            <a:ext cx="2472022" cy="178833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536378" y="2963185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ΗΜΕΡΙΔΑ ΧΗΜΕΙΑΣ </a:t>
            </a:r>
            <a:r>
              <a:rPr lang="en-US" sz="2400" dirty="0" smtClean="0"/>
              <a:t>2019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517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/>
          <p:nvPr/>
        </p:nvPicPr>
        <p:blipFill>
          <a:blip r:embed="rId2" cstate="print"/>
          <a:srcRect t="11088" b="6067"/>
          <a:stretch>
            <a:fillRect/>
          </a:stretch>
        </p:blipFill>
        <p:spPr bwMode="auto">
          <a:xfrm>
            <a:off x="777923" y="395786"/>
            <a:ext cx="10617958" cy="50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297846" y="5565212"/>
            <a:ext cx="6573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25% μείωση στα συνταγογραφούμενα αντιβιοτικά</a:t>
            </a:r>
            <a:r>
              <a:rPr lang="el-GR" dirty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l-GR" dirty="0">
                <a:ea typeface="Times New Roman" panose="02020603050405020304" pitchFamily="18" charset="0"/>
              </a:rPr>
              <a:t> περικοπές στις δημόσιες δαπάνες για την υγεία και προσπάθειες μείωσης της υπερβολικής χρήσης αντιβιοτικών</a:t>
            </a:r>
            <a:r>
              <a:rPr lang="el-GR" dirty="0" smtClean="0">
                <a:ea typeface="Times New Roman" panose="02020603050405020304" pitchFamily="18" charset="0"/>
              </a:rPr>
              <a:t>.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98051" y="6581001"/>
            <a:ext cx="1130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 </a:t>
            </a:r>
            <a:r>
              <a:rPr lang="fr-FR" sz="1200" dirty="0" smtClean="0"/>
              <a:t>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6194" y="5565275"/>
            <a:ext cx="499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Μεγάλη μείωση για την ουσία </a:t>
            </a:r>
            <a:r>
              <a:rPr lang="en-US" dirty="0" smtClean="0"/>
              <a:t>Mefenamic acid</a:t>
            </a:r>
            <a:r>
              <a:rPr lang="el-GR" dirty="0" smtClean="0"/>
              <a:t> (</a:t>
            </a:r>
            <a:r>
              <a:rPr lang="en-US" dirty="0"/>
              <a:t>Ponstan) </a:t>
            </a:r>
            <a:r>
              <a:rPr lang="el-GR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δεν συνταγογραφείται πλέον το ίδιο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/>
          <p:nvPr/>
        </p:nvPicPr>
        <p:blipFill>
          <a:blip r:embed="rId2" cstate="print"/>
          <a:srcRect l="18274" t="15690" r="38833" b="6067"/>
          <a:stretch>
            <a:fillRect/>
          </a:stretch>
        </p:blipFill>
        <p:spPr bwMode="auto">
          <a:xfrm>
            <a:off x="95535" y="713095"/>
            <a:ext cx="6837528" cy="543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6837528" y="982177"/>
            <a:ext cx="5049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ecstasy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b="1" dirty="0">
                <a:ea typeface="Times New Roman" panose="02020603050405020304" pitchFamily="18" charset="0"/>
              </a:rPr>
              <a:t>Αύξηση</a:t>
            </a:r>
            <a:r>
              <a:rPr lang="el-GR" dirty="0">
                <a:ea typeface="Times New Roman" panose="02020603050405020304" pitchFamily="18" charset="0"/>
              </a:rPr>
              <a:t> 0.039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(2010) 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l-GR" dirty="0">
                <a:ea typeface="Times New Roman" panose="02020603050405020304" pitchFamily="18" charset="0"/>
              </a:rPr>
              <a:t> 0.17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(2014) περισσότερο τα Σ/Κ</a:t>
            </a:r>
            <a:endParaRPr lang="en-US" dirty="0"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Cocaine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u="sng" dirty="0">
                <a:ea typeface="Times New Roman" panose="02020603050405020304" pitchFamily="18" charset="0"/>
              </a:rPr>
              <a:t>Σταθερά</a:t>
            </a:r>
            <a:r>
              <a:rPr lang="el-GR" dirty="0">
                <a:ea typeface="Times New Roman" panose="02020603050405020304" pitchFamily="18" charset="0"/>
              </a:rPr>
              <a:t> 3.3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(4.83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, 2014) όλη την εβδομάδα</a:t>
            </a:r>
            <a:endParaRPr lang="en-US" dirty="0"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Amphetamine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i="1" dirty="0">
                <a:ea typeface="Times New Roman" panose="02020603050405020304" pitchFamily="18" charset="0"/>
              </a:rPr>
              <a:t>Μείωση</a:t>
            </a:r>
            <a:r>
              <a:rPr lang="el-GR" dirty="0">
                <a:ea typeface="Times New Roman" panose="02020603050405020304" pitchFamily="18" charset="0"/>
              </a:rPr>
              <a:t> 2.73 </a:t>
            </a:r>
            <a:r>
              <a:rPr lang="el-GR" dirty="0" err="1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l-GR" dirty="0" err="1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(2010) χρήση και στα νοσοκομεία</a:t>
            </a:r>
            <a:endParaRPr lang="en-US" dirty="0"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Cannabis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u="sng" dirty="0">
                <a:ea typeface="Times New Roman" panose="02020603050405020304" pitchFamily="18" charset="0"/>
              </a:rPr>
              <a:t>Σταθερά</a:t>
            </a:r>
            <a:r>
              <a:rPr lang="el-GR" dirty="0">
                <a:ea typeface="Times New Roman" panose="02020603050405020304" pitchFamily="18" charset="0"/>
              </a:rPr>
              <a:t> 211.6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(2011)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l-GR" dirty="0">
                <a:ea typeface="Times New Roman" panose="02020603050405020304" pitchFamily="18" charset="0"/>
              </a:rPr>
              <a:t> 265.5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(2014) με </a:t>
            </a:r>
            <a:r>
              <a:rPr lang="el-GR" dirty="0" smtClean="0">
                <a:ea typeface="Times New Roman" panose="02020603050405020304" pitchFamily="18" charset="0"/>
              </a:rPr>
              <a:t>εποχική </a:t>
            </a:r>
            <a:r>
              <a:rPr lang="el-GR" dirty="0">
                <a:ea typeface="Times New Roman" panose="02020603050405020304" pitchFamily="18" charset="0"/>
              </a:rPr>
              <a:t>διακύμανση</a:t>
            </a:r>
            <a:endParaRPr lang="en-US" dirty="0"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Heroin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b="1" dirty="0">
                <a:ea typeface="Times New Roman" panose="02020603050405020304" pitchFamily="18" charset="0"/>
              </a:rPr>
              <a:t>Αυξο</a:t>
            </a:r>
            <a:r>
              <a:rPr lang="el-GR" b="1" i="1" dirty="0">
                <a:ea typeface="Times New Roman" panose="02020603050405020304" pitchFamily="18" charset="0"/>
              </a:rPr>
              <a:t>μειώσεις</a:t>
            </a:r>
            <a:r>
              <a:rPr lang="el-GR" dirty="0">
                <a:ea typeface="Times New Roman" panose="02020603050405020304" pitchFamily="18" charset="0"/>
              </a:rPr>
              <a:t> 6.24 </a:t>
            </a:r>
            <a:r>
              <a:rPr lang="en-US" dirty="0">
                <a:ea typeface="Times New Roman" panose="02020603050405020304" pitchFamily="18" charset="0"/>
              </a:rPr>
              <a:t>kg week</a:t>
            </a:r>
            <a:r>
              <a:rPr lang="el-GR" dirty="0">
                <a:ea typeface="Times New Roman" panose="02020603050405020304" pitchFamily="18" charset="0"/>
              </a:rPr>
              <a:t> (2010)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l-GR" dirty="0">
                <a:ea typeface="Times New Roman" panose="02020603050405020304" pitchFamily="18" charset="0"/>
              </a:rPr>
              <a:t> 9.18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(2014) δυσκολία ανίχνευσης</a:t>
            </a:r>
            <a:endParaRPr lang="en-US" dirty="0"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Methamphetamine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b="1" dirty="0">
                <a:ea typeface="Times New Roman" panose="02020603050405020304" pitchFamily="18" charset="0"/>
              </a:rPr>
              <a:t>Αύξηση</a:t>
            </a:r>
            <a:r>
              <a:rPr lang="el-GR" dirty="0">
                <a:ea typeface="Times New Roman" panose="02020603050405020304" pitchFamily="18" charset="0"/>
              </a:rPr>
              <a:t> 0.14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(2010)</a:t>
            </a:r>
            <a:r>
              <a:rPr lang="en-US" dirty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l-GR" dirty="0">
                <a:ea typeface="Times New Roman" panose="02020603050405020304" pitchFamily="18" charset="0"/>
              </a:rPr>
              <a:t> 0.28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(2012) όλη την εβδομάδα</a:t>
            </a:r>
            <a:endParaRPr lang="en-US" dirty="0"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*</a:t>
            </a:r>
            <a:r>
              <a:rPr lang="en-US" dirty="0">
                <a:ea typeface="Times New Roman" panose="02020603050405020304" pitchFamily="18" charset="0"/>
              </a:rPr>
              <a:t>Methadone</a:t>
            </a:r>
            <a:r>
              <a:rPr lang="el-GR" dirty="0">
                <a:ea typeface="Times New Roman" panose="02020603050405020304" pitchFamily="18" charset="0"/>
              </a:rPr>
              <a:t>: </a:t>
            </a:r>
            <a:r>
              <a:rPr lang="el-GR" b="1" dirty="0">
                <a:ea typeface="Times New Roman" panose="02020603050405020304" pitchFamily="18" charset="0"/>
              </a:rPr>
              <a:t>Αύξηση</a:t>
            </a:r>
            <a:r>
              <a:rPr lang="el-GR" dirty="0">
                <a:ea typeface="Times New Roman" panose="02020603050405020304" pitchFamily="18" charset="0"/>
              </a:rPr>
              <a:t> 0.14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(2010)</a:t>
            </a:r>
            <a:r>
              <a:rPr lang="el-GR" dirty="0"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l-GR" dirty="0">
                <a:ea typeface="Times New Roman" panose="02020603050405020304" pitchFamily="18" charset="0"/>
              </a:rPr>
              <a:t> 0.97 </a:t>
            </a:r>
            <a:r>
              <a:rPr lang="en-US" dirty="0">
                <a:ea typeface="Times New Roman" panose="02020603050405020304" pitchFamily="18" charset="0"/>
              </a:rPr>
              <a:t>kg</a:t>
            </a:r>
            <a:r>
              <a:rPr lang="el-GR" dirty="0">
                <a:ea typeface="Times New Roman" panose="02020603050405020304" pitchFamily="18" charset="0"/>
              </a:rPr>
              <a:t>/</a:t>
            </a:r>
            <a:r>
              <a:rPr lang="en-US" dirty="0">
                <a:ea typeface="Times New Roman" panose="02020603050405020304" pitchFamily="18" charset="0"/>
              </a:rPr>
              <a:t>week</a:t>
            </a:r>
            <a:r>
              <a:rPr lang="el-GR" dirty="0">
                <a:ea typeface="Times New Roman" panose="02020603050405020304" pitchFamily="18" charset="0"/>
              </a:rPr>
              <a:t> (2014) όλη την εβδομάδα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396335"/>
            <a:ext cx="69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</a:t>
            </a:r>
            <a:r>
              <a:rPr lang="fr-FR" sz="1200" dirty="0" smtClean="0"/>
              <a:t> 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277394" y="87086"/>
            <a:ext cx="1915886" cy="1567871"/>
          </a:xfrm>
          <a:prstGeom prst="cloudCallout">
            <a:avLst>
              <a:gd name="adj1" fmla="val -13849"/>
              <a:gd name="adj2" fmla="val 441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399314" y="263569"/>
            <a:ext cx="17939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https://video.vice.com/gr/video/mental-health-incrisis/5c2e2dd3be40770329125c67</a:t>
            </a:r>
            <a:endParaRPr lang="el-G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14902" y="342376"/>
            <a:ext cx="518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Προβολή εκπομπής για τα ναρκωτικά από το «</a:t>
            </a:r>
            <a:r>
              <a:rPr lang="en-US" dirty="0" smtClean="0"/>
              <a:t>Vice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46"/>
          <p:cNvPicPr>
            <a:picLocks noChangeAspect="1"/>
          </p:cNvPicPr>
          <p:nvPr/>
        </p:nvPicPr>
        <p:blipFill>
          <a:blip r:embed="rId2"/>
          <a:srcRect l="722" t="24609" r="62472" b="25591"/>
          <a:stretch>
            <a:fillRect/>
          </a:stretch>
        </p:blipFill>
        <p:spPr>
          <a:xfrm>
            <a:off x="721906" y="1045345"/>
            <a:ext cx="3816407" cy="3666744"/>
          </a:xfrm>
          <a:prstGeom prst="ellipse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Εικόνα 46"/>
          <p:cNvPicPr>
            <a:picLocks noChangeAspect="1"/>
          </p:cNvPicPr>
          <p:nvPr/>
        </p:nvPicPr>
        <p:blipFill>
          <a:blip r:embed="rId2"/>
          <a:srcRect l="61786" t="22470" r="1151" b="24696"/>
          <a:stretch>
            <a:fillRect/>
          </a:stretch>
        </p:blipFill>
        <p:spPr>
          <a:xfrm>
            <a:off x="7025907" y="1032060"/>
            <a:ext cx="3648456" cy="36933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Ορθογώνιο 7"/>
          <p:cNvSpPr/>
          <p:nvPr/>
        </p:nvSpPr>
        <p:spPr>
          <a:xfrm>
            <a:off x="4115440" y="340866"/>
            <a:ext cx="3649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u="sng" dirty="0"/>
              <a:t>Αποτελέσματα Έρευνας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906" y="5141581"/>
            <a:ext cx="367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Οικονομική κρίση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Μείωση του εισοδήματος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Ανεργία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Ανασφάλεια </a:t>
            </a:r>
          </a:p>
        </p:txBody>
      </p:sp>
      <p:sp>
        <p:nvSpPr>
          <p:cNvPr id="10" name="Δεξιό άγκιστρο 9"/>
          <p:cNvSpPr/>
          <p:nvPr/>
        </p:nvSpPr>
        <p:spPr>
          <a:xfrm>
            <a:off x="3712192" y="5036024"/>
            <a:ext cx="354842" cy="142899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Ορθογώνιο 10"/>
          <p:cNvSpPr/>
          <p:nvPr/>
        </p:nvSpPr>
        <p:spPr>
          <a:xfrm>
            <a:off x="4385759" y="5519689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Αύξηση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5842937" y="5816948"/>
            <a:ext cx="857995" cy="13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V="1">
            <a:off x="5842937" y="5519689"/>
            <a:ext cx="857995" cy="310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V="1">
            <a:off x="5842937" y="5141581"/>
            <a:ext cx="857995" cy="689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5842937" y="5830596"/>
            <a:ext cx="857995" cy="365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5842937" y="5816948"/>
            <a:ext cx="857995" cy="788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Ορθογώνιο 27"/>
          <p:cNvSpPr/>
          <p:nvPr/>
        </p:nvSpPr>
        <p:spPr>
          <a:xfrm>
            <a:off x="6700932" y="4912700"/>
            <a:ext cx="3808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των </a:t>
            </a:r>
            <a:r>
              <a:rPr lang="el-GR" sz="2000" dirty="0" smtClean="0"/>
              <a:t>ψυχολογικών προβλημάτων </a:t>
            </a:r>
            <a:endParaRPr lang="en-US" sz="2000" dirty="0"/>
          </a:p>
        </p:txBody>
      </p:sp>
      <p:sp>
        <p:nvSpPr>
          <p:cNvPr id="29" name="Ορθογώνιο 28"/>
          <p:cNvSpPr/>
          <p:nvPr/>
        </p:nvSpPr>
        <p:spPr>
          <a:xfrm>
            <a:off x="6700932" y="5271556"/>
            <a:ext cx="3519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</a:t>
            </a:r>
            <a:r>
              <a:rPr lang="el-GR" sz="2000" dirty="0" smtClean="0"/>
              <a:t>ων καρδιακών </a:t>
            </a:r>
            <a:r>
              <a:rPr lang="el-GR" sz="2000" dirty="0"/>
              <a:t>προβλημάτων</a:t>
            </a:r>
            <a:endParaRPr lang="en-US" sz="2000" dirty="0"/>
          </a:p>
        </p:txBody>
      </p:sp>
      <p:sp>
        <p:nvSpPr>
          <p:cNvPr id="30" name="Ορθογώνιο 29"/>
          <p:cNvSpPr/>
          <p:nvPr/>
        </p:nvSpPr>
        <p:spPr>
          <a:xfrm>
            <a:off x="6700932" y="5603245"/>
            <a:ext cx="1203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του στρες</a:t>
            </a:r>
            <a:endParaRPr lang="en-US" sz="2000" dirty="0"/>
          </a:p>
        </p:txBody>
      </p:sp>
      <p:sp>
        <p:nvSpPr>
          <p:cNvPr id="31" name="Ορθογώνιο 30"/>
          <p:cNvSpPr/>
          <p:nvPr/>
        </p:nvSpPr>
        <p:spPr>
          <a:xfrm>
            <a:off x="6700932" y="5974219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της αϋπνίας </a:t>
            </a:r>
            <a:endParaRPr lang="en-US" sz="2000" dirty="0"/>
          </a:p>
        </p:txBody>
      </p:sp>
      <p:sp>
        <p:nvSpPr>
          <p:cNvPr id="32" name="Ορθογώνιο 31"/>
          <p:cNvSpPr/>
          <p:nvPr/>
        </p:nvSpPr>
        <p:spPr>
          <a:xfrm>
            <a:off x="6700932" y="6353355"/>
            <a:ext cx="1830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της κατάθλιψης</a:t>
            </a:r>
            <a:endParaRPr lang="en-US" sz="2000" dirty="0"/>
          </a:p>
        </p:txBody>
      </p:sp>
      <p:sp>
        <p:nvSpPr>
          <p:cNvPr id="37" name="Επεξήγηση με σύννεφο 36"/>
          <p:cNvSpPr/>
          <p:nvPr/>
        </p:nvSpPr>
        <p:spPr>
          <a:xfrm>
            <a:off x="9917521" y="5066318"/>
            <a:ext cx="2119803" cy="1539198"/>
          </a:xfrm>
          <a:prstGeom prst="cloudCallout">
            <a:avLst>
              <a:gd name="adj1" fmla="val -38468"/>
              <a:gd name="adj2" fmla="val 37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Ορθογώνιο 37"/>
          <p:cNvSpPr/>
          <p:nvPr/>
        </p:nvSpPr>
        <p:spPr>
          <a:xfrm>
            <a:off x="9944817" y="5230612"/>
            <a:ext cx="197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u="sng" dirty="0"/>
              <a:t>Θέληση για φυγή από την </a:t>
            </a:r>
            <a:r>
              <a:rPr lang="el-GR" sz="2000" u="sng" dirty="0" smtClean="0"/>
              <a:t>πραγματικότητα</a:t>
            </a: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35353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12" y="165353"/>
            <a:ext cx="3363468" cy="2329513"/>
          </a:xfrm>
          <a:prstGeom prst="rect">
            <a:avLst/>
          </a:prstGeom>
        </p:spPr>
      </p:pic>
      <p:pic>
        <p:nvPicPr>
          <p:cNvPr id="5" name="18 - Εικόνα" descr="cigarettesmoke-56b36d8a5f9b58def9c99d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147" y="3846195"/>
            <a:ext cx="2743200" cy="2420874"/>
          </a:xfrm>
          <a:prstGeom prst="rect">
            <a:avLst/>
          </a:prstGeom>
        </p:spPr>
      </p:pic>
      <p:pic>
        <p:nvPicPr>
          <p:cNvPr id="6" name="4 - Εικόνα" descr="cebaceb1cf80cebdceb9cf83cebcce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3203" y="1007364"/>
            <a:ext cx="3625249" cy="26045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Ορθογώνιο 6"/>
          <p:cNvSpPr/>
          <p:nvPr/>
        </p:nvSpPr>
        <p:spPr>
          <a:xfrm>
            <a:off x="194310" y="345644"/>
            <a:ext cx="4596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Εκτός από τα φάρμακα και τα ναρκωτικά, η κοινωνία μας έχει ακόμη μια συνήθεια, ενδεικτική του επιπέδου υγείας της</a:t>
            </a:r>
            <a:r>
              <a:rPr lang="el-GR" sz="2000" dirty="0" smtClean="0"/>
              <a:t>:</a:t>
            </a:r>
          </a:p>
          <a:p>
            <a:pPr algn="ctr"/>
            <a:r>
              <a:rPr lang="el-GR" sz="2000" u="sng" dirty="0" smtClean="0"/>
              <a:t> </a:t>
            </a:r>
            <a:r>
              <a:rPr lang="el-GR" sz="2000" u="sng" dirty="0"/>
              <a:t>το</a:t>
            </a:r>
            <a:r>
              <a:rPr lang="el-GR" sz="2000" b="1" u="sng" dirty="0"/>
              <a:t> </a:t>
            </a:r>
            <a:r>
              <a:rPr lang="el-GR" sz="2000" u="sng" dirty="0" smtClean="0"/>
              <a:t>κάπνισμα</a:t>
            </a:r>
            <a:endParaRPr lang="el-GR" sz="2000" u="sng" dirty="0"/>
          </a:p>
        </p:txBody>
      </p:sp>
      <p:sp>
        <p:nvSpPr>
          <p:cNvPr id="8" name="Ορθογώνιο 7"/>
          <p:cNvSpPr/>
          <p:nvPr/>
        </p:nvSpPr>
        <p:spPr>
          <a:xfrm>
            <a:off x="-29418" y="2172155"/>
            <a:ext cx="143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Ενεργητικό κάπνισμα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646006" y="2886683"/>
            <a:ext cx="1264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Παθητικό</a:t>
            </a:r>
          </a:p>
          <a:p>
            <a:pPr algn="ctr"/>
            <a:r>
              <a:rPr lang="el-GR" sz="2000" dirty="0"/>
              <a:t>κάπνισμα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704840" y="2172155"/>
            <a:ext cx="221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Κάπνισμα από «τρίτο χέρι»</a:t>
            </a: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2492337" y="1702176"/>
            <a:ext cx="633477" cy="4368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2301265" y="1669083"/>
            <a:ext cx="0" cy="1101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H="1">
            <a:off x="1320815" y="1707522"/>
            <a:ext cx="814292" cy="4646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Ορθογώνιο 26"/>
          <p:cNvSpPr/>
          <p:nvPr/>
        </p:nvSpPr>
        <p:spPr>
          <a:xfrm>
            <a:off x="3027756" y="3944203"/>
            <a:ext cx="1569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</a:t>
            </a:r>
            <a:r>
              <a:rPr lang="el-GR" sz="2000" dirty="0" smtClean="0"/>
              <a:t>εναπόθεση</a:t>
            </a:r>
            <a:endParaRPr lang="el-GR" sz="2000" dirty="0"/>
          </a:p>
        </p:txBody>
      </p:sp>
      <p:cxnSp>
        <p:nvCxnSpPr>
          <p:cNvPr id="29" name="Ευθύγραμμο βέλος σύνδεσης 28"/>
          <p:cNvCxnSpPr>
            <a:stCxn id="10" idx="2"/>
          </p:cNvCxnSpPr>
          <p:nvPr/>
        </p:nvCxnSpPr>
        <p:spPr>
          <a:xfrm>
            <a:off x="3812264" y="2880041"/>
            <a:ext cx="0" cy="10641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2264" y="3194375"/>
            <a:ext cx="10955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C00000"/>
                </a:solidFill>
              </a:rPr>
              <a:t>δηλαδή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2570615" y="5061217"/>
            <a:ext cx="7375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Οι </a:t>
            </a:r>
            <a:r>
              <a:rPr lang="el-GR" sz="2000" dirty="0"/>
              <a:t>ουσίες αυτές μένουν στις επιφάνειες για μεγάλο χρονικό διάστημα και μεταδίδονται με την επαφή με </a:t>
            </a:r>
            <a:r>
              <a:rPr lang="el-GR" sz="2000" dirty="0" smtClean="0"/>
              <a:t>επιμολυσμένη </a:t>
            </a:r>
            <a:r>
              <a:rPr lang="el-GR" sz="2000" dirty="0"/>
              <a:t>επιφάνεια.</a:t>
            </a:r>
          </a:p>
        </p:txBody>
      </p:sp>
      <p:cxnSp>
        <p:nvCxnSpPr>
          <p:cNvPr id="33" name="Ευθύγραμμο βέλος σύνδεσης 32"/>
          <p:cNvCxnSpPr>
            <a:stCxn id="27" idx="3"/>
          </p:cNvCxnSpPr>
          <p:nvPr/>
        </p:nvCxnSpPr>
        <p:spPr>
          <a:xfrm>
            <a:off x="4596772" y="4144258"/>
            <a:ext cx="5893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Ορθογώνιο 33"/>
          <p:cNvSpPr/>
          <p:nvPr/>
        </p:nvSpPr>
        <p:spPr>
          <a:xfrm>
            <a:off x="5190779" y="3944203"/>
            <a:ext cx="1100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 τοξικών </a:t>
            </a:r>
            <a:endParaRPr lang="en-US" sz="2000" dirty="0"/>
          </a:p>
        </p:txBody>
      </p:sp>
      <p:sp>
        <p:nvSpPr>
          <p:cNvPr id="35" name="Ορθογώνιο 34"/>
          <p:cNvSpPr/>
          <p:nvPr/>
        </p:nvSpPr>
        <p:spPr>
          <a:xfrm>
            <a:off x="5186149" y="4385730"/>
            <a:ext cx="1655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καρκινογόνων</a:t>
            </a:r>
            <a:endParaRPr lang="en-US" sz="2000" dirty="0"/>
          </a:p>
        </p:txBody>
      </p:sp>
      <p:cxnSp>
        <p:nvCxnSpPr>
          <p:cNvPr id="37" name="Γωνιακή σύνδεση 36"/>
          <p:cNvCxnSpPr>
            <a:stCxn id="27" idx="3"/>
          </p:cNvCxnSpPr>
          <p:nvPr/>
        </p:nvCxnSpPr>
        <p:spPr>
          <a:xfrm>
            <a:off x="4596772" y="4144258"/>
            <a:ext cx="589377" cy="42774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Ορθογώνιο 37"/>
          <p:cNvSpPr/>
          <p:nvPr/>
        </p:nvSpPr>
        <p:spPr>
          <a:xfrm>
            <a:off x="7146739" y="4185675"/>
            <a:ext cx="957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ουσιών</a:t>
            </a:r>
            <a:endParaRPr lang="en-US" sz="2000" dirty="0"/>
          </a:p>
        </p:txBody>
      </p:sp>
      <p:sp>
        <p:nvSpPr>
          <p:cNvPr id="39" name="Δεξιό άγκιστρο 38"/>
          <p:cNvSpPr/>
          <p:nvPr/>
        </p:nvSpPr>
        <p:spPr>
          <a:xfrm>
            <a:off x="6730746" y="3835021"/>
            <a:ext cx="297851" cy="10918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Ευθύγραμμο βέλος σύνδεσης 40"/>
          <p:cNvCxnSpPr>
            <a:stCxn id="38" idx="3"/>
          </p:cNvCxnSpPr>
          <p:nvPr/>
        </p:nvCxnSpPr>
        <p:spPr>
          <a:xfrm flipV="1">
            <a:off x="8104630" y="4380931"/>
            <a:ext cx="507107" cy="4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Ορθογώνιο 41"/>
          <p:cNvSpPr/>
          <p:nvPr/>
        </p:nvSpPr>
        <p:spPr>
          <a:xfrm>
            <a:off x="8069254" y="402696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από</a:t>
            </a:r>
            <a:endParaRPr lang="en-US" dirty="0"/>
          </a:p>
        </p:txBody>
      </p:sp>
      <p:sp>
        <p:nvSpPr>
          <p:cNvPr id="43" name="Ορθογώνιο 42"/>
          <p:cNvSpPr/>
          <p:nvPr/>
        </p:nvSpPr>
        <p:spPr>
          <a:xfrm>
            <a:off x="8655059" y="4185675"/>
            <a:ext cx="1293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τον καπνό </a:t>
            </a:r>
            <a:endParaRPr lang="en-US" sz="2000" dirty="0"/>
          </a:p>
        </p:txBody>
      </p:sp>
      <p:sp>
        <p:nvSpPr>
          <p:cNvPr id="44" name="Ορθογώνιο 43"/>
          <p:cNvSpPr/>
          <p:nvPr/>
        </p:nvSpPr>
        <p:spPr>
          <a:xfrm>
            <a:off x="10406386" y="4185675"/>
            <a:ext cx="1949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στις επιφάνειες του δωματίου</a:t>
            </a:r>
            <a:endParaRPr lang="en-US" sz="2000" dirty="0"/>
          </a:p>
        </p:txBody>
      </p:sp>
      <p:sp>
        <p:nvSpPr>
          <p:cNvPr id="46" name="Ορθογώνιο 45"/>
          <p:cNvSpPr/>
          <p:nvPr/>
        </p:nvSpPr>
        <p:spPr>
          <a:xfrm>
            <a:off x="10355505" y="4916012"/>
            <a:ext cx="18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σ</a:t>
            </a:r>
            <a:r>
              <a:rPr lang="el-GR" sz="2000" dirty="0" smtClean="0"/>
              <a:t>το ανθρώπινο      σώμα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7" name="Ορθογώνιο 46"/>
          <p:cNvSpPr/>
          <p:nvPr/>
        </p:nvSpPr>
        <p:spPr>
          <a:xfrm>
            <a:off x="10451074" y="5723073"/>
            <a:ext cx="17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στα υφάσματα</a:t>
            </a:r>
            <a:endParaRPr lang="en-US" sz="2000" dirty="0"/>
          </a:p>
        </p:txBody>
      </p:sp>
      <p:cxnSp>
        <p:nvCxnSpPr>
          <p:cNvPr id="49" name="Ευθύγραμμο βέλος σύνδεσης 48"/>
          <p:cNvCxnSpPr/>
          <p:nvPr/>
        </p:nvCxnSpPr>
        <p:spPr>
          <a:xfrm flipV="1">
            <a:off x="9946563" y="4380931"/>
            <a:ext cx="478528" cy="4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εία γραμμή σύνδεσης 53"/>
          <p:cNvCxnSpPr/>
          <p:nvPr/>
        </p:nvCxnSpPr>
        <p:spPr>
          <a:xfrm>
            <a:off x="10117587" y="4394715"/>
            <a:ext cx="0" cy="1528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ύγραμμο βέλος σύνδεσης 55"/>
          <p:cNvCxnSpPr/>
          <p:nvPr/>
        </p:nvCxnSpPr>
        <p:spPr>
          <a:xfrm>
            <a:off x="10117587" y="5111223"/>
            <a:ext cx="3075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/>
          <p:cNvCxnSpPr/>
          <p:nvPr/>
        </p:nvCxnSpPr>
        <p:spPr>
          <a:xfrm>
            <a:off x="10117587" y="5923128"/>
            <a:ext cx="3075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Ορθογώνιο 39"/>
          <p:cNvSpPr/>
          <p:nvPr/>
        </p:nvSpPr>
        <p:spPr>
          <a:xfrm>
            <a:off x="2492337" y="6087458"/>
            <a:ext cx="7914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Η </a:t>
            </a:r>
            <a:r>
              <a:rPr lang="el-GR" sz="2000" dirty="0"/>
              <a:t>νικοτίνη στις επιφάνειες με την πάροδο του </a:t>
            </a:r>
            <a:r>
              <a:rPr lang="el-GR" sz="2000" dirty="0" smtClean="0"/>
              <a:t>χρόνου </a:t>
            </a:r>
            <a:r>
              <a:rPr lang="el-GR" sz="2000" dirty="0"/>
              <a:t>αντιδρά με το νιτρώδες οξύ της ατμόσφαιρας </a:t>
            </a:r>
            <a:r>
              <a:rPr lang="el-GR" sz="2000" dirty="0" smtClean="0"/>
              <a:t>και σχηματίζει </a:t>
            </a:r>
            <a:r>
              <a:rPr lang="el-GR" sz="2000" dirty="0"/>
              <a:t>νιτροζαμίνες (</a:t>
            </a:r>
            <a:r>
              <a:rPr lang="en-US" sz="2000" dirty="0" smtClean="0"/>
              <a:t>TNSAs</a:t>
            </a:r>
            <a:r>
              <a:rPr lang="el-GR" sz="2000" dirty="0" smtClean="0"/>
              <a:t>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38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2175664"/>
            <a:ext cx="294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600"/>
              </a:spcBef>
              <a:spcAft>
                <a:spcPts val="600"/>
              </a:spcAft>
            </a:pPr>
            <a:r>
              <a:rPr lang="el-GR" sz="2000" u="sng" dirty="0">
                <a:ea typeface="Times New Roman" panose="02020603050405020304" pitchFamily="18" charset="0"/>
              </a:rPr>
              <a:t>Ουσίες που </a:t>
            </a:r>
            <a:r>
              <a:rPr lang="el-GR" sz="2000" u="sng" dirty="0" smtClean="0">
                <a:ea typeface="Times New Roman" panose="02020603050405020304" pitchFamily="18" charset="0"/>
              </a:rPr>
              <a:t>εξετάζονται</a:t>
            </a:r>
            <a:r>
              <a:rPr lang="en-US" sz="2000" u="sng" dirty="0" smtClean="0">
                <a:ea typeface="Times New Roman" panose="02020603050405020304" pitchFamily="18" charset="0"/>
              </a:rPr>
              <a:t>: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pic>
        <p:nvPicPr>
          <p:cNvPr id="10" name="0 - Εικόνα" descr="NNK structure.png"/>
          <p:cNvPicPr/>
          <p:nvPr/>
        </p:nvPicPr>
        <p:blipFill>
          <a:blip r:embed="rId2"/>
          <a:srcRect l="31765" t="20690" r="33412" b="50431"/>
          <a:stretch>
            <a:fillRect/>
          </a:stretch>
        </p:blipFill>
        <p:spPr>
          <a:xfrm>
            <a:off x="304800" y="3778136"/>
            <a:ext cx="6882244" cy="2841029"/>
          </a:xfrm>
          <a:prstGeom prst="rect">
            <a:avLst/>
          </a:prstGeom>
        </p:spPr>
      </p:pic>
      <p:sp>
        <p:nvSpPr>
          <p:cNvPr id="11" name="Δεξιό άγκιστρο 10"/>
          <p:cNvSpPr/>
          <p:nvPr/>
        </p:nvSpPr>
        <p:spPr>
          <a:xfrm>
            <a:off x="6896276" y="3778136"/>
            <a:ext cx="764275" cy="29702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60551" y="4940113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Δομή του</a:t>
            </a:r>
            <a:r>
              <a:rPr lang="en-US" dirty="0" smtClean="0"/>
              <a:t> NNK</a:t>
            </a:r>
          </a:p>
          <a:p>
            <a:pPr algn="ctr"/>
            <a:r>
              <a:rPr lang="el-GR" dirty="0" smtClean="0"/>
              <a:t>(με πρόγραμμα </a:t>
            </a:r>
            <a:r>
              <a:rPr lang="en-US" dirty="0" smtClean="0"/>
              <a:t>Avogadro)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970" y="1201560"/>
            <a:ext cx="1201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συνεργασία 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εξωτερικό (Βέλγιο, Ελβετία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Εργαστήριο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Αναλυτικής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ημείας μελέτησε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τα επίπεδα 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του NNK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σε ανεπεξέργαστα λύματα για την διαπίστωση της έκθεσης του πληθυσμού σε κάπνισμα από τρίτο χέρι (th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ird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 -h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nd smoke,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89" y="323899"/>
            <a:ext cx="121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Η</a:t>
            </a:r>
            <a:r>
              <a:rPr lang="el-GR" dirty="0" smtClean="0"/>
              <a:t> νιτροζαμίνη,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4- (μεθυλνιτροσάμινο) -1- (3-πυριδυλ) -1-βουτανόνη </a:t>
            </a:r>
            <a:r>
              <a:rPr lang="el-G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NNK</a:t>
            </a:r>
            <a:r>
              <a:rPr lang="en-US" dirty="0" smtClean="0"/>
              <a:t>)</a:t>
            </a:r>
            <a:r>
              <a:rPr lang="el-GR" dirty="0" smtClean="0"/>
              <a:t> ανήκει στην </a:t>
            </a:r>
            <a:r>
              <a:rPr lang="el-GR" u="sng" dirty="0" smtClean="0">
                <a:solidFill>
                  <a:srgbClr val="C00000"/>
                </a:solidFill>
              </a:rPr>
              <a:t>Πρώτη Ομάδα Καρκινογόνων Ουσιών</a:t>
            </a:r>
            <a:r>
              <a:rPr lang="el-GR" dirty="0" smtClean="0"/>
              <a:t> σύμφωνα με την </a:t>
            </a:r>
            <a:r>
              <a:rPr lang="en-US" dirty="0" smtClean="0"/>
              <a:t>IARC.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47916" y="2172592"/>
            <a:ext cx="7328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Βιοδείκτες νικοτίνης: κοτινίνη, </a:t>
            </a:r>
            <a:r>
              <a:rPr lang="en-US" dirty="0" smtClean="0"/>
              <a:t>trans-3-</a:t>
            </a:r>
            <a:r>
              <a:rPr lang="el-GR" dirty="0" smtClean="0"/>
              <a:t>υδροξυκοτινίνη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Αλκαλοειδή καπνού: αναταμπίνη, αναβασίνη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7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/>
          <p:nvPr/>
        </p:nvPicPr>
        <p:blipFill>
          <a:blip r:embed="rId2" cstate="print"/>
          <a:srcRect l="16394" t="10460" r="32954" b="5649"/>
          <a:stretch>
            <a:fillRect/>
          </a:stretch>
        </p:blipFill>
        <p:spPr bwMode="auto">
          <a:xfrm>
            <a:off x="764275" y="600502"/>
            <a:ext cx="6250674" cy="580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7560860" y="1107409"/>
            <a:ext cx="403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Βιοδείκτες νικοτίνης: κοτινίνη (κόκκινο), </a:t>
            </a:r>
            <a:r>
              <a:rPr lang="en-US" dirty="0"/>
              <a:t>trans-3-</a:t>
            </a:r>
            <a:r>
              <a:rPr lang="el-GR" dirty="0"/>
              <a:t>υδροξυκοτινίνη (μπλε)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0860" y="2942611"/>
            <a:ext cx="440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Βιοδείκτες καπνού: αναβασίνη (πράσινο), αναταμπίνη (μοβ)</a:t>
            </a:r>
            <a:endParaRPr lang="en-US" dirty="0"/>
          </a:p>
        </p:txBody>
      </p:sp>
      <p:sp>
        <p:nvSpPr>
          <p:cNvPr id="11" name="Ορθογώνιο 10"/>
          <p:cNvSpPr/>
          <p:nvPr/>
        </p:nvSpPr>
        <p:spPr>
          <a:xfrm>
            <a:off x="6778284" y="4603879"/>
            <a:ext cx="563879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ea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l-GR" dirty="0" smtClean="0">
                <a:ea typeface="Times New Roman" panose="02020603050405020304" pitchFamily="18" charset="0"/>
              </a:rPr>
              <a:t>ΝΝΚ</a:t>
            </a:r>
            <a:endParaRPr lang="en-US" dirty="0">
              <a:ea typeface="Times New Roman" panose="02020603050405020304" pitchFamily="18" charset="0"/>
            </a:endParaRPr>
          </a:p>
          <a:p>
            <a:pPr algn="ctr"/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6 - TextBox"/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Foon Yin Lai</a:t>
            </a:r>
            <a:r>
              <a:rPr lang="el-GR" sz="1200" dirty="0" smtClean="0"/>
              <a:t> </a:t>
            </a:r>
            <a:r>
              <a:rPr lang="en-US" sz="1200" dirty="0" smtClean="0"/>
              <a:t>et. all</a:t>
            </a:r>
            <a:r>
              <a:rPr lang="el-GR" sz="1200" dirty="0" smtClean="0"/>
              <a:t>, «</a:t>
            </a:r>
            <a:r>
              <a:rPr lang="en-US" sz="1200" dirty="0" smtClean="0"/>
              <a:t>Levels of 4-(methylnitrosamino)1-(3-pyridyl)-1-butanone (NNK) in raw wastewater as an innovative perspective for investigating population-wide exposure to  third-hand smoke</a:t>
            </a:r>
            <a:r>
              <a:rPr lang="el-GR" sz="1200" dirty="0" smtClean="0"/>
              <a:t>»,</a:t>
            </a:r>
            <a:r>
              <a:rPr lang="en-US" sz="1200" dirty="0" smtClean="0"/>
              <a:t> </a:t>
            </a:r>
            <a:r>
              <a:rPr lang="en-US" sz="1200" b="1" dirty="0" smtClean="0"/>
              <a:t>Scientific Reports (Nature)</a:t>
            </a:r>
            <a:r>
              <a:rPr lang="en-US" sz="1200" dirty="0" smtClean="0"/>
              <a:t>, 5 September 2018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54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4232628" y="460191"/>
            <a:ext cx="3649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u="sng" dirty="0"/>
              <a:t>Αποτελέσματα Έρευνας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303" y="1337481"/>
            <a:ext cx="4312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 smtClean="0"/>
              <a:t>Νικοτίνη: Ελλάδα &gt; Βέλγιο &gt; Ελβετία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 smtClean="0"/>
              <a:t>Καπνός:   Ελβετία &gt; Ελλάδα &gt; Βέλγιο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 smtClean="0"/>
              <a:t>ΝΝΚ:         Ελλάδα &gt; Ελβετία &gt; Β</a:t>
            </a:r>
            <a:r>
              <a:rPr lang="el-GR" sz="2000" dirty="0"/>
              <a:t>έ</a:t>
            </a:r>
            <a:r>
              <a:rPr lang="el-GR" sz="2000" dirty="0" smtClean="0"/>
              <a:t>λγιο</a:t>
            </a:r>
            <a:endParaRPr lang="en-US" sz="2000" dirty="0"/>
          </a:p>
        </p:txBody>
      </p:sp>
      <p:pic>
        <p:nvPicPr>
          <p:cNvPr id="12" name="17 - Εικόνα" descr="536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124" y="3778472"/>
            <a:ext cx="3773291" cy="2829969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320996" y="3650006"/>
            <a:ext cx="6892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Ελλάδα είναι πρωτοπόρα στο ΝΝΚ (</a:t>
            </a:r>
            <a:r>
              <a:rPr lang="el-GR" sz="2000" b="1" dirty="0"/>
              <a:t>1.5 </a:t>
            </a:r>
            <a:r>
              <a:rPr lang="en-US" sz="2000" b="1" dirty="0"/>
              <a:t>mg</a:t>
            </a:r>
            <a:r>
              <a:rPr lang="el-GR" sz="2000" b="1" dirty="0"/>
              <a:t>/</a:t>
            </a:r>
            <a:r>
              <a:rPr lang="en-US" sz="2000" b="1" dirty="0"/>
              <a:t>day</a:t>
            </a:r>
            <a:r>
              <a:rPr lang="el-GR" sz="2000" b="1" dirty="0"/>
              <a:t>/1000 </a:t>
            </a:r>
            <a:r>
              <a:rPr lang="en-US" sz="2000" b="1" dirty="0"/>
              <a:t>people</a:t>
            </a:r>
            <a:r>
              <a:rPr lang="el-GR" sz="2000" dirty="0"/>
              <a:t>), γιατί το κάπνισμα σε εσωτερικούς χώρους συνεχίζεται, ενώ η νομοθεσία το απαγορεύει αυστηρώς. 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320996" y="534697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/>
              <a:t>Αν και σε όλες τις χώρες της έρευνας απαγορεύεται το κάπνισμα σε κλειστούς χώρους, </a:t>
            </a:r>
            <a:r>
              <a:rPr lang="el-GR" sz="2000" b="1" dirty="0"/>
              <a:t>μόνο στην Ελλάδα </a:t>
            </a:r>
            <a:r>
              <a:rPr lang="el-GR" sz="2000" dirty="0"/>
              <a:t>δεν εφαρμόζεται ο αντικαπνιστικός νόμος</a:t>
            </a:r>
            <a:endParaRPr lang="en-US" sz="2000" dirty="0"/>
          </a:p>
        </p:txBody>
      </p:sp>
      <p:sp>
        <p:nvSpPr>
          <p:cNvPr id="20" name="Ορθογώνιο 19"/>
          <p:cNvSpPr/>
          <p:nvPr/>
        </p:nvSpPr>
        <p:spPr>
          <a:xfrm>
            <a:off x="5531893" y="1996908"/>
            <a:ext cx="6660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Τα </a:t>
            </a:r>
            <a:r>
              <a:rPr lang="el-GR" sz="2000" dirty="0" smtClean="0"/>
              <a:t>μη αναμενόμενα υψηλά </a:t>
            </a:r>
            <a:r>
              <a:rPr lang="el-GR" sz="2000" dirty="0"/>
              <a:t>ποσοστά καπνού στην Ελβετία μπορεί να αποδοθούν στην μη απαγόρευση της διαφήμισης του καπνού ή στην απροθυμία των πολιτών να παραδεχτούν την χρήση καπνού σε έρευνες/ ερωτηματολόγια</a:t>
            </a:r>
            <a:endParaRPr lang="en-US" sz="2000" dirty="0"/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>
            <a:off x="4938489" y="2153089"/>
            <a:ext cx="620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 flipH="1">
            <a:off x="1037230" y="3196912"/>
            <a:ext cx="15694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 flipV="1">
            <a:off x="2606722" y="2968697"/>
            <a:ext cx="0" cy="2248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>
            <a:off x="1037230" y="3193576"/>
            <a:ext cx="0" cy="456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91069" y="5135661"/>
            <a:ext cx="11394329" cy="1374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/>
              <a:t>Τα </a:t>
            </a:r>
            <a:r>
              <a:rPr lang="el-GR" sz="2000" dirty="0"/>
              <a:t>ευρήματα της επιδημιολογίας λυμάτων μας βοηθούν </a:t>
            </a:r>
            <a:r>
              <a:rPr lang="el-GR" sz="2000" u="sng" dirty="0"/>
              <a:t>να </a:t>
            </a:r>
            <a:r>
              <a:rPr lang="el-GR" sz="2000" u="sng" dirty="0" smtClean="0"/>
              <a:t>εντοπίσουμε</a:t>
            </a:r>
            <a:r>
              <a:rPr lang="el-GR" sz="2000" dirty="0" smtClean="0"/>
              <a:t> </a:t>
            </a:r>
            <a:r>
              <a:rPr lang="el-GR" sz="2000" dirty="0"/>
              <a:t>τις αλλαγές που βιώνει μια κοινωνία (Ελλάδα- ψυχικές ασθένειες, Ελβετία- κάπνισμα, Ελλάδα- μη τήρηση αντικαπνιστικού νόμου) και </a:t>
            </a:r>
            <a:r>
              <a:rPr lang="el-GR" sz="2000" u="sng" dirty="0"/>
              <a:t>να «αντιδράσουμε»</a:t>
            </a:r>
            <a:r>
              <a:rPr lang="el-GR" sz="2000" dirty="0"/>
              <a:t> με νέες λύσεις που «χτυπούν» στην καρδιά του προβλήματος.</a:t>
            </a:r>
          </a:p>
          <a:p>
            <a:pPr algn="just"/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613976" y="731333"/>
            <a:ext cx="977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u="sng" dirty="0"/>
              <a:t>Η επιδημιολογία </a:t>
            </a:r>
            <a:r>
              <a:rPr lang="el-GR" sz="2400" u="sng" dirty="0" smtClean="0"/>
              <a:t>λυμάτων</a:t>
            </a:r>
            <a:r>
              <a:rPr lang="el-GR" sz="2400" dirty="0"/>
              <a:t> είναι μια πολύ ενδιαφέρουσα και χρήσιμη τεχνική της Αναλυτικής </a:t>
            </a:r>
            <a:r>
              <a:rPr lang="el-GR" sz="2400" dirty="0" smtClean="0"/>
              <a:t>Χημείας.</a:t>
            </a:r>
            <a:r>
              <a:rPr lang="el-GR" sz="2400" u="sng" dirty="0" smtClean="0"/>
              <a:t> </a:t>
            </a:r>
            <a:endParaRPr lang="en-US" sz="2400" u="sng" dirty="0"/>
          </a:p>
        </p:txBody>
      </p:sp>
      <p:sp>
        <p:nvSpPr>
          <p:cNvPr id="8" name="Ορθογώνιο 7"/>
          <p:cNvSpPr/>
          <p:nvPr/>
        </p:nvSpPr>
        <p:spPr>
          <a:xfrm>
            <a:off x="613976" y="2443329"/>
            <a:ext cx="3298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/>
              <a:t>Μέσω αυτής </a:t>
            </a:r>
            <a:r>
              <a:rPr lang="el-GR" sz="2400" u="sng" dirty="0" smtClean="0"/>
              <a:t>μπορούμε: </a:t>
            </a:r>
            <a:endParaRPr lang="en-US" sz="2400" u="sng" dirty="0"/>
          </a:p>
        </p:txBody>
      </p:sp>
      <p:sp>
        <p:nvSpPr>
          <p:cNvPr id="9" name="Ορθογώνιο 8"/>
          <p:cNvSpPr/>
          <p:nvPr/>
        </p:nvSpPr>
        <p:spPr>
          <a:xfrm>
            <a:off x="3912251" y="2533107"/>
            <a:ext cx="76731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να μάθουμε τις αληθινές συνήθειες των ανθρώπων μιας </a:t>
            </a:r>
            <a:r>
              <a:rPr lang="el-GR" sz="2000" dirty="0" smtClean="0"/>
              <a:t>κοινωνίας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να παρατηρήσουμε τις μεταβολές στην κατανάλωση </a:t>
            </a:r>
            <a:r>
              <a:rPr lang="el-GR" sz="2000" dirty="0" smtClean="0"/>
              <a:t>ουσιών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να εξάγουμε συμπεράσματα για την πραγματική κατάσταση που βιώνει ο μέσος άνθρωπός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61849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628" y="696036"/>
            <a:ext cx="17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/>
              <a:t>Βιβλιογραφία: </a:t>
            </a:r>
            <a:endParaRPr lang="en-US" sz="2000" u="sng" dirty="0"/>
          </a:p>
        </p:txBody>
      </p:sp>
      <p:sp>
        <p:nvSpPr>
          <p:cNvPr id="10" name="Rectangle 9"/>
          <p:cNvSpPr/>
          <p:nvPr/>
        </p:nvSpPr>
        <p:spPr>
          <a:xfrm>
            <a:off x="750627" y="1191625"/>
            <a:ext cx="113020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Nikolaos </a:t>
            </a:r>
            <a:r>
              <a:rPr lang="en-US" dirty="0"/>
              <a:t>S. Thomaidis</a:t>
            </a:r>
            <a:r>
              <a:rPr lang="en-US" dirty="0" smtClean="0"/>
              <a:t>, </a:t>
            </a:r>
            <a:r>
              <a:rPr lang="en-US" dirty="0"/>
              <a:t>Pablo Gago-Ferrero</a:t>
            </a:r>
            <a:r>
              <a:rPr lang="en-US" dirty="0" smtClean="0"/>
              <a:t>, </a:t>
            </a:r>
            <a:r>
              <a:rPr lang="en-US" dirty="0"/>
              <a:t>Christoph Ort</a:t>
            </a:r>
            <a:r>
              <a:rPr lang="en-US" dirty="0" smtClean="0"/>
              <a:t>, </a:t>
            </a:r>
            <a:r>
              <a:rPr lang="en-US" dirty="0"/>
              <a:t>Niki C. </a:t>
            </a:r>
            <a:r>
              <a:rPr lang="en-US" dirty="0" smtClean="0"/>
              <a:t>Maragou,</a:t>
            </a:r>
            <a:r>
              <a:rPr lang="el-GR" dirty="0" smtClean="0"/>
              <a:t> </a:t>
            </a:r>
            <a:r>
              <a:rPr lang="en-US" dirty="0" smtClean="0"/>
              <a:t>Nikiforos </a:t>
            </a:r>
            <a:r>
              <a:rPr lang="en-US" dirty="0"/>
              <a:t>A. Alygizakis</a:t>
            </a:r>
            <a:r>
              <a:rPr lang="en-US" dirty="0" smtClean="0"/>
              <a:t>, </a:t>
            </a:r>
            <a:r>
              <a:rPr lang="en-US" dirty="0"/>
              <a:t>Viola L. Borova</a:t>
            </a:r>
            <a:r>
              <a:rPr lang="en-US" dirty="0" smtClean="0"/>
              <a:t>, </a:t>
            </a:r>
            <a:r>
              <a:rPr lang="en-US" dirty="0"/>
              <a:t>and Marilena E. </a:t>
            </a:r>
            <a:r>
              <a:rPr lang="en-US" dirty="0" smtClean="0"/>
              <a:t>Dasenaki</a:t>
            </a:r>
            <a:r>
              <a:rPr lang="el-GR" dirty="0" smtClean="0"/>
              <a:t>, «</a:t>
            </a:r>
            <a:r>
              <a:rPr lang="en-US" i="1" dirty="0"/>
              <a:t>Reflection of Socioeconomic Changes in Wastewater: Licit and </a:t>
            </a:r>
            <a:r>
              <a:rPr lang="en-US" i="1" dirty="0" smtClean="0"/>
              <a:t>Illicit</a:t>
            </a:r>
            <a:r>
              <a:rPr lang="el-GR" i="1" dirty="0" smtClean="0"/>
              <a:t> </a:t>
            </a:r>
            <a:r>
              <a:rPr lang="en-US" i="1" dirty="0" smtClean="0"/>
              <a:t>Drug </a:t>
            </a:r>
            <a:r>
              <a:rPr lang="en-US" i="1" dirty="0"/>
              <a:t>Use </a:t>
            </a:r>
            <a:r>
              <a:rPr lang="en-US" i="1" dirty="0" smtClean="0"/>
              <a:t>Patterns</a:t>
            </a:r>
            <a:r>
              <a:rPr lang="el-GR" dirty="0" smtClean="0"/>
              <a:t>», </a:t>
            </a:r>
            <a:r>
              <a:rPr lang="en-US" dirty="0"/>
              <a:t>Environmental Science &amp; Technology (ACS), August 24, </a:t>
            </a:r>
            <a:r>
              <a:rPr lang="en-US" dirty="0" smtClean="0"/>
              <a:t>2016</a:t>
            </a:r>
            <a:r>
              <a:rPr lang="el-GR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Foon </a:t>
            </a:r>
            <a:r>
              <a:rPr lang="en-US" dirty="0"/>
              <a:t>Yin </a:t>
            </a:r>
            <a:r>
              <a:rPr lang="en-US" dirty="0" smtClean="0"/>
              <a:t>Lai, </a:t>
            </a:r>
            <a:r>
              <a:rPr lang="en-US" dirty="0"/>
              <a:t>Katerina </a:t>
            </a:r>
            <a:r>
              <a:rPr lang="en-US" dirty="0" smtClean="0"/>
              <a:t>Lympousi, </a:t>
            </a:r>
            <a:r>
              <a:rPr lang="en-US" dirty="0"/>
              <a:t>Frederic </a:t>
            </a:r>
            <a:r>
              <a:rPr lang="en-US" dirty="0" smtClean="0"/>
              <a:t>Been, </a:t>
            </a:r>
            <a:r>
              <a:rPr lang="en-US" dirty="0"/>
              <a:t>Lisa </a:t>
            </a:r>
            <a:r>
              <a:rPr lang="en-US" dirty="0" smtClean="0"/>
              <a:t>Benaglia, </a:t>
            </a:r>
            <a:r>
              <a:rPr lang="en-US" dirty="0"/>
              <a:t>Robin </a:t>
            </a:r>
            <a:r>
              <a:rPr lang="en-US" dirty="0" smtClean="0"/>
              <a:t>Udrisard,</a:t>
            </a:r>
            <a:r>
              <a:rPr lang="el-GR" dirty="0" smtClean="0"/>
              <a:t> </a:t>
            </a:r>
            <a:r>
              <a:rPr lang="en-US" dirty="0" smtClean="0"/>
              <a:t>Olivier Delémont, </a:t>
            </a:r>
            <a:r>
              <a:rPr lang="en-US" dirty="0"/>
              <a:t>Pierre </a:t>
            </a:r>
            <a:r>
              <a:rPr lang="en-US" dirty="0" smtClean="0"/>
              <a:t>Esseiva, </a:t>
            </a:r>
            <a:r>
              <a:rPr lang="en-US" dirty="0"/>
              <a:t>Nikolaos </a:t>
            </a:r>
            <a:r>
              <a:rPr lang="en-US" dirty="0" smtClean="0"/>
              <a:t>S.</a:t>
            </a:r>
            <a:r>
              <a:rPr lang="el-GR" dirty="0" smtClean="0"/>
              <a:t> </a:t>
            </a:r>
            <a:r>
              <a:rPr lang="en-US" dirty="0" smtClean="0"/>
              <a:t>Thomaidis, </a:t>
            </a:r>
            <a:r>
              <a:rPr lang="en-US" dirty="0"/>
              <a:t>Adrian </a:t>
            </a:r>
            <a:r>
              <a:rPr lang="en-US" dirty="0" smtClean="0"/>
              <a:t>Covaci &amp;</a:t>
            </a:r>
            <a:r>
              <a:rPr lang="el-GR" dirty="0" smtClean="0"/>
              <a:t> </a:t>
            </a:r>
            <a:r>
              <a:rPr lang="en-US" dirty="0" smtClean="0"/>
              <a:t>Alexander </a:t>
            </a:r>
            <a:r>
              <a:rPr lang="en-US" dirty="0"/>
              <a:t>L. N. van </a:t>
            </a:r>
            <a:r>
              <a:rPr lang="en-US" dirty="0" smtClean="0"/>
              <a:t>Nuijs</a:t>
            </a:r>
            <a:r>
              <a:rPr lang="el-GR" dirty="0" smtClean="0"/>
              <a:t>, </a:t>
            </a:r>
            <a:r>
              <a:rPr lang="en-US" dirty="0"/>
              <a:t>«</a:t>
            </a:r>
            <a:r>
              <a:rPr lang="en-US" i="1" dirty="0"/>
              <a:t>Levels of 4-(methylnitrosamino)1-(3-pyridyl)-1-butanone (NNK) in raw wastewater as an innovative perspective for investigating population-wide exposure to  third-hand smoke</a:t>
            </a:r>
            <a:r>
              <a:rPr lang="en-US" dirty="0"/>
              <a:t>», Scientific Reports (Nature), 5 September </a:t>
            </a:r>
            <a:r>
              <a:rPr lang="en-US" dirty="0" smtClean="0"/>
              <a:t>2018</a:t>
            </a:r>
            <a:r>
              <a:rPr lang="el-GR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video.vice.com/gr/video/mental-health-incrisis/5c2e2dd3be40770329125c67</a:t>
            </a: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www.kathimerini.gr/945530/article/epikairothta/ellada/meiwnoyme-ta-hremistika-e8ismenoi-sta-antiviotika</a:t>
            </a:r>
            <a:endParaRPr lang="el-GR" dirty="0" smtClean="0"/>
          </a:p>
          <a:p>
            <a:pPr marL="342900" indent="-342900">
              <a:buFont typeface="+mj-lt"/>
              <a:buAutoNum type="arabicParenR"/>
            </a:pPr>
            <a:endParaRPr lang="el-GR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85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ÏÎ·Î¼Î¹ÎºÎ¿Ï ÏÎºÎ¹ÏÏ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55" y="2524836"/>
            <a:ext cx="7013316" cy="34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- TextBox"/>
          <p:cNvSpPr txBox="1"/>
          <p:nvPr/>
        </p:nvSpPr>
        <p:spPr>
          <a:xfrm>
            <a:off x="1315634" y="644447"/>
            <a:ext cx="10015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Σας ευχαριστούμε για την προσοχή σας!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0957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26272" y="505492"/>
            <a:ext cx="6173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/>
              <a:t>Τι είναι </a:t>
            </a:r>
            <a:r>
              <a:rPr lang="el-GR" sz="2000" u="sng" dirty="0" smtClean="0"/>
              <a:t>επιδημιολογία </a:t>
            </a:r>
            <a:r>
              <a:rPr lang="el-GR" sz="2000" u="sng" dirty="0">
                <a:ea typeface="Times New Roman" panose="02020603050405020304" pitchFamily="18" charset="0"/>
              </a:rPr>
              <a:t>λυμάτων </a:t>
            </a:r>
            <a:r>
              <a:rPr lang="el-GR" sz="2000" u="sng" dirty="0"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l-GR" sz="2000" u="sng" dirty="0"/>
              <a:t>sewage epidemiology ) </a:t>
            </a:r>
            <a:r>
              <a:rPr lang="el-GR" sz="2000" u="sng" dirty="0" smtClean="0"/>
              <a:t>;</a:t>
            </a:r>
            <a:endParaRPr lang="en-US" sz="2000" u="sng" dirty="0"/>
          </a:p>
        </p:txBody>
      </p:sp>
      <p:sp>
        <p:nvSpPr>
          <p:cNvPr id="18" name="Ορθογώνιο 17"/>
          <p:cNvSpPr/>
          <p:nvPr/>
        </p:nvSpPr>
        <p:spPr>
          <a:xfrm>
            <a:off x="447470" y="3596145"/>
            <a:ext cx="2943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/>
              <a:t>Γιατί την χρησιμοποιούμε;</a:t>
            </a:r>
            <a:endParaRPr lang="en-US" sz="2000" u="sng" dirty="0"/>
          </a:p>
        </p:txBody>
      </p:sp>
      <p:sp>
        <p:nvSpPr>
          <p:cNvPr id="19" name="Ορθογώνιο 18"/>
          <p:cNvSpPr/>
          <p:nvPr/>
        </p:nvSpPr>
        <p:spPr>
          <a:xfrm>
            <a:off x="447470" y="4627166"/>
            <a:ext cx="682853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effectLst/>
                <a:ea typeface="Times New Roman" panose="02020603050405020304" pitchFamily="18" charset="0"/>
              </a:rPr>
              <a:t>αντικειμενική μέθοδος συλλογής πληροφοριών.</a:t>
            </a:r>
          </a:p>
          <a:p>
            <a:pPr marL="342900" indent="-342900">
              <a:buAutoNum type="arabicPeriod"/>
            </a:pPr>
            <a:endParaRPr lang="el-GR" dirty="0" smtClean="0">
              <a:effectLst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l-GR" dirty="0" smtClean="0">
                <a:effectLst/>
                <a:ea typeface="Times New Roman" panose="02020603050405020304" pitchFamily="18" charset="0"/>
              </a:rPr>
              <a:t>προσφέρει πληρέστερα στοιχεία σε σύγκριση με άλλες μεθόδους.</a:t>
            </a:r>
          </a:p>
          <a:p>
            <a:pPr marL="342900" indent="-342900">
              <a:buAutoNum type="arabicPeriod"/>
            </a:pPr>
            <a:endParaRPr lang="el-GR" dirty="0" smtClean="0">
              <a:effectLst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l-GR" dirty="0">
                <a:ea typeface="Times New Roman" panose="02020603050405020304" pitchFamily="18" charset="0"/>
              </a:rPr>
              <a:t>δ</a:t>
            </a:r>
            <a:r>
              <a:rPr lang="el-GR" dirty="0" smtClean="0">
                <a:ea typeface="Times New Roman" panose="02020603050405020304" pitchFamily="18" charset="0"/>
              </a:rPr>
              <a:t>εν παραβιάζει την προσωπική ζωή των πολιτών.</a:t>
            </a:r>
            <a:endParaRPr lang="en-US" dirty="0"/>
          </a:p>
        </p:txBody>
      </p:sp>
      <p:pic>
        <p:nvPicPr>
          <p:cNvPr id="20" name="13 - Εικόνα" descr="Cancer-Epi-Word-Clo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202" y="3850792"/>
            <a:ext cx="3757297" cy="2770632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21" name="Ορθογώνιο 20"/>
          <p:cNvSpPr/>
          <p:nvPr/>
        </p:nvSpPr>
        <p:spPr>
          <a:xfrm>
            <a:off x="180183" y="1469841"/>
            <a:ext cx="5278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ea typeface="Times New Roman" panose="02020603050405020304" pitchFamily="18" charset="0"/>
              </a:rPr>
              <a:t>Ε</a:t>
            </a:r>
            <a:r>
              <a:rPr lang="el-GR" dirty="0" smtClean="0">
                <a:ea typeface="Times New Roman" panose="02020603050405020304" pitchFamily="18" charset="0"/>
              </a:rPr>
              <a:t>ίναι ένα χημικό εργαλείο που παρέχει, μεταξύ άλλων, τη δυνατότητα</a:t>
            </a:r>
            <a:r>
              <a:rPr lang="en-US" dirty="0" smtClean="0"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22" name="24 - TextBox"/>
          <p:cNvSpPr txBox="1"/>
          <p:nvPr/>
        </p:nvSpPr>
        <p:spPr>
          <a:xfrm>
            <a:off x="5852160" y="1266092"/>
            <a:ext cx="5543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Υπολογισμού της κατανάλωσης διάφορων ουσιών από τον πληθυσμό (φάρμακα, ναρκωτικά, κ.α.).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Ποιοτικού και ποσοτικού προσδιορισμού ουσιών που καταλήγουν στο περιβάλλον (φυτοφάρμακα, εντομοκτόνα, παρασιτοκτόνα, κ.α.)</a:t>
            </a:r>
            <a:endParaRPr lang="el-GR" dirty="0"/>
          </a:p>
        </p:txBody>
      </p:sp>
      <p:cxnSp>
        <p:nvCxnSpPr>
          <p:cNvPr id="24" name="51 - Ευθεία γραμμή σύνδεσης"/>
          <p:cNvCxnSpPr/>
          <p:nvPr/>
        </p:nvCxnSpPr>
        <p:spPr>
          <a:xfrm>
            <a:off x="5148774" y="1462200"/>
            <a:ext cx="0" cy="773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5148774" y="1462200"/>
            <a:ext cx="4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5151046" y="2242399"/>
            <a:ext cx="464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2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6722" y="181595"/>
            <a:ext cx="1411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0" u="sng" dirty="0" smtClean="0">
                <a:solidFill>
                  <a:srgbClr val="333333"/>
                </a:solidFill>
                <a:effectLst/>
              </a:rPr>
              <a:t>Ψυττάλεια</a:t>
            </a:r>
            <a:r>
              <a:rPr lang="el-GR" b="1" dirty="0"/>
              <a:t> 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61" y="399218"/>
            <a:ext cx="3262685" cy="1827103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5482857" y="381650"/>
            <a:ext cx="599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0" i="0" dirty="0" smtClean="0">
                <a:solidFill>
                  <a:srgbClr val="222222"/>
                </a:solidFill>
                <a:effectLst/>
              </a:rPr>
              <a:t>Η Ψυττάλεια είναι μικρό νησί του Σαρωνικού Κόλπου που βρίσκεται ανάμεσα στο λιμάνι του Πειραιά και τη Σαλαμίνα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12271" y="3015484"/>
            <a:ext cx="16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ΕΠΕΞΕΡΓΑΣΙΑ</a:t>
            </a:r>
            <a:endParaRPr lang="en-US" sz="2000" b="1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V="1">
            <a:off x="6536354" y="3215539"/>
            <a:ext cx="1180264" cy="15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V="1">
            <a:off x="3632140" y="3230929"/>
            <a:ext cx="1131758" cy="29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Ορθογώνιο 19"/>
          <p:cNvSpPr/>
          <p:nvPr/>
        </p:nvSpPr>
        <p:spPr>
          <a:xfrm>
            <a:off x="2531125" y="3015529"/>
            <a:ext cx="101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Εισροές</a:t>
            </a:r>
            <a:endParaRPr lang="en-US" sz="2000" dirty="0"/>
          </a:p>
        </p:txBody>
      </p:sp>
      <p:sp>
        <p:nvSpPr>
          <p:cNvPr id="21" name="Ορθογώνιο 20"/>
          <p:cNvSpPr/>
          <p:nvPr/>
        </p:nvSpPr>
        <p:spPr>
          <a:xfrm>
            <a:off x="7864991" y="3015484"/>
            <a:ext cx="926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Εκροές</a:t>
            </a:r>
            <a:endParaRPr lang="en-US" sz="2000" dirty="0"/>
          </a:p>
        </p:txBody>
      </p:sp>
      <p:sp>
        <p:nvSpPr>
          <p:cNvPr id="22" name="Ορθογώνιο 21"/>
          <p:cNvSpPr/>
          <p:nvPr/>
        </p:nvSpPr>
        <p:spPr>
          <a:xfrm>
            <a:off x="907026" y="4023068"/>
            <a:ext cx="426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ουσίες που προέρχονται από τον 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άνθρωπο</a:t>
            </a:r>
            <a:endParaRPr lang="en-US" dirty="0"/>
          </a:p>
        </p:txBody>
      </p:sp>
      <p:sp>
        <p:nvSpPr>
          <p:cNvPr id="23" name="Ορθογώνιο 22"/>
          <p:cNvSpPr/>
          <p:nvPr/>
        </p:nvSpPr>
        <p:spPr>
          <a:xfrm>
            <a:off x="6536354" y="4023068"/>
            <a:ext cx="412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ουσίες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καταλήγουν στο 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περιβάλλον</a:t>
            </a:r>
            <a:endParaRPr lang="en-US" dirty="0"/>
          </a:p>
        </p:txBody>
      </p:sp>
      <p:sp>
        <p:nvSpPr>
          <p:cNvPr id="24" name="Ορθογώνιο 23"/>
          <p:cNvSpPr/>
          <p:nvPr/>
        </p:nvSpPr>
        <p:spPr>
          <a:xfrm>
            <a:off x="2531125" y="4647441"/>
            <a:ext cx="4833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είτε με την ίδια μορφή που </a:t>
            </a:r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εισήλθαν (αυτούσιες)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είτε με άλλη μορφή (μεταβολισμένη)</a:t>
            </a:r>
            <a:endParaRPr lang="en-US" dirty="0"/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5" y="4858395"/>
            <a:ext cx="2020880" cy="1131693"/>
          </a:xfrm>
          <a:prstGeom prst="rect">
            <a:avLst/>
          </a:prstGeom>
        </p:spPr>
      </p:pic>
      <p:sp>
        <p:nvSpPr>
          <p:cNvPr id="26" name="Ορθογώνιο 25"/>
          <p:cNvSpPr/>
          <p:nvPr/>
        </p:nvSpPr>
        <p:spPr>
          <a:xfrm>
            <a:off x="5553118" y="13890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Κέντρο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επεξεργασίας λυμάτων (ΚΕΛ), επεξεργάζεται λύματα του νομού Αττικής</a:t>
            </a:r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23" y="5548814"/>
            <a:ext cx="2041285" cy="1157641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794" y="4907120"/>
            <a:ext cx="2459488" cy="1636677"/>
          </a:xfrm>
          <a:prstGeom prst="rect">
            <a:avLst/>
          </a:prstGeom>
        </p:spPr>
      </p:pic>
      <p:sp>
        <p:nvSpPr>
          <p:cNvPr id="38" name="Ορθογώνιο 37"/>
          <p:cNvSpPr/>
          <p:nvPr/>
        </p:nvSpPr>
        <p:spPr>
          <a:xfrm>
            <a:off x="7685715" y="6129953"/>
            <a:ext cx="1015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Τοξικό;;;;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1" name="Ευθύγραμμο βέλος σύνδεσης 40"/>
          <p:cNvCxnSpPr/>
          <p:nvPr/>
        </p:nvCxnSpPr>
        <p:spPr>
          <a:xfrm flipH="1">
            <a:off x="8601118" y="5725458"/>
            <a:ext cx="904951" cy="4021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3038282" y="3452617"/>
            <a:ext cx="2" cy="487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/>
          <p:cNvCxnSpPr/>
          <p:nvPr/>
        </p:nvCxnSpPr>
        <p:spPr>
          <a:xfrm flipH="1">
            <a:off x="8328161" y="3419294"/>
            <a:ext cx="2" cy="487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04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6024" y="600501"/>
            <a:ext cx="13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ΕΙΣΡΟΕΣ</a:t>
            </a:r>
            <a:endParaRPr lang="en-US" sz="2800" u="sng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66" y="484885"/>
            <a:ext cx="2664183" cy="149364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34" y="484885"/>
            <a:ext cx="2840982" cy="160948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88" y="2347801"/>
            <a:ext cx="2081970" cy="138545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599" y="2488465"/>
            <a:ext cx="1661861" cy="124479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701" y="2364474"/>
            <a:ext cx="2248779" cy="1409446"/>
          </a:xfrm>
          <a:prstGeom prst="rect">
            <a:avLst/>
          </a:prstGeom>
        </p:spPr>
      </p:pic>
      <p:cxnSp>
        <p:nvCxnSpPr>
          <p:cNvPr id="9" name="Ευθύγραμμο βέλος σύνδεσης 8"/>
          <p:cNvCxnSpPr/>
          <p:nvPr/>
        </p:nvCxnSpPr>
        <p:spPr>
          <a:xfrm flipH="1">
            <a:off x="3316406" y="862111"/>
            <a:ext cx="1419367" cy="26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>
            <a:off x="3753134" y="1231709"/>
            <a:ext cx="1282890" cy="862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694529" y="1289626"/>
            <a:ext cx="37531" cy="1058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6428096" y="1277005"/>
            <a:ext cx="1248772" cy="920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6607794" y="880697"/>
            <a:ext cx="1737814" cy="130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743" y="2163135"/>
            <a:ext cx="175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ναρκωτικά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46761" y="3712545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καφεΐνη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15836" y="3773920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αλκοόλ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76721" y="2119133"/>
            <a:ext cx="226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φάρμακα</a:t>
            </a:r>
            <a:endParaRPr lang="en-US" dirty="0"/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29" y="4181274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8366" y="6086489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νικοτίνη</a:t>
            </a:r>
            <a:endParaRPr lang="en-US" dirty="0"/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4038" y="4331628"/>
            <a:ext cx="2622884" cy="19395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42490" y="6271155"/>
            <a:ext cx="86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τροφές</a:t>
            </a:r>
            <a:endParaRPr lang="en-US" dirty="0"/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773" y="4378863"/>
            <a:ext cx="3181350" cy="1438275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5944" y="5216047"/>
            <a:ext cx="2146536" cy="13975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43048" y="5817138"/>
            <a:ext cx="17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καλλυντικά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9802" y="2676842"/>
            <a:ext cx="1951315" cy="1292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66756" y="3958586"/>
            <a:ext cx="175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απορρυπαντικά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3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83" y="2594873"/>
            <a:ext cx="2476710" cy="354380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35086"/>
              </p:ext>
            </p:extLst>
          </p:nvPr>
        </p:nvGraphicFramePr>
        <p:xfrm>
          <a:off x="98232" y="3259335"/>
          <a:ext cx="4320617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175"/>
                <a:gridCol w="1982442"/>
              </a:tblGrid>
              <a:tr h="33684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Κατηγορία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Ένωση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Παρανόμως</a:t>
                      </a:r>
                      <a:r>
                        <a:rPr lang="el-GR" baseline="0" dirty="0" smtClean="0"/>
                        <a:t> διακινούμενες ουσίες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Cocaine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Heroin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Καπνός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Nicotine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Φαρμακευτικές ουσίες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Atenolol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Diazepam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78832"/>
              </p:ext>
            </p:extLst>
          </p:nvPr>
        </p:nvGraphicFramePr>
        <p:xfrm>
          <a:off x="8632827" y="3254255"/>
          <a:ext cx="34863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3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Βιοδείκτης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Cocaine, Benzoylecgonine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Morphine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Nicotine, Cotinine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Atenolol</a:t>
                      </a:r>
                      <a:r>
                        <a:rPr lang="el-GR" dirty="0" smtClean="0"/>
                        <a:t>, </a:t>
                      </a:r>
                      <a:r>
                        <a:rPr lang="en-US" dirty="0" smtClean="0"/>
                        <a:t>Atenolol acid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Diazepam, Nordazepam, Oxazepam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2" name="Δεξιό βέλος 1"/>
          <p:cNvSpPr/>
          <p:nvPr/>
        </p:nvSpPr>
        <p:spPr>
          <a:xfrm>
            <a:off x="4499973" y="4366775"/>
            <a:ext cx="706386" cy="341703"/>
          </a:xfrm>
          <a:prstGeom prst="rightArrow">
            <a:avLst/>
          </a:prstGeom>
          <a:solidFill>
            <a:srgbClr val="BB3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Δεξιό βέλος 6"/>
          <p:cNvSpPr/>
          <p:nvPr/>
        </p:nvSpPr>
        <p:spPr>
          <a:xfrm>
            <a:off x="7845317" y="4366775"/>
            <a:ext cx="706386" cy="341703"/>
          </a:xfrm>
          <a:prstGeom prst="rightArrow">
            <a:avLst/>
          </a:prstGeom>
          <a:solidFill>
            <a:srgbClr val="BB3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Ορθογώνιο 2"/>
          <p:cNvSpPr/>
          <p:nvPr/>
        </p:nvSpPr>
        <p:spPr>
          <a:xfrm>
            <a:off x="98232" y="320288"/>
            <a:ext cx="2831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u="sng" dirty="0">
                <a:solidFill>
                  <a:srgbClr val="CC3399"/>
                </a:solidFill>
              </a:rPr>
              <a:t>Ανθρώπινος βιοδείκτης</a:t>
            </a:r>
            <a:r>
              <a:rPr lang="en-US" sz="2000" u="sng" dirty="0">
                <a:solidFill>
                  <a:srgbClr val="CC3399"/>
                </a:solidFill>
              </a:rPr>
              <a:t>:</a:t>
            </a:r>
            <a:r>
              <a:rPr lang="el-GR" sz="2000" u="sng" dirty="0">
                <a:solidFill>
                  <a:srgbClr val="CC3399"/>
                </a:solidFill>
              </a:rPr>
              <a:t> </a:t>
            </a:r>
            <a:endParaRPr lang="en-US" sz="2000" u="sng" dirty="0"/>
          </a:p>
        </p:txBody>
      </p:sp>
      <p:sp>
        <p:nvSpPr>
          <p:cNvPr id="5" name="Ορθογώνιο 4"/>
          <p:cNvSpPr/>
          <p:nvPr/>
        </p:nvSpPr>
        <p:spPr>
          <a:xfrm>
            <a:off x="98232" y="924542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Μ</a:t>
            </a:r>
            <a:r>
              <a:rPr lang="el-GR" dirty="0" smtClean="0"/>
              <a:t>πορεί </a:t>
            </a:r>
            <a:r>
              <a:rPr lang="el-GR" dirty="0"/>
              <a:t>να είναι</a:t>
            </a:r>
            <a:endParaRPr lang="en-US" dirty="0"/>
          </a:p>
        </p:txBody>
      </p:sp>
      <p:cxnSp>
        <p:nvCxnSpPr>
          <p:cNvPr id="11" name="Ευθύγραμμο βέλος σύνδεσης 10"/>
          <p:cNvCxnSpPr>
            <a:stCxn id="5" idx="3"/>
            <a:endCxn id="12" idx="1"/>
          </p:cNvCxnSpPr>
          <p:nvPr/>
        </p:nvCxnSpPr>
        <p:spPr>
          <a:xfrm>
            <a:off x="1824474" y="1109208"/>
            <a:ext cx="823645" cy="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/>
        </p:nvSpPr>
        <p:spPr>
          <a:xfrm>
            <a:off x="2648119" y="924849"/>
            <a:ext cx="5984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μια </a:t>
            </a:r>
            <a:r>
              <a:rPr lang="el-GR" u="sng" dirty="0"/>
              <a:t>ενδογενής </a:t>
            </a:r>
            <a:r>
              <a:rPr lang="el-GR" u="sng" dirty="0" smtClean="0"/>
              <a:t>ένωση,</a:t>
            </a:r>
            <a:r>
              <a:rPr lang="el-GR" dirty="0" smtClean="0"/>
              <a:t> που </a:t>
            </a:r>
            <a:r>
              <a:rPr lang="el-GR" dirty="0"/>
              <a:t>παράγεται φυσικά στο σώμα</a:t>
            </a:r>
            <a:endParaRPr lang="en-US" u="sng" dirty="0"/>
          </a:p>
        </p:txBody>
      </p:sp>
      <p:cxnSp>
        <p:nvCxnSpPr>
          <p:cNvPr id="17" name="Γωνιακή σύνδεση 16"/>
          <p:cNvCxnSpPr>
            <a:stCxn id="5" idx="3"/>
          </p:cNvCxnSpPr>
          <p:nvPr/>
        </p:nvCxnSpPr>
        <p:spPr>
          <a:xfrm>
            <a:off x="1824474" y="1109208"/>
            <a:ext cx="823645" cy="58311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2258540" y="137223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ή</a:t>
            </a:r>
            <a:endParaRPr lang="en-US" dirty="0"/>
          </a:p>
        </p:txBody>
      </p:sp>
      <p:sp>
        <p:nvSpPr>
          <p:cNvPr id="23" name="Ορθογώνιο 22"/>
          <p:cNvSpPr/>
          <p:nvPr/>
        </p:nvSpPr>
        <p:spPr>
          <a:xfrm>
            <a:off x="2648119" y="1501252"/>
            <a:ext cx="8819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ένας </a:t>
            </a:r>
            <a:r>
              <a:rPr lang="el-GR" u="sng" dirty="0"/>
              <a:t>μετοβολίτης </a:t>
            </a:r>
            <a:r>
              <a:rPr lang="el-GR" u="sng" dirty="0" smtClean="0"/>
              <a:t>μιας </a:t>
            </a:r>
            <a:r>
              <a:rPr lang="el-GR" u="sng" dirty="0"/>
              <a:t>εξωγενούς </a:t>
            </a:r>
            <a:r>
              <a:rPr lang="el-GR" u="sng" dirty="0" smtClean="0"/>
              <a:t>ουσίας,</a:t>
            </a:r>
            <a:r>
              <a:rPr lang="el-GR" dirty="0" smtClean="0"/>
              <a:t> που </a:t>
            </a:r>
            <a:r>
              <a:rPr lang="el-GR" dirty="0"/>
              <a:t>παράγεται μέσω μεταβολικών διεργασιών μετά </a:t>
            </a:r>
            <a:r>
              <a:rPr lang="el-GR" dirty="0" smtClean="0"/>
              <a:t>από </a:t>
            </a:r>
            <a:r>
              <a:rPr lang="el-GR" dirty="0"/>
              <a:t>κατανάλωση μιας ουσίας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0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5" y="387374"/>
            <a:ext cx="2847975" cy="1609725"/>
          </a:xfrm>
          <a:prstGeom prst="rect">
            <a:avLst/>
          </a:prstGeom>
        </p:spPr>
      </p:pic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75" y="1355727"/>
            <a:ext cx="1153625" cy="11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3429" y="822904"/>
            <a:ext cx="1702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Δειγματοληψία </a:t>
            </a:r>
            <a:endParaRPr lang="en-US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3291840" y="1319191"/>
            <a:ext cx="520505" cy="35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5305316" y="1319191"/>
            <a:ext cx="585089" cy="446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Κορνίζα 11"/>
          <p:cNvSpPr/>
          <p:nvPr/>
        </p:nvSpPr>
        <p:spPr>
          <a:xfrm>
            <a:off x="6128560" y="664917"/>
            <a:ext cx="2310074" cy="110079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07482" y="897979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/>
              <a:t>Καθαρισμός δειγμάτων</a:t>
            </a:r>
            <a:endParaRPr lang="en-US" u="sng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8665698" y="1215316"/>
            <a:ext cx="661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48444" y="2578013"/>
            <a:ext cx="229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C00000"/>
                </a:solidFill>
              </a:rPr>
              <a:t>ΑΠΟΤΕΛΕΣΜΑΤΑ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325095" y="3366604"/>
            <a:ext cx="98739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ea typeface="Times New Roman" panose="02020603050405020304" pitchFamily="18" charset="0"/>
              </a:rPr>
              <a:t>Μέσω της εργασίας της ερευνητικής ομάδας του </a:t>
            </a:r>
            <a:r>
              <a:rPr lang="el-GR" sz="2000" b="1" dirty="0" smtClean="0">
                <a:ea typeface="Times New Roman" panose="02020603050405020304" pitchFamily="18" charset="0"/>
              </a:rPr>
              <a:t>Εργαστηρίου </a:t>
            </a:r>
            <a:r>
              <a:rPr lang="el-GR" sz="2000" b="1" dirty="0">
                <a:ea typeface="Times New Roman" panose="02020603050405020304" pitchFamily="18" charset="0"/>
              </a:rPr>
              <a:t>της Αναλυτικής Χημείας </a:t>
            </a:r>
            <a:r>
              <a:rPr lang="el-GR" sz="2000" dirty="0">
                <a:ea typeface="Times New Roman" panose="02020603050405020304" pitchFamily="18" charset="0"/>
              </a:rPr>
              <a:t>του ΕΚΠΑ σε συνεργασία με το </a:t>
            </a:r>
            <a:r>
              <a:rPr lang="en-US" sz="2000" b="1" dirty="0"/>
              <a:t>Swiss Federal Institute of Aquatic Science and Technology</a:t>
            </a:r>
            <a:r>
              <a:rPr lang="el-GR" sz="2000" b="1" dirty="0" smtClean="0">
                <a:ea typeface="Times New Roman" panose="02020603050405020304" pitchFamily="18" charset="0"/>
              </a:rPr>
              <a:t> </a:t>
            </a:r>
            <a:r>
              <a:rPr lang="el-GR" sz="2000" dirty="0" smtClean="0">
                <a:ea typeface="Times New Roman" panose="02020603050405020304" pitchFamily="18" charset="0"/>
              </a:rPr>
              <a:t>μελετήθηκε </a:t>
            </a:r>
            <a:r>
              <a:rPr lang="el-GR" sz="2000" u="sng" dirty="0">
                <a:ea typeface="Times New Roman" panose="02020603050405020304" pitchFamily="18" charset="0"/>
              </a:rPr>
              <a:t>η διακύμανση της </a:t>
            </a:r>
            <a:r>
              <a:rPr lang="el-GR" sz="2000" u="sng" dirty="0" smtClean="0">
                <a:ea typeface="Times New Roman" panose="02020603050405020304" pitchFamily="18" charset="0"/>
              </a:rPr>
              <a:t>χρήσης</a:t>
            </a:r>
            <a:r>
              <a:rPr lang="el-GR" sz="2000" dirty="0" smtClean="0">
                <a:ea typeface="Times New Roman" panose="02020603050405020304" pitchFamily="18" charset="0"/>
              </a:rPr>
              <a:t>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r>
              <a:rPr lang="el-GR" sz="2000" dirty="0" smtClean="0">
                <a:ea typeface="Times New Roman" panose="02020603050405020304" pitchFamily="18" charset="0"/>
              </a:rPr>
              <a:t>διαφόρων</a:t>
            </a:r>
            <a:endParaRPr lang="en-US" sz="20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1631852" y="4497997"/>
            <a:ext cx="492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Γωνιακή σύνδεση 28"/>
          <p:cNvCxnSpPr/>
          <p:nvPr/>
        </p:nvCxnSpPr>
        <p:spPr>
          <a:xfrm>
            <a:off x="1631852" y="4498765"/>
            <a:ext cx="492370" cy="4660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Ορθογώνιο 30"/>
          <p:cNvSpPr/>
          <p:nvPr/>
        </p:nvSpPr>
        <p:spPr>
          <a:xfrm>
            <a:off x="2141568" y="4339266"/>
            <a:ext cx="131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>
                <a:ea typeface="Times New Roman" panose="02020603050405020304" pitchFamily="18" charset="0"/>
              </a:rPr>
              <a:t>φαρμάκων</a:t>
            </a:r>
            <a:endParaRPr lang="en-US" sz="2000" dirty="0"/>
          </a:p>
        </p:txBody>
      </p:sp>
      <p:sp>
        <p:nvSpPr>
          <p:cNvPr id="32" name="Ορθογώνιο 31"/>
          <p:cNvSpPr/>
          <p:nvPr/>
        </p:nvSpPr>
        <p:spPr>
          <a:xfrm>
            <a:off x="2140148" y="4789247"/>
            <a:ext cx="1439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>
                <a:ea typeface="Times New Roman" panose="02020603050405020304" pitchFamily="18" charset="0"/>
              </a:rPr>
              <a:t>ναρκωτικών</a:t>
            </a:r>
            <a:endParaRPr lang="en-US" sz="2000" dirty="0"/>
          </a:p>
        </p:txBody>
      </p:sp>
      <p:sp>
        <p:nvSpPr>
          <p:cNvPr id="34" name="Ορθογώνιο 33"/>
          <p:cNvSpPr/>
          <p:nvPr/>
        </p:nvSpPr>
        <p:spPr>
          <a:xfrm>
            <a:off x="325095" y="5540074"/>
            <a:ext cx="4576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ea typeface="Times New Roman" panose="02020603050405020304" pitchFamily="18" charset="0"/>
              </a:rPr>
              <a:t>και </a:t>
            </a:r>
            <a:r>
              <a:rPr lang="el-GR" sz="2000" u="sng" dirty="0">
                <a:ea typeface="Times New Roman" panose="02020603050405020304" pitchFamily="18" charset="0"/>
              </a:rPr>
              <a:t>η σύνδεση της</a:t>
            </a:r>
            <a:r>
              <a:rPr lang="el-GR" sz="2000" dirty="0">
                <a:ea typeface="Times New Roman" panose="02020603050405020304" pitchFamily="18" charset="0"/>
              </a:rPr>
              <a:t> διακύμανσης αυτής με </a:t>
            </a:r>
            <a:endParaRPr lang="en-US" sz="2000" dirty="0"/>
          </a:p>
        </p:txBody>
      </p:sp>
      <p:sp>
        <p:nvSpPr>
          <p:cNvPr id="35" name="Ορθογώνιο 34"/>
          <p:cNvSpPr/>
          <p:nvPr/>
        </p:nvSpPr>
        <p:spPr>
          <a:xfrm>
            <a:off x="5435765" y="5554973"/>
            <a:ext cx="13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>
                <a:ea typeface="Times New Roman" panose="02020603050405020304" pitchFamily="18" charset="0"/>
              </a:rPr>
              <a:t>οικονομικά</a:t>
            </a:r>
            <a:endParaRPr lang="en-US" sz="2000" dirty="0"/>
          </a:p>
        </p:txBody>
      </p:sp>
      <p:sp>
        <p:nvSpPr>
          <p:cNvPr id="36" name="Ορθογώνιο 35"/>
          <p:cNvSpPr/>
          <p:nvPr/>
        </p:nvSpPr>
        <p:spPr>
          <a:xfrm>
            <a:off x="5435765" y="6010312"/>
            <a:ext cx="122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>
                <a:ea typeface="Times New Roman" panose="02020603050405020304" pitchFamily="18" charset="0"/>
              </a:rPr>
              <a:t>κοινωνικά</a:t>
            </a:r>
            <a:endParaRPr lang="en-US" sz="2000" dirty="0"/>
          </a:p>
        </p:txBody>
      </p:sp>
      <p:sp>
        <p:nvSpPr>
          <p:cNvPr id="37" name="Ορθογώνιο 36"/>
          <p:cNvSpPr/>
          <p:nvPr/>
        </p:nvSpPr>
        <p:spPr>
          <a:xfrm>
            <a:off x="6697277" y="5779202"/>
            <a:ext cx="1333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>
                <a:ea typeface="Times New Roman" panose="02020603050405020304" pitchFamily="18" charset="0"/>
              </a:rPr>
              <a:t>φαινόμενα</a:t>
            </a:r>
            <a:endParaRPr lang="en-US" sz="2000" dirty="0"/>
          </a:p>
        </p:txBody>
      </p:sp>
      <p:cxnSp>
        <p:nvCxnSpPr>
          <p:cNvPr id="39" name="Ευθύγραμμο βέλος σύνδεσης 38"/>
          <p:cNvCxnSpPr/>
          <p:nvPr/>
        </p:nvCxnSpPr>
        <p:spPr>
          <a:xfrm>
            <a:off x="4799602" y="5751592"/>
            <a:ext cx="5833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Γωνιακή σύνδεση 42"/>
          <p:cNvCxnSpPr/>
          <p:nvPr/>
        </p:nvCxnSpPr>
        <p:spPr>
          <a:xfrm>
            <a:off x="4799602" y="5744140"/>
            <a:ext cx="583395" cy="45878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Εικόνα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211" y="5258131"/>
            <a:ext cx="1985062" cy="125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306466" y="5836092"/>
            <a:ext cx="142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ΑΓΧΟΣ</a:t>
            </a:r>
            <a:endParaRPr lang="en-US" sz="32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" name="Εικόνα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444" y="4702413"/>
            <a:ext cx="2111087" cy="118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699678" y="4831640"/>
            <a:ext cx="102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</a:rPr>
              <a:t>ΚΡΙΣΗ</a:t>
            </a:r>
            <a:endParaRPr lang="en-US" sz="24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pic>
        <p:nvPicPr>
          <p:cNvPr id="38" name="27 - Εικόνα" descr="Purge+and+Trap+1_3+Εκχύλιση+πτητικών+οργανικών+ουσιών+από+υγρά+ή+στερεά+δείγματα+και+συμπύκνωση+τους+σε+προσροφητική+παγίδα..jpg"/>
          <p:cNvPicPr>
            <a:picLocks noChangeAspect="1"/>
          </p:cNvPicPr>
          <p:nvPr/>
        </p:nvPicPr>
        <p:blipFill>
          <a:blip r:embed="rId6"/>
          <a:srcRect l="12033" t="14267" r="20867" b="20947"/>
          <a:stretch>
            <a:fillRect/>
          </a:stretch>
        </p:blipFill>
        <p:spPr>
          <a:xfrm>
            <a:off x="7478359" y="1542453"/>
            <a:ext cx="1736049" cy="1257136"/>
          </a:xfrm>
          <a:prstGeom prst="rect">
            <a:avLst/>
          </a:prstGeom>
        </p:spPr>
      </p:pic>
      <p:pic>
        <p:nvPicPr>
          <p:cNvPr id="41" name="48 - Εικόνα" descr="Liquid_chromatography_MS_spectrum_3D_analysi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967" y="3033743"/>
            <a:ext cx="2040150" cy="1400902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5476840" y="2532424"/>
            <a:ext cx="2049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u="sng" dirty="0" smtClean="0"/>
              <a:t>εκχύλιση </a:t>
            </a:r>
            <a:r>
              <a:rPr lang="el-GR" u="sng" dirty="0"/>
              <a:t>στερεάς φάσης</a:t>
            </a:r>
            <a:endParaRPr lang="en-US" u="sng" dirty="0"/>
          </a:p>
        </p:txBody>
      </p:sp>
      <p:cxnSp>
        <p:nvCxnSpPr>
          <p:cNvPr id="8" name="Ευθύγραμμο βέλος σύνδεσης 7"/>
          <p:cNvCxnSpPr>
            <a:stCxn id="38" idx="1"/>
          </p:cNvCxnSpPr>
          <p:nvPr/>
        </p:nvCxnSpPr>
        <p:spPr>
          <a:xfrm flipH="1">
            <a:off x="6697277" y="2171021"/>
            <a:ext cx="781082" cy="4069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903951">
            <a:off x="6754086" y="2058210"/>
            <a:ext cx="48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με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2" name="29 - Εικόνα" descr="550px-Liquid_Chromatography_Mass_Spectrome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916" y="525404"/>
            <a:ext cx="2233049" cy="1301214"/>
          </a:xfrm>
          <a:prstGeom prst="rect">
            <a:avLst/>
          </a:prstGeom>
        </p:spPr>
      </p:pic>
      <p:sp>
        <p:nvSpPr>
          <p:cNvPr id="18" name="Πλαίσιο 17"/>
          <p:cNvSpPr/>
          <p:nvPr/>
        </p:nvSpPr>
        <p:spPr>
          <a:xfrm>
            <a:off x="9441472" y="272955"/>
            <a:ext cx="2616193" cy="175768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31418" y="1732210"/>
            <a:ext cx="136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n-US" u="sng" dirty="0" smtClean="0"/>
              <a:t>LC-MS/MS</a:t>
            </a:r>
            <a:endParaRPr lang="en-US" u="sng" dirty="0"/>
          </a:p>
        </p:txBody>
      </p:sp>
      <p:cxnSp>
        <p:nvCxnSpPr>
          <p:cNvPr id="45" name="Ευθύγραμμο βέλος σύνδεσης 44"/>
          <p:cNvCxnSpPr/>
          <p:nvPr/>
        </p:nvCxnSpPr>
        <p:spPr>
          <a:xfrm>
            <a:off x="10749568" y="2101542"/>
            <a:ext cx="0" cy="529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Ορθογώνιο 39"/>
          <p:cNvSpPr/>
          <p:nvPr/>
        </p:nvSpPr>
        <p:spPr>
          <a:xfrm>
            <a:off x="10216217" y="214514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Ανάλυση</a:t>
            </a:r>
            <a:endParaRPr lang="en-US" dirty="0"/>
          </a:p>
        </p:txBody>
      </p:sp>
      <p:sp>
        <p:nvSpPr>
          <p:cNvPr id="47" name="Ορθογώνιο 46"/>
          <p:cNvSpPr/>
          <p:nvPr/>
        </p:nvSpPr>
        <p:spPr>
          <a:xfrm>
            <a:off x="3567532" y="4556825"/>
            <a:ext cx="483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ea typeface="Times New Roman" panose="02020603050405020304" pitchFamily="18" charset="0"/>
              </a:rPr>
              <a:t>στην Αθήνα τη </a:t>
            </a:r>
            <a:r>
              <a:rPr lang="el-GR" sz="2000" dirty="0">
                <a:ea typeface="Times New Roman" panose="02020603050405020304" pitchFamily="18" charset="0"/>
              </a:rPr>
              <a:t>χρονική περίοδο </a:t>
            </a:r>
            <a:r>
              <a:rPr lang="el-GR" sz="2000" b="1" dirty="0">
                <a:ea typeface="Times New Roman" panose="02020603050405020304" pitchFamily="18" charset="0"/>
              </a:rPr>
              <a:t>2010-2014</a:t>
            </a:r>
            <a:r>
              <a:rPr lang="el-GR" sz="2000" dirty="0"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6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27629" y="1013561"/>
                <a:ext cx="6096000" cy="7407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8034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l-G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𝑑𝑎𝑦</m:t>
                            </m:r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𝑖𝑛𝑓𝑙𝑢𝑒𝑛𝑡</m:t>
                            </m:r>
                          </m:sub>
                        </m:sSub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𝑎𝑏𝑠</m:t>
                            </m:r>
                          </m:sub>
                        </m:sSub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∗(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𝑒𝑥𝑐𝑟𝑒𝑡𝑒𝑑</m:t>
                            </m:r>
                          </m:sub>
                        </m:sSub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𝑎𝑏𝑠</m:t>
                            </m:r>
                          </m:sub>
                        </m:sSub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l-G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" y="1013561"/>
                <a:ext cx="6096000" cy="740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776075" y="2343581"/>
                <a:ext cx="3877985" cy="840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𝑑𝑜𝑠𝑒𝑠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𝑑𝑎𝑦</m:t>
                            </m:r>
                          </m:den>
                        </m:f>
                      </m:e>
                    </m:d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𝑑𝑎𝑦</m:t>
                            </m:r>
                          </m:den>
                        </m:f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𝑑𝑎𝑦</m:t>
                            </m:r>
                          </m:den>
                        </m:f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75" y="2343581"/>
                <a:ext cx="3877985" cy="8406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7776075" y="2318368"/>
            <a:ext cx="3507475" cy="89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/>
          <p:cNvSpPr/>
          <p:nvPr/>
        </p:nvSpPr>
        <p:spPr>
          <a:xfrm>
            <a:off x="777922" y="1013561"/>
            <a:ext cx="5227093" cy="897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8752" y="1165202"/>
            <a:ext cx="63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1.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0481" y="2440756"/>
            <a:ext cx="8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2.</a:t>
            </a:r>
            <a:endParaRPr lang="en-US" sz="3600" dirty="0"/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>
            <a:off x="6005015" y="1271052"/>
            <a:ext cx="62779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6007287" y="1614524"/>
            <a:ext cx="62779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V="1">
            <a:off x="4612943" y="-81887"/>
            <a:ext cx="0" cy="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Γωνιακή σύνδεση 24"/>
          <p:cNvCxnSpPr/>
          <p:nvPr/>
        </p:nvCxnSpPr>
        <p:spPr>
          <a:xfrm rot="5400000" flipH="1" flipV="1">
            <a:off x="4070427" y="704298"/>
            <a:ext cx="408103" cy="376680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Γωνιακή σύνδεση 27"/>
          <p:cNvCxnSpPr/>
          <p:nvPr/>
        </p:nvCxnSpPr>
        <p:spPr>
          <a:xfrm rot="16200000" flipV="1">
            <a:off x="2900814" y="708393"/>
            <a:ext cx="408104" cy="368489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>
            <a:off x="4612943" y="1754341"/>
            <a:ext cx="491320" cy="4156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/>
          <p:nvPr/>
        </p:nvCxnSpPr>
        <p:spPr>
          <a:xfrm flipH="1">
            <a:off x="3070746" y="1754341"/>
            <a:ext cx="613018" cy="4156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Γωνιακή σύνδεση 33"/>
          <p:cNvCxnSpPr/>
          <p:nvPr/>
        </p:nvCxnSpPr>
        <p:spPr>
          <a:xfrm rot="5400000">
            <a:off x="422012" y="1736265"/>
            <a:ext cx="691991" cy="447557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Εικόνα 26"/>
          <p:cNvPicPr/>
          <p:nvPr/>
        </p:nvPicPr>
        <p:blipFill>
          <a:blip r:embed="rId4" cstate="print"/>
          <a:srcRect l="9570" t="23640" r="53060" b="9205"/>
          <a:stretch>
            <a:fillRect/>
          </a:stretch>
        </p:blipFill>
        <p:spPr bwMode="auto">
          <a:xfrm>
            <a:off x="1126976" y="2806571"/>
            <a:ext cx="4697305" cy="400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5850446" y="4791870"/>
            <a:ext cx="3501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enzodiazepines</a:t>
            </a:r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αύξηση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l-G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φορές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ntidepressants</a:t>
            </a:r>
            <a:r>
              <a:rPr lang="el-G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αύξηση </a:t>
            </a:r>
            <a:r>
              <a:rPr lang="el-G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φορές</a:t>
            </a:r>
            <a:endParaRPr lang="en-US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200" y="3717913"/>
            <a:ext cx="1657350" cy="2762250"/>
          </a:xfrm>
          <a:prstGeom prst="rect">
            <a:avLst/>
          </a:prstGeom>
        </p:spPr>
      </p:pic>
      <p:sp>
        <p:nvSpPr>
          <p:cNvPr id="29" name="Ορθογώνιο 28"/>
          <p:cNvSpPr/>
          <p:nvPr/>
        </p:nvSpPr>
        <p:spPr>
          <a:xfrm>
            <a:off x="624978" y="300375"/>
            <a:ext cx="3058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spcBef>
                <a:spcPts val="600"/>
              </a:spcBef>
              <a:spcAft>
                <a:spcPts val="600"/>
              </a:spcAft>
            </a:pP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Σ</a:t>
            </a: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υγκέντρωση 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στα λύματα (</a:t>
            </a:r>
            <a:r>
              <a:rPr lang="en-US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ng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L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4274478" y="337425"/>
            <a:ext cx="2865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Ταχύτητα 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ροής λυμάτων (</a:t>
            </a:r>
            <a:r>
              <a:rPr lang="en-US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m</a:t>
            </a:r>
            <a:r>
              <a:rPr lang="el-GR" sz="1600" baseline="30000" dirty="0">
                <a:solidFill>
                  <a:srgbClr val="7030A0"/>
                </a:solidFill>
                <a:ea typeface="Times New Roman" panose="02020603050405020304" pitchFamily="18" charset="0"/>
              </a:rPr>
              <a:t>3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d</a:t>
            </a: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)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138752" y="2265539"/>
            <a:ext cx="173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Ποσότητα 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χρήσης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2220686" y="2221641"/>
            <a:ext cx="1399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% 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Α</a:t>
            </a: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πέκκρισης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4891451" y="2221641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% </a:t>
            </a: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Απορρόφησης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6523629" y="1471375"/>
            <a:ext cx="2918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spcBef>
                <a:spcPts val="600"/>
              </a:spcBef>
              <a:spcAft>
                <a:spcPts val="600"/>
              </a:spcAft>
            </a:pP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Συνολικός 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πληθυσμός Αθήνας </a:t>
            </a:r>
            <a:endParaRPr lang="en-US" sz="1600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6508739" y="1080871"/>
            <a:ext cx="3277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Bef>
                <a:spcPts val="600"/>
              </a:spcBef>
              <a:spcAft>
                <a:spcPts val="600"/>
              </a:spcAft>
            </a:pPr>
            <a:r>
              <a:rPr lang="el-GR" sz="16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Πληθυσμός </a:t>
            </a:r>
            <a:r>
              <a:rPr lang="el-GR" sz="1600" dirty="0">
                <a:solidFill>
                  <a:srgbClr val="7030A0"/>
                </a:solidFill>
                <a:ea typeface="Times New Roman" panose="02020603050405020304" pitchFamily="18" charset="0"/>
              </a:rPr>
              <a:t>που εξυπηρετεί το ΚΕΛ</a:t>
            </a:r>
            <a:endParaRPr lang="en-US" sz="1600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42" name="28 - TextBox"/>
          <p:cNvSpPr txBox="1"/>
          <p:nvPr/>
        </p:nvSpPr>
        <p:spPr>
          <a:xfrm>
            <a:off x="5850446" y="5746269"/>
            <a:ext cx="2578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 </a:t>
            </a:r>
            <a:r>
              <a:rPr lang="fr-FR" sz="1200" dirty="0" smtClean="0"/>
              <a:t>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</p:spTree>
    <p:extLst>
      <p:ext uri="{BB962C8B-B14F-4D97-AF65-F5344CB8AC3E}">
        <p14:creationId xmlns:p14="http://schemas.microsoft.com/office/powerpoint/2010/main" val="18541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/>
          <p:nvPr/>
        </p:nvPicPr>
        <p:blipFill>
          <a:blip r:embed="rId2" cstate="print"/>
          <a:srcRect l="9106" t="21548" r="53178" b="12761"/>
          <a:stretch>
            <a:fillRect/>
          </a:stretch>
        </p:blipFill>
        <p:spPr bwMode="auto">
          <a:xfrm>
            <a:off x="261949" y="300251"/>
            <a:ext cx="5797657" cy="50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/>
          <p:nvPr/>
        </p:nvPicPr>
        <p:blipFill>
          <a:blip r:embed="rId3" cstate="print"/>
          <a:srcRect l="2055" t="9414" r="53060" b="11715"/>
          <a:stretch>
            <a:fillRect/>
          </a:stretch>
        </p:blipFill>
        <p:spPr bwMode="auto">
          <a:xfrm>
            <a:off x="6428095" y="300251"/>
            <a:ext cx="5390866" cy="50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Ορθογώνιο 14"/>
          <p:cNvSpPr/>
          <p:nvPr/>
        </p:nvSpPr>
        <p:spPr>
          <a:xfrm>
            <a:off x="7616769" y="5529913"/>
            <a:ext cx="3013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Ομοίως με τα αντιυπερτασικά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6396335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 </a:t>
            </a:r>
            <a:r>
              <a:rPr lang="fr-FR" sz="1200" dirty="0" smtClean="0"/>
              <a:t>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300216" y="6396335"/>
            <a:ext cx="589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 </a:t>
            </a:r>
            <a:r>
              <a:rPr lang="fr-FR" sz="1200" dirty="0" smtClean="0"/>
              <a:t>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2733" y="5529913"/>
            <a:ext cx="267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Αύξηση </a:t>
            </a:r>
            <a:r>
              <a:rPr lang="en-US" b="1" dirty="0" smtClean="0"/>
              <a:t>13</a:t>
            </a:r>
            <a:r>
              <a:rPr lang="el-GR" b="1" dirty="0" smtClean="0"/>
              <a:t> φορές </a:t>
            </a:r>
            <a:r>
              <a:rPr lang="el-GR" dirty="0" smtClean="0"/>
              <a:t>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44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/>
          <p:cNvPicPr/>
          <p:nvPr/>
        </p:nvPicPr>
        <p:blipFill>
          <a:blip r:embed="rId2" cstate="print"/>
          <a:srcRect l="50500" t="10879" r="4944" b="5858"/>
          <a:stretch>
            <a:fillRect/>
          </a:stretch>
        </p:blipFill>
        <p:spPr bwMode="auto">
          <a:xfrm>
            <a:off x="177420" y="247593"/>
            <a:ext cx="6050479" cy="47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0" y="52312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Γενική αύξηση. Παρατήρηση της πτώσης της </a:t>
            </a:r>
            <a:r>
              <a:rPr lang="en-US" dirty="0">
                <a:ea typeface="Times New Roman" panose="02020603050405020304" pitchFamily="18" charset="0"/>
              </a:rPr>
              <a:t>carbamazepine</a:t>
            </a:r>
            <a:r>
              <a:rPr lang="el-GR" dirty="0">
                <a:ea typeface="Times New Roman" panose="02020603050405020304" pitchFamily="18" charset="0"/>
              </a:rPr>
              <a:t> (συνταγογραφούμενο) με ταυτόχρονη αύξηση του </a:t>
            </a:r>
            <a:r>
              <a:rPr lang="en-US" dirty="0">
                <a:ea typeface="Times New Roman" panose="02020603050405020304" pitchFamily="18" charset="0"/>
              </a:rPr>
              <a:t>valproic acid</a:t>
            </a:r>
            <a:r>
              <a:rPr lang="el-GR" dirty="0">
                <a:ea typeface="Times New Roman" panose="02020603050405020304" pitchFamily="18" charset="0"/>
              </a:rPr>
              <a:t> που έχει παρόμοιες </a:t>
            </a:r>
            <a:r>
              <a:rPr lang="el-GR" dirty="0" smtClean="0">
                <a:ea typeface="Times New Roman" panose="02020603050405020304" pitchFamily="18" charset="0"/>
              </a:rPr>
              <a:t>ιδιότητες</a:t>
            </a:r>
            <a:endParaRPr lang="en-US" dirty="0">
              <a:ea typeface="Times New Roman" panose="02020603050405020304" pitchFamily="18" charset="0"/>
            </a:endParaRPr>
          </a:p>
        </p:txBody>
      </p:sp>
      <p:pic>
        <p:nvPicPr>
          <p:cNvPr id="15" name="Εικόνα 14"/>
          <p:cNvPicPr/>
          <p:nvPr/>
        </p:nvPicPr>
        <p:blipFill>
          <a:blip r:embed="rId3" cstate="print"/>
          <a:srcRect l="5097" t="17573" r="56588" b="14435"/>
          <a:stretch>
            <a:fillRect/>
          </a:stretch>
        </p:blipFill>
        <p:spPr bwMode="auto">
          <a:xfrm>
            <a:off x="6478137" y="247593"/>
            <a:ext cx="5445457" cy="47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8320976" y="5231291"/>
            <a:ext cx="175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marR="0"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</a:rPr>
              <a:t>Γενική αύξηση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396335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 </a:t>
            </a:r>
            <a:r>
              <a:rPr lang="fr-FR" sz="1200" dirty="0" smtClean="0"/>
              <a:t>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166104" y="6396335"/>
            <a:ext cx="602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Nikolaos S. Thomaidis et all</a:t>
            </a:r>
            <a:r>
              <a:rPr lang="el-GR" sz="1200" dirty="0" smtClean="0"/>
              <a:t>,</a:t>
            </a:r>
            <a:r>
              <a:rPr lang="en-US" sz="1200" dirty="0" smtClean="0"/>
              <a:t> </a:t>
            </a:r>
            <a:r>
              <a:rPr lang="el-GR" sz="1200" dirty="0" smtClean="0"/>
              <a:t>«</a:t>
            </a:r>
            <a:r>
              <a:rPr lang="en-US" sz="1200" dirty="0" smtClean="0"/>
              <a:t>Reﬂection of Socioeconomic Changes in Wastewater: Licit and Illicit Drug Use Patterns</a:t>
            </a:r>
            <a:r>
              <a:rPr lang="el-GR" sz="1200" dirty="0" smtClean="0"/>
              <a:t>»</a:t>
            </a:r>
            <a:r>
              <a:rPr lang="el-GR" sz="1200" b="1" dirty="0" smtClean="0"/>
              <a:t>, </a:t>
            </a:r>
            <a:r>
              <a:rPr lang="fr-FR" sz="1200" b="1" dirty="0" smtClean="0"/>
              <a:t>Environmental Science &amp; Technology </a:t>
            </a:r>
            <a:r>
              <a:rPr lang="fr-FR" sz="1200" dirty="0" smtClean="0"/>
              <a:t>(ACS)</a:t>
            </a:r>
            <a:r>
              <a:rPr lang="el-GR" sz="1200" dirty="0" smtClean="0"/>
              <a:t>, </a:t>
            </a:r>
            <a:r>
              <a:rPr lang="fr-FR" sz="1200" dirty="0" smtClean="0"/>
              <a:t>August 24, 2016</a:t>
            </a:r>
          </a:p>
        </p:txBody>
      </p:sp>
    </p:spTree>
    <p:extLst>
      <p:ext uri="{BB962C8B-B14F-4D97-AF65-F5344CB8AC3E}">
        <p14:creationId xmlns:p14="http://schemas.microsoft.com/office/powerpoint/2010/main" val="811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1450</Words>
  <Application>Microsoft Office PowerPoint</Application>
  <PresentationFormat>Ευρεία οθόνη</PresentationFormat>
  <Paragraphs>184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Konstantina</dc:creator>
  <cp:lastModifiedBy>Konstantina</cp:lastModifiedBy>
  <cp:revision>112</cp:revision>
  <dcterms:created xsi:type="dcterms:W3CDTF">2019-03-13T10:11:00Z</dcterms:created>
  <dcterms:modified xsi:type="dcterms:W3CDTF">2019-04-19T17:49:28Z</dcterms:modified>
</cp:coreProperties>
</file>