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notesMasterIdLst>
    <p:notesMasterId r:id="rId40"/>
  </p:notesMasterIdLst>
  <p:sldIdLst>
    <p:sldId id="291" r:id="rId7"/>
    <p:sldId id="321" r:id="rId8"/>
    <p:sldId id="259" r:id="rId9"/>
    <p:sldId id="262" r:id="rId10"/>
    <p:sldId id="309" r:id="rId11"/>
    <p:sldId id="322" r:id="rId12"/>
    <p:sldId id="323" r:id="rId13"/>
    <p:sldId id="324" r:id="rId14"/>
    <p:sldId id="310" r:id="rId15"/>
    <p:sldId id="311" r:id="rId16"/>
    <p:sldId id="312" r:id="rId17"/>
    <p:sldId id="341" r:id="rId18"/>
    <p:sldId id="339" r:id="rId19"/>
    <p:sldId id="342" r:id="rId20"/>
    <p:sldId id="316" r:id="rId21"/>
    <p:sldId id="340" r:id="rId22"/>
    <p:sldId id="325" r:id="rId23"/>
    <p:sldId id="326" r:id="rId24"/>
    <p:sldId id="327" r:id="rId25"/>
    <p:sldId id="328" r:id="rId26"/>
    <p:sldId id="329" r:id="rId27"/>
    <p:sldId id="330" r:id="rId28"/>
    <p:sldId id="332" r:id="rId29"/>
    <p:sldId id="333" r:id="rId30"/>
    <p:sldId id="334" r:id="rId31"/>
    <p:sldId id="343" r:id="rId32"/>
    <p:sldId id="344" r:id="rId33"/>
    <p:sldId id="345" r:id="rId34"/>
    <p:sldId id="335" r:id="rId35"/>
    <p:sldId id="336" r:id="rId36"/>
    <p:sldId id="337" r:id="rId37"/>
    <p:sldId id="289" r:id="rId38"/>
    <p:sldId id="281" r:id="rId3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4B1B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1" autoAdjust="0"/>
    <p:restoredTop sz="94660"/>
  </p:normalViewPr>
  <p:slideViewPr>
    <p:cSldViewPr snapToGrid="0">
      <p:cViewPr varScale="1">
        <p:scale>
          <a:sx n="74" d="100"/>
          <a:sy n="74" d="100"/>
        </p:scale>
        <p:origin x="81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emf"/><Relationship Id="rId7" Type="http://schemas.openxmlformats.org/officeDocument/2006/relationships/image" Target="../media/image50.emf"/><Relationship Id="rId2" Type="http://schemas.openxmlformats.org/officeDocument/2006/relationships/image" Target="../media/image45.emf"/><Relationship Id="rId1" Type="http://schemas.openxmlformats.org/officeDocument/2006/relationships/image" Target="../media/image44.emf"/><Relationship Id="rId6" Type="http://schemas.openxmlformats.org/officeDocument/2006/relationships/image" Target="../media/image49.emf"/><Relationship Id="rId11" Type="http://schemas.openxmlformats.org/officeDocument/2006/relationships/image" Target="../media/image54.emf"/><Relationship Id="rId5" Type="http://schemas.openxmlformats.org/officeDocument/2006/relationships/image" Target="../media/image48.emf"/><Relationship Id="rId10" Type="http://schemas.openxmlformats.org/officeDocument/2006/relationships/image" Target="../media/image53.emf"/><Relationship Id="rId4" Type="http://schemas.openxmlformats.org/officeDocument/2006/relationships/image" Target="../media/image47.emf"/><Relationship Id="rId9" Type="http://schemas.openxmlformats.org/officeDocument/2006/relationships/image" Target="../media/image5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AC1DA6-98A0-4B0B-A0BD-DDCE824B113E}" type="datetimeFigureOut">
              <a:rPr lang="el-GR" smtClean="0"/>
              <a:t>8/5/2023</a:t>
            </a:fld>
            <a:endParaRPr lang="el-G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FAE5E7-55FF-4868-9EEF-8A1071B8B852}" type="slidenum">
              <a:rPr lang="el-GR" smtClean="0"/>
              <a:t>‹#›</a:t>
            </a:fld>
            <a:endParaRPr lang="el-GR"/>
          </a:p>
        </p:txBody>
      </p:sp>
    </p:spTree>
    <p:extLst>
      <p:ext uri="{BB962C8B-B14F-4D97-AF65-F5344CB8AC3E}">
        <p14:creationId xmlns:p14="http://schemas.microsoft.com/office/powerpoint/2010/main" val="2421765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618226-35CF-4ED3-8A46-704272A24453}" type="slidenum">
              <a:rPr lang="en-US" altLang="en-US">
                <a:solidFill>
                  <a:srgbClr val="000000"/>
                </a:solidFill>
              </a:rPr>
              <a:pPr/>
              <a:t>13</a:t>
            </a:fld>
            <a:endParaRPr lang="en-US" altLang="en-US">
              <a:solidFill>
                <a:srgbClr val="000000"/>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l-GR" altLang="en-US" b="1" smtClean="0"/>
          </a:p>
        </p:txBody>
      </p:sp>
    </p:spTree>
    <p:extLst>
      <p:ext uri="{BB962C8B-B14F-4D97-AF65-F5344CB8AC3E}">
        <p14:creationId xmlns:p14="http://schemas.microsoft.com/office/powerpoint/2010/main" val="4074455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t>On a different front</a:t>
            </a:r>
            <a:r>
              <a:rPr lang="en-US" sz="1200" baseline="0" dirty="0" smtClean="0"/>
              <a:t>, we are also implementing </a:t>
            </a:r>
            <a:r>
              <a:rPr lang="en-US" sz="1200" b="1" baseline="0" dirty="0" smtClean="0"/>
              <a:t>one other multidisciplinary project</a:t>
            </a:r>
            <a:r>
              <a:rPr lang="en-US" sz="1200" baseline="0" dirty="0" smtClean="0"/>
              <a:t>, which aims at developing multifunctional personal shielding media, by chemically improving the properties of Kevlar and </a:t>
            </a:r>
            <a:r>
              <a:rPr lang="en-US" sz="1200" baseline="0" dirty="0" err="1" smtClean="0"/>
              <a:t>Nomex</a:t>
            </a:r>
            <a:r>
              <a:rPr lang="en-US" sz="1200" baseline="0" dirty="0" smtClean="0"/>
              <a:t>, which are anti-ballistic and flame-resistant materials, respectively. </a:t>
            </a:r>
            <a:r>
              <a:rPr lang="en-US" sz="1200" b="1" baseline="0" dirty="0" smtClean="0"/>
              <a:t>Again, we are the chemists of a highly multidisciplinary consortium</a:t>
            </a:r>
            <a:r>
              <a:rPr lang="en-US" sz="1200" baseline="0" dirty="0" smtClean="0"/>
              <a:t>.</a:t>
            </a:r>
          </a:p>
          <a:p>
            <a:endParaRPr lang="el-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24ACC-17C8-4364-9F7D-C7EE3F613099}" type="slidenum">
              <a:rPr kumimoji="0" lang="el-G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4580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 xmlns:a16="http://schemas.microsoft.com/office/drawing/2014/main" id="{6E868FED-92A5-5E24-7EFB-912E8A0BD9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062D0B-C864-492C-8D9E-1D4DD43FD25E}" type="slidenum">
              <a:rPr lang="el-GR" altLang="en-US"/>
              <a:pPr/>
              <a:t>23</a:t>
            </a:fld>
            <a:endParaRPr lang="el-GR" altLang="en-US"/>
          </a:p>
        </p:txBody>
      </p:sp>
      <p:sp>
        <p:nvSpPr>
          <p:cNvPr id="6147" name="Rectangle 2">
            <a:extLst>
              <a:ext uri="{FF2B5EF4-FFF2-40B4-BE49-F238E27FC236}">
                <a16:creationId xmlns="" xmlns:a16="http://schemas.microsoft.com/office/drawing/2014/main" id="{EBD2ECA0-1DA4-2D6F-16CA-A94DA80AF35A}"/>
              </a:ext>
            </a:extLst>
          </p:cNvPr>
          <p:cNvSpPr>
            <a:spLocks noGrp="1" noRot="1" noChangeAspect="1" noChangeArrowheads="1" noTextEdit="1"/>
          </p:cNvSpPr>
          <p:nvPr>
            <p:ph type="sldImg"/>
          </p:nvPr>
        </p:nvSpPr>
        <p:spPr>
          <a:ln/>
        </p:spPr>
      </p:sp>
      <p:sp>
        <p:nvSpPr>
          <p:cNvPr id="6148" name="Rectangle 3">
            <a:extLst>
              <a:ext uri="{FF2B5EF4-FFF2-40B4-BE49-F238E27FC236}">
                <a16:creationId xmlns="" xmlns:a16="http://schemas.microsoft.com/office/drawing/2014/main" id="{CB8C7F1D-84FB-1DD3-9A2A-5D8E345B4A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8940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 xmlns:a16="http://schemas.microsoft.com/office/drawing/2014/main" id="{6E868FED-92A5-5E24-7EFB-912E8A0BD9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6062D0B-C864-492C-8D9E-1D4DD43FD25E}" type="slidenum">
              <a:rPr lang="el-GR" altLang="en-US"/>
              <a:pPr/>
              <a:t>24</a:t>
            </a:fld>
            <a:endParaRPr lang="el-GR" altLang="en-US"/>
          </a:p>
        </p:txBody>
      </p:sp>
      <p:sp>
        <p:nvSpPr>
          <p:cNvPr id="6147" name="Rectangle 2">
            <a:extLst>
              <a:ext uri="{FF2B5EF4-FFF2-40B4-BE49-F238E27FC236}">
                <a16:creationId xmlns="" xmlns:a16="http://schemas.microsoft.com/office/drawing/2014/main" id="{EBD2ECA0-1DA4-2D6F-16CA-A94DA80AF35A}"/>
              </a:ext>
            </a:extLst>
          </p:cNvPr>
          <p:cNvSpPr>
            <a:spLocks noGrp="1" noRot="1" noChangeAspect="1" noChangeArrowheads="1" noTextEdit="1"/>
          </p:cNvSpPr>
          <p:nvPr>
            <p:ph type="sldImg"/>
          </p:nvPr>
        </p:nvSpPr>
        <p:spPr>
          <a:ln/>
        </p:spPr>
      </p:sp>
      <p:sp>
        <p:nvSpPr>
          <p:cNvPr id="6148" name="Rectangle 3">
            <a:extLst>
              <a:ext uri="{FF2B5EF4-FFF2-40B4-BE49-F238E27FC236}">
                <a16:creationId xmlns="" xmlns:a16="http://schemas.microsoft.com/office/drawing/2014/main" id="{CB8C7F1D-84FB-1DD3-9A2A-5D8E345B4A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198461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8692B061-0FEC-4DDF-9A87-F3693A550737}" type="datetimeFigureOut">
              <a:rPr lang="el-GR" smtClean="0"/>
              <a:t>8/5/2023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641029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8692B061-0FEC-4DDF-9A87-F3693A550737}" type="datetimeFigureOut">
              <a:rPr lang="el-GR" smtClean="0"/>
              <a:t>8/5/2023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3382962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92B061-0FEC-4DDF-9A87-F3693A550737}" type="datetimeFigureOut">
              <a:rPr lang="el-GR" smtClean="0"/>
              <a:t>8/5/2023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1251521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8692B061-0FEC-4DDF-9A87-F3693A550737}" type="datetimeFigureOut">
              <a:rPr lang="el-GR" smtClean="0"/>
              <a:t>8/5/2023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4170050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8692B061-0FEC-4DDF-9A87-F3693A550737}" type="datetimeFigureOut">
              <a:rPr lang="el-GR" smtClean="0"/>
              <a:t>8/5/2023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3173382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8692B061-0FEC-4DDF-9A87-F3693A550737}" type="datetimeFigureOut">
              <a:rPr lang="el-GR" smtClean="0"/>
              <a:t>8/5/2023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3154411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2B061-0FEC-4DDF-9A87-F3693A550737}" type="datetimeFigureOut">
              <a:rPr lang="el-GR" smtClean="0"/>
              <a:t>8/5/2023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92310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2B061-0FEC-4DDF-9A87-F3693A550737}" type="datetimeFigureOut">
              <a:rPr lang="el-GR" smtClean="0"/>
              <a:t>8/5/2023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175122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92B061-0FEC-4DDF-9A87-F3693A550737}" type="datetimeFigureOut">
              <a:rPr lang="el-GR" smtClean="0"/>
              <a:t>8/5/2023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42286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8692B061-0FEC-4DDF-9A87-F3693A550737}" type="datetimeFigureOut">
              <a:rPr lang="el-GR" smtClean="0"/>
              <a:t>8/5/2023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344032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8692B061-0FEC-4DDF-9A87-F3693A550737}" type="datetimeFigureOut">
              <a:rPr lang="el-GR" smtClean="0"/>
              <a:t>8/5/2023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2BB012A-9092-4295-B727-137507510806}" type="slidenum">
              <a:rPr lang="el-GR" smtClean="0"/>
              <a:t>‹#›</a:t>
            </a:fld>
            <a:endParaRPr lang="el-GR"/>
          </a:p>
        </p:txBody>
      </p:sp>
    </p:spTree>
    <p:extLst>
      <p:ext uri="{BB962C8B-B14F-4D97-AF65-F5344CB8AC3E}">
        <p14:creationId xmlns:p14="http://schemas.microsoft.com/office/powerpoint/2010/main" val="3947842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30"/>
            <a:ext cx="103632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266245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493492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5"/>
            <a:ext cx="103632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213944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6039349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8" name="7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9" name="8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70072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4" name="3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5" name="4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722950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3" name="2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4" name="3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692010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597919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6" name="5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7" name="6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1701489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606991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43"/>
            <a:ext cx="27432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09600" y="274643"/>
            <a:ext cx="80264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11"/>
          </p:nvPr>
        </p:nvSpPr>
        <p:spPr/>
        <p:txBody>
          <a:bodyPr/>
          <a:lstStyle/>
          <a:p>
            <a:endParaRPr lang="el-GR">
              <a:solidFill>
                <a:prstClr val="black">
                  <a:tint val="75000"/>
                </a:prstClr>
              </a:solidFill>
            </a:endParaRPr>
          </a:p>
        </p:txBody>
      </p:sp>
      <p:sp>
        <p:nvSpPr>
          <p:cNvPr id="6" name="5 - Θέση αριθμού διαφάνειας"/>
          <p:cNvSpPr>
            <a:spLocks noGrp="1"/>
          </p:cNvSpPr>
          <p:nvPr>
            <p:ph type="sldNum" sz="quarter" idx="12"/>
          </p:nvPr>
        </p:nvSpPr>
        <p:spPr/>
        <p:txBody>
          <a:body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15019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2074270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6026700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47681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3863907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3558204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3367589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478355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677445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17272725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38821907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endParaRPr lang="en-US" altLang="en-US">
              <a:solidFill>
                <a:srgbClr val="000000"/>
              </a:solidFill>
            </a:endParaRPr>
          </a:p>
        </p:txBody>
      </p:sp>
    </p:spTree>
    <p:extLst>
      <p:ext uri="{BB962C8B-B14F-4D97-AF65-F5344CB8AC3E}">
        <p14:creationId xmlns:p14="http://schemas.microsoft.com/office/powerpoint/2010/main" val="28099753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fld id="{ED33237D-92B2-41EB-A9EA-D40A620D4872}" type="datetime1">
              <a:rPr lang="en-US"/>
              <a:pPr/>
              <a:t>08-May-23</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963FBAF7-3415-492F-BF7E-BB3569B2C96F}" type="slidenum">
              <a:rPr/>
              <a:pPr/>
              <a:t>‹#›</a:t>
            </a:fld>
            <a:endParaRPr/>
          </a:p>
        </p:txBody>
      </p:sp>
    </p:spTree>
    <p:extLst>
      <p:ext uri="{BB962C8B-B14F-4D97-AF65-F5344CB8AC3E}">
        <p14:creationId xmlns:p14="http://schemas.microsoft.com/office/powerpoint/2010/main" val="260130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fld id="{2E1E65CF-9033-45E9-B47A-732BD21FB80B}" type="datetime1">
              <a:rPr lang="en-US"/>
              <a:pPr/>
              <a:t>08-May-23</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27F217D9-B4F2-4756-AFD9-A869B7321913}" type="slidenum">
              <a:rPr/>
              <a:pPr/>
              <a:t>‹#›</a:t>
            </a:fld>
            <a:endParaRPr/>
          </a:p>
        </p:txBody>
      </p:sp>
    </p:spTree>
    <p:extLst>
      <p:ext uri="{BB962C8B-B14F-4D97-AF65-F5344CB8AC3E}">
        <p14:creationId xmlns:p14="http://schemas.microsoft.com/office/powerpoint/2010/main" val="3255169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p:cNvSpPr txBox="1">
            <a:spLocks noGrp="1"/>
          </p:cNvSpPr>
          <p:nvPr>
            <p:ph type="dt" sz="half" idx="7"/>
          </p:nvPr>
        </p:nvSpPr>
        <p:spPr/>
        <p:txBody>
          <a:bodyPr/>
          <a:lstStyle>
            <a:lvl1pPr>
              <a:defRPr/>
            </a:lvl1pPr>
          </a:lstStyle>
          <a:p>
            <a:fld id="{852404A2-D82D-4E81-A86D-81518BC30D12}" type="datetime1">
              <a:rPr lang="en-US"/>
              <a:pPr/>
              <a:t>08-May-23</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0314315A-7C6B-4294-862B-17EA1A713FDE}" type="slidenum">
              <a:rPr/>
              <a:pPr/>
              <a:t>‹#›</a:t>
            </a:fld>
            <a:endParaRPr/>
          </a:p>
        </p:txBody>
      </p:sp>
    </p:spTree>
    <p:extLst>
      <p:ext uri="{BB962C8B-B14F-4D97-AF65-F5344CB8AC3E}">
        <p14:creationId xmlns:p14="http://schemas.microsoft.com/office/powerpoint/2010/main" val="232345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7"/>
          </p:nvPr>
        </p:nvSpPr>
        <p:spPr/>
        <p:txBody>
          <a:bodyPr/>
          <a:lstStyle>
            <a:lvl1pPr>
              <a:defRPr/>
            </a:lvl1pPr>
          </a:lstStyle>
          <a:p>
            <a:fld id="{1852045F-C2AD-4AF6-8AB3-1D24ED4606FA}" type="datetime1">
              <a:rPr lang="en-US"/>
              <a:pPr/>
              <a:t>08-May-23</a:t>
            </a:fld>
            <a:endParaRPr/>
          </a:p>
        </p:txBody>
      </p:sp>
      <p:sp>
        <p:nvSpPr>
          <p:cNvPr id="6" name="Footer Placeholder 5"/>
          <p:cNvSpPr txBox="1">
            <a:spLocks noGrp="1"/>
          </p:cNvSpPr>
          <p:nvPr>
            <p:ph type="ftr" sz="quarter" idx="9"/>
          </p:nvPr>
        </p:nvSpPr>
        <p:spPr/>
        <p:txBody>
          <a:bodyPr/>
          <a:lstStyle>
            <a:lvl1pPr>
              <a:defRPr/>
            </a:lvl1pPr>
          </a:lstStyle>
          <a:p>
            <a:endParaRPr/>
          </a:p>
        </p:txBody>
      </p:sp>
      <p:sp>
        <p:nvSpPr>
          <p:cNvPr id="7" name="Slide Number Placeholder 6"/>
          <p:cNvSpPr txBox="1">
            <a:spLocks noGrp="1"/>
          </p:cNvSpPr>
          <p:nvPr>
            <p:ph type="sldNum" sz="quarter" idx="8"/>
          </p:nvPr>
        </p:nvSpPr>
        <p:spPr/>
        <p:txBody>
          <a:bodyPr/>
          <a:lstStyle>
            <a:lvl1pPr>
              <a:defRPr/>
            </a:lvl1pPr>
          </a:lstStyle>
          <a:p>
            <a:fld id="{C6542402-DAAA-4DF5-B494-CB3668D00034}" type="slidenum">
              <a:rPr/>
              <a:pPr/>
              <a:t>‹#›</a:t>
            </a:fld>
            <a:endParaRPr/>
          </a:p>
        </p:txBody>
      </p:sp>
    </p:spTree>
    <p:extLst>
      <p:ext uri="{BB962C8B-B14F-4D97-AF65-F5344CB8AC3E}">
        <p14:creationId xmlns:p14="http://schemas.microsoft.com/office/powerpoint/2010/main" val="1394826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txBox="1">
            <a:spLocks noGrp="1"/>
          </p:cNvSpPr>
          <p:nvPr>
            <p:ph type="dt" sz="half" idx="7"/>
          </p:nvPr>
        </p:nvSpPr>
        <p:spPr/>
        <p:txBody>
          <a:bodyPr/>
          <a:lstStyle>
            <a:lvl1pPr>
              <a:defRPr/>
            </a:lvl1pPr>
          </a:lstStyle>
          <a:p>
            <a:fld id="{F29E3A90-8A63-41CA-AC78-001D1B6331C5}" type="datetime1">
              <a:rPr lang="en-US"/>
              <a:pPr/>
              <a:t>08-May-23</a:t>
            </a:fld>
            <a:endParaRPr/>
          </a:p>
        </p:txBody>
      </p:sp>
      <p:sp>
        <p:nvSpPr>
          <p:cNvPr id="8" name="Footer Placeholder 7"/>
          <p:cNvSpPr txBox="1">
            <a:spLocks noGrp="1"/>
          </p:cNvSpPr>
          <p:nvPr>
            <p:ph type="ftr" sz="quarter" idx="9"/>
          </p:nvPr>
        </p:nvSpPr>
        <p:spPr/>
        <p:txBody>
          <a:bodyPr/>
          <a:lstStyle>
            <a:lvl1pPr>
              <a:defRPr/>
            </a:lvl1pPr>
          </a:lstStyle>
          <a:p>
            <a:endParaRPr/>
          </a:p>
        </p:txBody>
      </p:sp>
      <p:sp>
        <p:nvSpPr>
          <p:cNvPr id="9" name="Slide Number Placeholder 8"/>
          <p:cNvSpPr txBox="1">
            <a:spLocks noGrp="1"/>
          </p:cNvSpPr>
          <p:nvPr>
            <p:ph type="sldNum" sz="quarter" idx="8"/>
          </p:nvPr>
        </p:nvSpPr>
        <p:spPr/>
        <p:txBody>
          <a:bodyPr/>
          <a:lstStyle>
            <a:lvl1pPr>
              <a:defRPr/>
            </a:lvl1pPr>
          </a:lstStyle>
          <a:p>
            <a:fld id="{544577E9-C14A-477D-A487-724497656DAD}" type="slidenum">
              <a:rPr/>
              <a:pPr/>
              <a:t>‹#›</a:t>
            </a:fld>
            <a:endParaRPr/>
          </a:p>
        </p:txBody>
      </p:sp>
    </p:spTree>
    <p:extLst>
      <p:ext uri="{BB962C8B-B14F-4D97-AF65-F5344CB8AC3E}">
        <p14:creationId xmlns:p14="http://schemas.microsoft.com/office/powerpoint/2010/main" val="1028680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a:lvl1pPr>
          </a:lstStyle>
          <a:p>
            <a:fld id="{4F1E0F06-1B11-4BBE-95A6-6E4016893AC2}" type="datetime1">
              <a:rPr lang="en-US"/>
              <a:pPr/>
              <a:t>08-May-23</a:t>
            </a:fld>
            <a:endParaRPr/>
          </a:p>
        </p:txBody>
      </p:sp>
      <p:sp>
        <p:nvSpPr>
          <p:cNvPr id="4" name="Footer Placeholder 3"/>
          <p:cNvSpPr txBox="1">
            <a:spLocks noGrp="1"/>
          </p:cNvSpPr>
          <p:nvPr>
            <p:ph type="ftr" sz="quarter" idx="9"/>
          </p:nvPr>
        </p:nvSpPr>
        <p:spPr/>
        <p:txBody>
          <a:bodyPr/>
          <a:lstStyle>
            <a:lvl1pPr>
              <a:defRPr/>
            </a:lvl1pPr>
          </a:lstStyle>
          <a:p>
            <a:endParaRPr/>
          </a:p>
        </p:txBody>
      </p:sp>
      <p:sp>
        <p:nvSpPr>
          <p:cNvPr id="5" name="Slide Number Placeholder 4"/>
          <p:cNvSpPr txBox="1">
            <a:spLocks noGrp="1"/>
          </p:cNvSpPr>
          <p:nvPr>
            <p:ph type="sldNum" sz="quarter" idx="8"/>
          </p:nvPr>
        </p:nvSpPr>
        <p:spPr/>
        <p:txBody>
          <a:bodyPr/>
          <a:lstStyle>
            <a:lvl1pPr>
              <a:defRPr/>
            </a:lvl1pPr>
          </a:lstStyle>
          <a:p>
            <a:fld id="{2F38028D-F9C9-4A96-BCFC-46EEF495AB90}" type="slidenum">
              <a:rPr/>
              <a:pPr/>
              <a:t>‹#›</a:t>
            </a:fld>
            <a:endParaRPr/>
          </a:p>
        </p:txBody>
      </p:sp>
    </p:spTree>
    <p:extLst>
      <p:ext uri="{BB962C8B-B14F-4D97-AF65-F5344CB8AC3E}">
        <p14:creationId xmlns:p14="http://schemas.microsoft.com/office/powerpoint/2010/main" val="2061531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fld id="{AB59DCD7-DA42-41DB-B0A2-109158DBF689}" type="datetime1">
              <a:rPr lang="en-US"/>
              <a:pPr/>
              <a:t>08-May-23</a:t>
            </a:fld>
            <a:endParaRPr/>
          </a:p>
        </p:txBody>
      </p:sp>
      <p:sp>
        <p:nvSpPr>
          <p:cNvPr id="3" name="Footer Placeholder 2"/>
          <p:cNvSpPr txBox="1">
            <a:spLocks noGrp="1"/>
          </p:cNvSpPr>
          <p:nvPr>
            <p:ph type="ftr" sz="quarter" idx="9"/>
          </p:nvPr>
        </p:nvSpPr>
        <p:spPr/>
        <p:txBody>
          <a:bodyPr/>
          <a:lstStyle>
            <a:lvl1pPr>
              <a:defRPr/>
            </a:lvl1pPr>
          </a:lstStyle>
          <a:p>
            <a:endParaRPr/>
          </a:p>
        </p:txBody>
      </p:sp>
      <p:sp>
        <p:nvSpPr>
          <p:cNvPr id="4" name="Slide Number Placeholder 3"/>
          <p:cNvSpPr txBox="1">
            <a:spLocks noGrp="1"/>
          </p:cNvSpPr>
          <p:nvPr>
            <p:ph type="sldNum" sz="quarter" idx="8"/>
          </p:nvPr>
        </p:nvSpPr>
        <p:spPr/>
        <p:txBody>
          <a:bodyPr/>
          <a:lstStyle>
            <a:lvl1pPr>
              <a:defRPr/>
            </a:lvl1pPr>
          </a:lstStyle>
          <a:p>
            <a:fld id="{1F22E075-6A2D-4A1A-B32A-317E3DBC410B}" type="slidenum">
              <a:rPr/>
              <a:pPr/>
              <a:t>‹#›</a:t>
            </a:fld>
            <a:endParaRPr/>
          </a:p>
        </p:txBody>
      </p:sp>
    </p:spTree>
    <p:extLst>
      <p:ext uri="{BB962C8B-B14F-4D97-AF65-F5344CB8AC3E}">
        <p14:creationId xmlns:p14="http://schemas.microsoft.com/office/powerpoint/2010/main" val="2349584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fld id="{7CC427FB-C4C1-41CF-A67E-DC375D07D4BD}" type="datetime1">
              <a:rPr lang="en-US"/>
              <a:pPr/>
              <a:t>08-May-23</a:t>
            </a:fld>
            <a:endParaRPr/>
          </a:p>
        </p:txBody>
      </p:sp>
      <p:sp>
        <p:nvSpPr>
          <p:cNvPr id="6" name="Footer Placeholder 5"/>
          <p:cNvSpPr txBox="1">
            <a:spLocks noGrp="1"/>
          </p:cNvSpPr>
          <p:nvPr>
            <p:ph type="ftr" sz="quarter" idx="9"/>
          </p:nvPr>
        </p:nvSpPr>
        <p:spPr/>
        <p:txBody>
          <a:bodyPr/>
          <a:lstStyle>
            <a:lvl1pPr>
              <a:defRPr/>
            </a:lvl1pPr>
          </a:lstStyle>
          <a:p>
            <a:endParaRPr/>
          </a:p>
        </p:txBody>
      </p:sp>
      <p:sp>
        <p:nvSpPr>
          <p:cNvPr id="7" name="Slide Number Placeholder 6"/>
          <p:cNvSpPr txBox="1">
            <a:spLocks noGrp="1"/>
          </p:cNvSpPr>
          <p:nvPr>
            <p:ph type="sldNum" sz="quarter" idx="8"/>
          </p:nvPr>
        </p:nvSpPr>
        <p:spPr/>
        <p:txBody>
          <a:bodyPr/>
          <a:lstStyle>
            <a:lvl1pPr>
              <a:defRPr/>
            </a:lvl1pPr>
          </a:lstStyle>
          <a:p>
            <a:fld id="{2128F3E6-17D6-43A4-8043-BAD43FDA5B23}" type="slidenum">
              <a:rPr/>
              <a:pPr/>
              <a:t>‹#›</a:t>
            </a:fld>
            <a:endParaRPr/>
          </a:p>
        </p:txBody>
      </p:sp>
    </p:spTree>
    <p:extLst>
      <p:ext uri="{BB962C8B-B14F-4D97-AF65-F5344CB8AC3E}">
        <p14:creationId xmlns:p14="http://schemas.microsoft.com/office/powerpoint/2010/main" val="3138053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p:cNvSpPr txBox="1">
            <a:spLocks noGrp="1"/>
          </p:cNvSpPr>
          <p:nvPr>
            <p:ph type="pic" idx="1"/>
          </p:nvPr>
        </p:nvSpPr>
        <p:spPr>
          <a:xfrm>
            <a:off x="5183184" y="987423"/>
            <a:ext cx="6172200" cy="4873623"/>
          </a:xfrm>
        </p:spPr>
        <p:txBody>
          <a:bodyPr/>
          <a:lstStyle>
            <a:lvl1pPr marL="0" indent="0">
              <a:buNone/>
              <a:defRPr sz="3200"/>
            </a:lvl1pPr>
          </a:lstStyle>
          <a:p>
            <a:pPr lvl="0"/>
            <a:endParaRPr lang="en-US"/>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p:cNvSpPr txBox="1">
            <a:spLocks noGrp="1"/>
          </p:cNvSpPr>
          <p:nvPr>
            <p:ph type="dt" sz="half" idx="7"/>
          </p:nvPr>
        </p:nvSpPr>
        <p:spPr/>
        <p:txBody>
          <a:bodyPr/>
          <a:lstStyle>
            <a:lvl1pPr>
              <a:defRPr/>
            </a:lvl1pPr>
          </a:lstStyle>
          <a:p>
            <a:fld id="{85253284-E935-4037-8E25-B58309C70FB5}" type="datetime1">
              <a:rPr lang="en-US"/>
              <a:pPr/>
              <a:t>08-May-23</a:t>
            </a:fld>
            <a:endParaRPr/>
          </a:p>
        </p:txBody>
      </p:sp>
      <p:sp>
        <p:nvSpPr>
          <p:cNvPr id="6" name="Footer Placeholder 5"/>
          <p:cNvSpPr txBox="1">
            <a:spLocks noGrp="1"/>
          </p:cNvSpPr>
          <p:nvPr>
            <p:ph type="ftr" sz="quarter" idx="9"/>
          </p:nvPr>
        </p:nvSpPr>
        <p:spPr/>
        <p:txBody>
          <a:bodyPr/>
          <a:lstStyle>
            <a:lvl1pPr>
              <a:defRPr/>
            </a:lvl1pPr>
          </a:lstStyle>
          <a:p>
            <a:endParaRPr/>
          </a:p>
        </p:txBody>
      </p:sp>
      <p:sp>
        <p:nvSpPr>
          <p:cNvPr id="7" name="Slide Number Placeholder 6"/>
          <p:cNvSpPr txBox="1">
            <a:spLocks noGrp="1"/>
          </p:cNvSpPr>
          <p:nvPr>
            <p:ph type="sldNum" sz="quarter" idx="8"/>
          </p:nvPr>
        </p:nvSpPr>
        <p:spPr/>
        <p:txBody>
          <a:bodyPr/>
          <a:lstStyle>
            <a:lvl1pPr>
              <a:defRPr/>
            </a:lvl1pPr>
          </a:lstStyle>
          <a:p>
            <a:fld id="{2CF6BEAC-22D9-4D85-A4DD-D071BD644739}" type="slidenum">
              <a:rPr/>
              <a:pPr/>
              <a:t>‹#›</a:t>
            </a:fld>
            <a:endParaRPr/>
          </a:p>
        </p:txBody>
      </p:sp>
    </p:spTree>
    <p:extLst>
      <p:ext uri="{BB962C8B-B14F-4D97-AF65-F5344CB8AC3E}">
        <p14:creationId xmlns:p14="http://schemas.microsoft.com/office/powerpoint/2010/main" val="2259531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fld id="{3B89B15C-EC40-4C97-9A77-D8D05E58C04D}" type="datetime1">
              <a:rPr lang="en-US"/>
              <a:pPr/>
              <a:t>08-May-23</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4F1A71AF-916C-4ED3-9EA5-26FBDFE50523}" type="slidenum">
              <a:rPr/>
              <a:pPr/>
              <a:t>‹#›</a:t>
            </a:fld>
            <a:endParaRPr/>
          </a:p>
        </p:txBody>
      </p:sp>
    </p:spTree>
    <p:extLst>
      <p:ext uri="{BB962C8B-B14F-4D97-AF65-F5344CB8AC3E}">
        <p14:creationId xmlns:p14="http://schemas.microsoft.com/office/powerpoint/2010/main" val="204773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fld id="{3EA32532-7A1A-43DA-BCDA-EDB8CBB345D5}" type="datetime1">
              <a:rPr lang="en-US"/>
              <a:pPr/>
              <a:t>08-May-23</a:t>
            </a:fld>
            <a:endParaRPr/>
          </a:p>
        </p:txBody>
      </p:sp>
      <p:sp>
        <p:nvSpPr>
          <p:cNvPr id="5" name="Footer Placeholder 4"/>
          <p:cNvSpPr txBox="1">
            <a:spLocks noGrp="1"/>
          </p:cNvSpPr>
          <p:nvPr>
            <p:ph type="ftr" sz="quarter" idx="9"/>
          </p:nvPr>
        </p:nvSpPr>
        <p:spPr/>
        <p:txBody>
          <a:bodyPr/>
          <a:lstStyle>
            <a:lvl1pPr>
              <a:defRPr/>
            </a:lvl1pPr>
          </a:lstStyle>
          <a:p>
            <a:endParaRPr/>
          </a:p>
        </p:txBody>
      </p:sp>
      <p:sp>
        <p:nvSpPr>
          <p:cNvPr id="6" name="Slide Number Placeholder 5"/>
          <p:cNvSpPr txBox="1">
            <a:spLocks noGrp="1"/>
          </p:cNvSpPr>
          <p:nvPr>
            <p:ph type="sldNum" sz="quarter" idx="8"/>
          </p:nvPr>
        </p:nvSpPr>
        <p:spPr/>
        <p:txBody>
          <a:bodyPr/>
          <a:lstStyle>
            <a:lvl1pPr>
              <a:defRPr/>
            </a:lvl1pPr>
          </a:lstStyle>
          <a:p>
            <a:fld id="{473ED2C1-715F-4E53-8A76-E34E7178D7F9}" type="slidenum">
              <a:rPr/>
              <a:pPr/>
              <a:t>‹#›</a:t>
            </a:fld>
            <a:endParaRPr/>
          </a:p>
        </p:txBody>
      </p:sp>
    </p:spTree>
    <p:extLst>
      <p:ext uri="{BB962C8B-B14F-4D97-AF65-F5344CB8AC3E}">
        <p14:creationId xmlns:p14="http://schemas.microsoft.com/office/powerpoint/2010/main" val="2693377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11"/>
          </p:nvPr>
        </p:nvSpPr>
        <p:spPr/>
        <p:txBody>
          <a:bodyPr/>
          <a:lstStyle/>
          <a:p>
            <a:endParaRPr lang="el-GR">
              <a:solidFill>
                <a:prstClr val="black">
                  <a:tint val="75000"/>
                </a:prstClr>
              </a:solidFill>
            </a:endParaRPr>
          </a:p>
        </p:txBody>
      </p:sp>
      <p:sp>
        <p:nvSpPr>
          <p:cNvPr id="6" name="Slide Number Placeholder 5"/>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834053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11"/>
          </p:nvPr>
        </p:nvSpPr>
        <p:spPr/>
        <p:txBody>
          <a:bodyPr/>
          <a:lstStyle/>
          <a:p>
            <a:endParaRPr lang="el-GR">
              <a:solidFill>
                <a:prstClr val="black">
                  <a:tint val="75000"/>
                </a:prstClr>
              </a:solidFill>
            </a:endParaRPr>
          </a:p>
        </p:txBody>
      </p:sp>
      <p:sp>
        <p:nvSpPr>
          <p:cNvPr id="6" name="Slide Number Placeholder 5"/>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9839524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11"/>
          </p:nvPr>
        </p:nvSpPr>
        <p:spPr/>
        <p:txBody>
          <a:bodyPr/>
          <a:lstStyle/>
          <a:p>
            <a:endParaRPr lang="el-GR">
              <a:solidFill>
                <a:prstClr val="black">
                  <a:tint val="75000"/>
                </a:prstClr>
              </a:solidFill>
            </a:endParaRPr>
          </a:p>
        </p:txBody>
      </p:sp>
      <p:sp>
        <p:nvSpPr>
          <p:cNvPr id="6" name="Slide Number Placeholder 5"/>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6318283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6" name="Footer Placeholder 5"/>
          <p:cNvSpPr>
            <a:spLocks noGrp="1"/>
          </p:cNvSpPr>
          <p:nvPr>
            <p:ph type="ftr" sz="quarter" idx="11"/>
          </p:nvPr>
        </p:nvSpPr>
        <p:spPr/>
        <p:txBody>
          <a:bodyPr/>
          <a:lstStyle/>
          <a:p>
            <a:endParaRPr lang="el-GR">
              <a:solidFill>
                <a:prstClr val="black">
                  <a:tint val="75000"/>
                </a:prstClr>
              </a:solidFill>
            </a:endParaRPr>
          </a:p>
        </p:txBody>
      </p:sp>
      <p:sp>
        <p:nvSpPr>
          <p:cNvPr id="7" name="Slide Number Placeholder 6"/>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1511734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8" name="Footer Placeholder 7"/>
          <p:cNvSpPr>
            <a:spLocks noGrp="1"/>
          </p:cNvSpPr>
          <p:nvPr>
            <p:ph type="ftr" sz="quarter" idx="11"/>
          </p:nvPr>
        </p:nvSpPr>
        <p:spPr/>
        <p:txBody>
          <a:bodyPr/>
          <a:lstStyle/>
          <a:p>
            <a:endParaRPr lang="el-GR">
              <a:solidFill>
                <a:prstClr val="black">
                  <a:tint val="75000"/>
                </a:prstClr>
              </a:solidFill>
            </a:endParaRPr>
          </a:p>
        </p:txBody>
      </p:sp>
      <p:sp>
        <p:nvSpPr>
          <p:cNvPr id="9" name="Slide Number Placeholder 8"/>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4992335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4" name="Footer Placeholder 3"/>
          <p:cNvSpPr>
            <a:spLocks noGrp="1"/>
          </p:cNvSpPr>
          <p:nvPr>
            <p:ph type="ftr" sz="quarter" idx="11"/>
          </p:nvPr>
        </p:nvSpPr>
        <p:spPr/>
        <p:txBody>
          <a:bodyPr/>
          <a:lstStyle/>
          <a:p>
            <a:endParaRPr lang="el-GR">
              <a:solidFill>
                <a:prstClr val="black">
                  <a:tint val="75000"/>
                </a:prstClr>
              </a:solidFill>
            </a:endParaRPr>
          </a:p>
        </p:txBody>
      </p:sp>
      <p:sp>
        <p:nvSpPr>
          <p:cNvPr id="5" name="Slide Number Placeholder 4"/>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1247173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3" name="Footer Placeholder 2"/>
          <p:cNvSpPr>
            <a:spLocks noGrp="1"/>
          </p:cNvSpPr>
          <p:nvPr>
            <p:ph type="ftr" sz="quarter" idx="11"/>
          </p:nvPr>
        </p:nvSpPr>
        <p:spPr/>
        <p:txBody>
          <a:bodyPr/>
          <a:lstStyle/>
          <a:p>
            <a:endParaRPr lang="el-GR">
              <a:solidFill>
                <a:prstClr val="black">
                  <a:tint val="75000"/>
                </a:prstClr>
              </a:solidFill>
            </a:endParaRPr>
          </a:p>
        </p:txBody>
      </p:sp>
      <p:sp>
        <p:nvSpPr>
          <p:cNvPr id="4" name="Slide Number Placeholder 3"/>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25063754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6" name="Footer Placeholder 5"/>
          <p:cNvSpPr>
            <a:spLocks noGrp="1"/>
          </p:cNvSpPr>
          <p:nvPr>
            <p:ph type="ftr" sz="quarter" idx="11"/>
          </p:nvPr>
        </p:nvSpPr>
        <p:spPr/>
        <p:txBody>
          <a:bodyPr/>
          <a:lstStyle/>
          <a:p>
            <a:endParaRPr lang="el-GR">
              <a:solidFill>
                <a:prstClr val="black">
                  <a:tint val="75000"/>
                </a:prstClr>
              </a:solidFill>
            </a:endParaRPr>
          </a:p>
        </p:txBody>
      </p:sp>
      <p:sp>
        <p:nvSpPr>
          <p:cNvPr id="7" name="Slide Number Placeholder 6"/>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3992625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6" name="Footer Placeholder 5"/>
          <p:cNvSpPr>
            <a:spLocks noGrp="1"/>
          </p:cNvSpPr>
          <p:nvPr>
            <p:ph type="ftr" sz="quarter" idx="11"/>
          </p:nvPr>
        </p:nvSpPr>
        <p:spPr/>
        <p:txBody>
          <a:bodyPr/>
          <a:lstStyle/>
          <a:p>
            <a:endParaRPr lang="el-GR">
              <a:solidFill>
                <a:prstClr val="black">
                  <a:tint val="75000"/>
                </a:prstClr>
              </a:solidFill>
            </a:endParaRPr>
          </a:p>
        </p:txBody>
      </p:sp>
      <p:sp>
        <p:nvSpPr>
          <p:cNvPr id="7" name="Slide Number Placeholder 6"/>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40995077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11"/>
          </p:nvPr>
        </p:nvSpPr>
        <p:spPr/>
        <p:txBody>
          <a:bodyPr/>
          <a:lstStyle/>
          <a:p>
            <a:endParaRPr lang="el-GR">
              <a:solidFill>
                <a:prstClr val="black">
                  <a:tint val="75000"/>
                </a:prstClr>
              </a:solidFill>
            </a:endParaRPr>
          </a:p>
        </p:txBody>
      </p:sp>
      <p:sp>
        <p:nvSpPr>
          <p:cNvPr id="6" name="Slide Number Placeholder 5"/>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632530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11"/>
          </p:nvPr>
        </p:nvSpPr>
        <p:spPr/>
        <p:txBody>
          <a:bodyPr/>
          <a:lstStyle/>
          <a:p>
            <a:endParaRPr lang="el-GR">
              <a:solidFill>
                <a:prstClr val="black">
                  <a:tint val="75000"/>
                </a:prstClr>
              </a:solidFill>
            </a:endParaRPr>
          </a:p>
        </p:txBody>
      </p:sp>
      <p:sp>
        <p:nvSpPr>
          <p:cNvPr id="6" name="Slide Number Placeholder 5"/>
          <p:cNvSpPr>
            <a:spLocks noGrp="1"/>
          </p:cNvSpPr>
          <p:nvPr>
            <p:ph type="sldNum" sz="quarter" idx="12"/>
          </p:nvPr>
        </p:nvSpPr>
        <p:spPr/>
        <p:txBody>
          <a:body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548973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5710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6300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35596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348109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8097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21960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45703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56531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44533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6964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9454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2B061-0FEC-4DDF-9A87-F3693A550737}" type="datetimeFigureOut">
              <a:rPr lang="el-GR" smtClean="0"/>
              <a:t>8/5/2023</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B012A-9092-4295-B727-137507510806}" type="slidenum">
              <a:rPr lang="el-GR" smtClean="0"/>
              <a:t>‹#›</a:t>
            </a:fld>
            <a:endParaRPr lang="el-GR"/>
          </a:p>
        </p:txBody>
      </p:sp>
    </p:spTree>
    <p:extLst>
      <p:ext uri="{BB962C8B-B14F-4D97-AF65-F5344CB8AC3E}">
        <p14:creationId xmlns:p14="http://schemas.microsoft.com/office/powerpoint/2010/main" val="268965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333BD-F355-4614-92F3-85428520E0C0}" type="datetimeFigureOut">
              <a:rPr lang="el-GR" smtClean="0">
                <a:solidFill>
                  <a:prstClr val="black">
                    <a:tint val="75000"/>
                  </a:prstClr>
                </a:solidFill>
              </a:rPr>
              <a:pPr/>
              <a:t>8/5/2023</a:t>
            </a:fld>
            <a:endParaRPr lang="el-GR">
              <a:solidFill>
                <a:prstClr val="black">
                  <a:tint val="75000"/>
                </a:prstClr>
              </a:solidFill>
            </a:endParaRPr>
          </a:p>
        </p:txBody>
      </p:sp>
      <p:sp>
        <p:nvSpPr>
          <p:cNvPr id="5" name="4 - Θέση υποσέλιδου"/>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5 - Θέση αριθμού διαφάνειας"/>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E4B6B3-5340-4292-9ACD-07DD2F79CC87}"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1866478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US" alt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endParaRPr lang="en-US" altLang="en-US">
              <a:solidFill>
                <a:srgbClr val="000000"/>
              </a:solidFill>
            </a:endParaRPr>
          </a:p>
        </p:txBody>
      </p:sp>
    </p:spTree>
    <p:extLst>
      <p:ext uri="{BB962C8B-B14F-4D97-AF65-F5344CB8AC3E}">
        <p14:creationId xmlns:p14="http://schemas.microsoft.com/office/powerpoint/2010/main" val="15499249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fld id="{B79AF12F-B513-4D7A-9D8D-47E1C67D7F53}" type="datetime1">
              <a:rPr lang="en-US"/>
              <a:pPr/>
              <a:t>08-May-23</a:t>
            </a:fld>
            <a:endParaRPr/>
          </a:p>
        </p:txBody>
      </p:sp>
      <p:sp>
        <p:nvSpPr>
          <p:cNvPr id="5" name="Footer Placeholder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endParaRPr/>
          </a:p>
        </p:txBody>
      </p:sp>
      <p:sp>
        <p:nvSpPr>
          <p:cNvPr id="6" name="Slide Number Placeholder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fld id="{9C183E8E-7951-40C5-830C-9FDFC50F7EA0}" type="slidenum">
              <a:rPr/>
              <a:pPr/>
              <a:t>‹#›</a:t>
            </a:fld>
            <a:endParaRPr/>
          </a:p>
        </p:txBody>
      </p:sp>
    </p:spTree>
    <p:extLst>
      <p:ext uri="{BB962C8B-B14F-4D97-AF65-F5344CB8AC3E}">
        <p14:creationId xmlns:p14="http://schemas.microsoft.com/office/powerpoint/2010/main" val="6280309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BF7156-B875-4543-879C-10EB83701E7B}" type="datetimeFigureOut">
              <a:rPr lang="el-GR" smtClean="0">
                <a:solidFill>
                  <a:prstClr val="black">
                    <a:tint val="75000"/>
                  </a:prstClr>
                </a:solidFill>
              </a:rPr>
              <a:pPr/>
              <a:t>8/5/2023</a:t>
            </a:fld>
            <a:endParaRPr lang="el-GR">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C5DE41-04AE-46A1-B3AB-BFBE12F944CF}" type="slidenum">
              <a:rPr lang="el-GR" smtClean="0">
                <a:solidFill>
                  <a:prstClr val="black">
                    <a:tint val="75000"/>
                  </a:prstClr>
                </a:solidFill>
              </a:rPr>
              <a:pPr/>
              <a:t>‹#›</a:t>
            </a:fld>
            <a:endParaRPr lang="el-GR">
              <a:solidFill>
                <a:prstClr val="black">
                  <a:tint val="75000"/>
                </a:prstClr>
              </a:solidFill>
            </a:endParaRPr>
          </a:p>
        </p:txBody>
      </p:sp>
    </p:spTree>
    <p:extLst>
      <p:ext uri="{BB962C8B-B14F-4D97-AF65-F5344CB8AC3E}">
        <p14:creationId xmlns:p14="http://schemas.microsoft.com/office/powerpoint/2010/main" val="38168294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ED388-2D9B-44E0-90DD-A49D3A2AC2F2}" type="datetimeFigureOut">
              <a:rPr lang="en-US" smtClean="0">
                <a:solidFill>
                  <a:prstClr val="black">
                    <a:tint val="75000"/>
                  </a:prstClr>
                </a:solidFill>
              </a:rPr>
              <a:pPr/>
              <a:t>08-May-23</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4848C-AED7-4980-AF04-D934E42B2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058899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biochemistry.chem.uoa.gr/personnel/e_emmanouilidou/" TargetMode="External"/><Relationship Id="rId13" Type="http://schemas.openxmlformats.org/officeDocument/2006/relationships/oleObject" Target="../embeddings/oleObject1.bin"/><Relationship Id="rId3" Type="http://schemas.openxmlformats.org/officeDocument/2006/relationships/image" Target="../media/image3.jpeg"/><Relationship Id="rId7" Type="http://schemas.openxmlformats.org/officeDocument/2006/relationships/image" Target="../media/image6.jpeg"/><Relationship Id="rId12" Type="http://schemas.openxmlformats.org/officeDocument/2006/relationships/image" Target="../media/image9.png"/><Relationship Id="rId17" Type="http://schemas.openxmlformats.org/officeDocument/2006/relationships/image" Target="../media/image12.jpeg"/><Relationship Id="rId2" Type="http://schemas.openxmlformats.org/officeDocument/2006/relationships/slideLayout" Target="../slideLayouts/slideLayout2.xml"/><Relationship Id="rId16" Type="http://schemas.openxmlformats.org/officeDocument/2006/relationships/image" Target="../media/image11.jpeg"/><Relationship Id="rId1" Type="http://schemas.openxmlformats.org/officeDocument/2006/relationships/vmlDrawing" Target="../drawings/vmlDrawing1.vml"/><Relationship Id="rId6" Type="http://schemas.openxmlformats.org/officeDocument/2006/relationships/image" Target="../media/image5.jpeg"/><Relationship Id="rId11" Type="http://schemas.openxmlformats.org/officeDocument/2006/relationships/image" Target="../media/image8.png"/><Relationship Id="rId5" Type="http://schemas.openxmlformats.org/officeDocument/2006/relationships/hyperlink" Target="http://users.uoa.gr/~estratikos" TargetMode="External"/><Relationship Id="rId1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4.jpeg"/><Relationship Id="rId9" Type="http://schemas.openxmlformats.org/officeDocument/2006/relationships/hyperlink" Target="https://biochemistry.chem.uoa.gr/" TargetMode="External"/><Relationship Id="rId14" Type="http://schemas.openxmlformats.org/officeDocument/2006/relationships/image" Target="../media/image2.wmf"/></Relationships>
</file>

<file path=ppt/slides/_rels/slide6.xml.rels><?xml version="1.0" encoding="UTF-8" standalone="yes"?>
<Relationships xmlns="http://schemas.openxmlformats.org/package/2006/relationships"><Relationship Id="rId8" Type="http://schemas.openxmlformats.org/officeDocument/2006/relationships/hyperlink" Target="https://alchemy.eadppa.gr/en/white-wine/" TargetMode="External"/><Relationship Id="rId3" Type="http://schemas.openxmlformats.org/officeDocument/2006/relationships/image" Target="../media/image14.png"/><Relationship Id="rId7" Type="http://schemas.openxmlformats.org/officeDocument/2006/relationships/hyperlink" Target="http://www.chem.uoa.gr/?page_id=65068" TargetMode="Externa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www.chem.uoa.gr/?page_id=65822" TargetMode="External"/><Relationship Id="rId5" Type="http://schemas.openxmlformats.org/officeDocument/2006/relationships/hyperlink" Target="http://www.chem.uoa.gr/?page_id=3521" TargetMode="External"/><Relationship Id="rId4" Type="http://schemas.openxmlformats.org/officeDocument/2006/relationships/hyperlink" Target="https://foodscience-en.chem.uoa.gr/e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45.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oleObject" Target="../embeddings/oleObject6.bin"/><Relationship Id="rId18" Type="http://schemas.openxmlformats.org/officeDocument/2006/relationships/image" Target="../media/image50.emf"/><Relationship Id="rId26" Type="http://schemas.openxmlformats.org/officeDocument/2006/relationships/image" Target="../media/image54.emf"/><Relationship Id="rId3" Type="http://schemas.openxmlformats.org/officeDocument/2006/relationships/notesSlide" Target="../notesSlides/notesSlide1.xml"/><Relationship Id="rId21" Type="http://schemas.openxmlformats.org/officeDocument/2006/relationships/oleObject" Target="../embeddings/oleObject10.bin"/><Relationship Id="rId7" Type="http://schemas.openxmlformats.org/officeDocument/2006/relationships/oleObject" Target="../embeddings/oleObject3.bin"/><Relationship Id="rId12" Type="http://schemas.openxmlformats.org/officeDocument/2006/relationships/image" Target="../media/image47.e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slideLayout" Target="../slideLayouts/slideLayout23.xml"/><Relationship Id="rId16" Type="http://schemas.openxmlformats.org/officeDocument/2006/relationships/image" Target="../media/image49.emf"/><Relationship Id="rId20" Type="http://schemas.openxmlformats.org/officeDocument/2006/relationships/image" Target="../media/image51.emf"/><Relationship Id="rId1" Type="http://schemas.openxmlformats.org/officeDocument/2006/relationships/vmlDrawing" Target="../drawings/vmlDrawing2.vml"/><Relationship Id="rId6" Type="http://schemas.openxmlformats.org/officeDocument/2006/relationships/image" Target="../media/image44.emf"/><Relationship Id="rId11" Type="http://schemas.openxmlformats.org/officeDocument/2006/relationships/oleObject" Target="../embeddings/oleObject5.bin"/><Relationship Id="rId24" Type="http://schemas.openxmlformats.org/officeDocument/2006/relationships/image" Target="../media/image53.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46.emf"/><Relationship Id="rId19" Type="http://schemas.openxmlformats.org/officeDocument/2006/relationships/oleObject" Target="../embeddings/oleObject9.bin"/><Relationship Id="rId4" Type="http://schemas.openxmlformats.org/officeDocument/2006/relationships/image" Target="../media/image55.png"/><Relationship Id="rId9" Type="http://schemas.openxmlformats.org/officeDocument/2006/relationships/oleObject" Target="../embeddings/oleObject4.bin"/><Relationship Id="rId14" Type="http://schemas.openxmlformats.org/officeDocument/2006/relationships/image" Target="../media/image48.emf"/><Relationship Id="rId22" Type="http://schemas.openxmlformats.org/officeDocument/2006/relationships/image" Target="../media/image52.emf"/></Relationships>
</file>

<file path=ppt/slides/_rels/slide1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64.jpeg"/><Relationship Id="rId5" Type="http://schemas.openxmlformats.org/officeDocument/2006/relationships/image" Target="../media/image58.TIF"/><Relationship Id="rId10" Type="http://schemas.openxmlformats.org/officeDocument/2006/relationships/image" Target="../media/image63.jpeg"/><Relationship Id="rId4" Type="http://schemas.openxmlformats.org/officeDocument/2006/relationships/image" Target="../media/image57.jpeg"/><Relationship Id="rId9" Type="http://schemas.openxmlformats.org/officeDocument/2006/relationships/image" Target="../media/image62.png"/></Relationships>
</file>

<file path=ppt/slides/_rels/slide1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3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tif"/><Relationship Id="rId1" Type="http://schemas.openxmlformats.org/officeDocument/2006/relationships/slideLayout" Target="../slideLayouts/slideLayout2.xml"/><Relationship Id="rId4" Type="http://schemas.openxmlformats.org/officeDocument/2006/relationships/image" Target="../media/image75.gif"/></Relationships>
</file>

<file path=ppt/slides/_rels/slide1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oleObject" Target="../embeddings/oleObject13.bin"/><Relationship Id="rId7" Type="http://schemas.openxmlformats.org/officeDocument/2006/relationships/image" Target="../media/image79.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81.emf"/></Relationships>
</file>

<file path=ppt/slides/_rels/slide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emf"/></Relationships>
</file>

<file path=ppt/slides/_rels/slide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hyperlink" Target="http://www.actc-lab.chem.uoa.gr/" TargetMode="External"/><Relationship Id="rId7" Type="http://schemas.openxmlformats.org/officeDocument/2006/relationships/hyperlink" Target="https://www.ncbi.nlm.nih.gov/pmc/articles/PMC939756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academic.oup.com/clinchem/article/68/10/1323/6696045?login=true" TargetMode="External"/><Relationship Id="rId5" Type="http://schemas.openxmlformats.org/officeDocument/2006/relationships/hyperlink" Target="https://www.mdpi.com/2072-6694/15/6/1877" TargetMode="External"/><Relationship Id="rId4" Type="http://schemas.openxmlformats.org/officeDocument/2006/relationships/image" Target="../media/image90.jpg"/><Relationship Id="rId9" Type="http://schemas.openxmlformats.org/officeDocument/2006/relationships/image" Target="../media/image92.png"/></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doi.org/10.1002/adfm.202102459" TargetMode="External"/><Relationship Id="rId5" Type="http://schemas.openxmlformats.org/officeDocument/2006/relationships/image" Target="../media/image95.jpg"/><Relationship Id="rId4" Type="http://schemas.openxmlformats.org/officeDocument/2006/relationships/image" Target="../media/image94.jpeg"/></Relationships>
</file>

<file path=ppt/slides/_rels/slide2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trams.chem.uoa.gr/" TargetMode="External"/><Relationship Id="rId1" Type="http://schemas.openxmlformats.org/officeDocument/2006/relationships/slideLayout" Target="../slideLayouts/slideLayout2.xml"/><Relationship Id="rId6" Type="http://schemas.openxmlformats.org/officeDocument/2006/relationships/image" Target="../media/image100.jpg"/><Relationship Id="rId5" Type="http://schemas.openxmlformats.org/officeDocument/2006/relationships/image" Target="../media/image99.png"/><Relationship Id="rId4" Type="http://schemas.openxmlformats.org/officeDocument/2006/relationships/image" Target="../media/image98.png"/></Relationships>
</file>

<file path=ppt/slides/_rels/slide26.xml.rels><?xml version="1.0" encoding="UTF-8" standalone="yes"?>
<Relationships xmlns="http://schemas.openxmlformats.org/package/2006/relationships"><Relationship Id="rId8" Type="http://schemas.openxmlformats.org/officeDocument/2006/relationships/image" Target="../media/image107.jpeg"/><Relationship Id="rId13" Type="http://schemas.openxmlformats.org/officeDocument/2006/relationships/image" Target="../media/image112.jpeg"/><Relationship Id="rId18" Type="http://schemas.openxmlformats.org/officeDocument/2006/relationships/image" Target="../media/image117.png"/><Relationship Id="rId3" Type="http://schemas.openxmlformats.org/officeDocument/2006/relationships/image" Target="../media/image102.jpeg"/><Relationship Id="rId21" Type="http://schemas.openxmlformats.org/officeDocument/2006/relationships/image" Target="../media/image120.png"/><Relationship Id="rId7" Type="http://schemas.openxmlformats.org/officeDocument/2006/relationships/image" Target="../media/image106.jpeg"/><Relationship Id="rId12" Type="http://schemas.openxmlformats.org/officeDocument/2006/relationships/image" Target="../media/image111.png"/><Relationship Id="rId17" Type="http://schemas.openxmlformats.org/officeDocument/2006/relationships/image" Target="../media/image116.png"/><Relationship Id="rId2" Type="http://schemas.openxmlformats.org/officeDocument/2006/relationships/image" Target="../media/image101.png"/><Relationship Id="rId16" Type="http://schemas.openxmlformats.org/officeDocument/2006/relationships/image" Target="../media/image115.png"/><Relationship Id="rId20" Type="http://schemas.openxmlformats.org/officeDocument/2006/relationships/image" Target="../media/image119.jpeg"/><Relationship Id="rId1" Type="http://schemas.openxmlformats.org/officeDocument/2006/relationships/slideLayout" Target="../slideLayouts/slideLayout56.xml"/><Relationship Id="rId6" Type="http://schemas.openxmlformats.org/officeDocument/2006/relationships/image" Target="../media/image105.jpeg"/><Relationship Id="rId11" Type="http://schemas.openxmlformats.org/officeDocument/2006/relationships/image" Target="../media/image110.jpeg"/><Relationship Id="rId5" Type="http://schemas.openxmlformats.org/officeDocument/2006/relationships/image" Target="../media/image104.jpeg"/><Relationship Id="rId15" Type="http://schemas.openxmlformats.org/officeDocument/2006/relationships/image" Target="../media/image114.png"/><Relationship Id="rId10" Type="http://schemas.openxmlformats.org/officeDocument/2006/relationships/image" Target="../media/image109.jpeg"/><Relationship Id="rId19" Type="http://schemas.openxmlformats.org/officeDocument/2006/relationships/image" Target="../media/image118.png"/><Relationship Id="rId4" Type="http://schemas.openxmlformats.org/officeDocument/2006/relationships/image" Target="../media/image103.jpeg"/><Relationship Id="rId9" Type="http://schemas.openxmlformats.org/officeDocument/2006/relationships/image" Target="../media/image108.jpeg"/><Relationship Id="rId14" Type="http://schemas.openxmlformats.org/officeDocument/2006/relationships/image" Target="../media/image113.png"/></Relationships>
</file>

<file path=ppt/slides/_rels/slide2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2.png"/><Relationship Id="rId7" Type="http://schemas.openxmlformats.org/officeDocument/2006/relationships/image" Target="../media/image120.png"/><Relationship Id="rId2" Type="http://schemas.openxmlformats.org/officeDocument/2006/relationships/image" Target="../media/image121.jpeg"/><Relationship Id="rId1" Type="http://schemas.openxmlformats.org/officeDocument/2006/relationships/slideLayout" Target="../slideLayouts/slideLayout57.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png"/><Relationship Id="rId9" Type="http://schemas.openxmlformats.org/officeDocument/2006/relationships/image" Target="../media/image127.jpeg"/></Relationships>
</file>

<file path=ppt/slides/_rels/slide29.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journals.aps.org/prc/abstract/10.1103/PhysRevC.94.064611" TargetMode="External"/><Relationship Id="rId2" Type="http://schemas.openxmlformats.org/officeDocument/2006/relationships/hyperlink" Target="https://journals.aps.org/prc/abstract/10.1103/PhysRevC.92.024616" TargetMode="External"/><Relationship Id="rId1" Type="http://schemas.openxmlformats.org/officeDocument/2006/relationships/slideLayout" Target="../slideLayouts/slideLayout2.xml"/><Relationship Id="rId4" Type="http://schemas.openxmlformats.org/officeDocument/2006/relationships/image" Target="../media/image132.jpeg"/></Relationships>
</file>

<file path=ppt/slides/_rels/slide32.x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image" Target="../media/image134.emf"/><Relationship Id="rId7" Type="http://schemas.openxmlformats.org/officeDocument/2006/relationships/image" Target="../media/image138.emf"/><Relationship Id="rId2" Type="http://schemas.openxmlformats.org/officeDocument/2006/relationships/image" Target="../media/image133.png"/><Relationship Id="rId1" Type="http://schemas.openxmlformats.org/officeDocument/2006/relationships/slideLayout" Target="../slideLayouts/slideLayout13.xml"/><Relationship Id="rId6" Type="http://schemas.openxmlformats.org/officeDocument/2006/relationships/image" Target="../media/image137.emf"/><Relationship Id="rId11" Type="http://schemas.openxmlformats.org/officeDocument/2006/relationships/image" Target="../media/image142.png"/><Relationship Id="rId5" Type="http://schemas.openxmlformats.org/officeDocument/2006/relationships/image" Target="../media/image136.png"/><Relationship Id="rId10" Type="http://schemas.openxmlformats.org/officeDocument/2006/relationships/image" Target="../media/image141.png"/><Relationship Id="rId4" Type="http://schemas.openxmlformats.org/officeDocument/2006/relationships/image" Target="../media/image135.emf"/><Relationship Id="rId9" Type="http://schemas.openxmlformats.org/officeDocument/2006/relationships/image" Target="../media/image140.emf"/></Relationships>
</file>

<file path=ppt/slides/_rels/slide33.xml.rels><?xml version="1.0" encoding="UTF-8" standalone="yes"?>
<Relationships xmlns="http://schemas.openxmlformats.org/package/2006/relationships"><Relationship Id="rId8" Type="http://schemas.openxmlformats.org/officeDocument/2006/relationships/image" Target="../media/image149.jpeg"/><Relationship Id="rId13" Type="http://schemas.openxmlformats.org/officeDocument/2006/relationships/image" Target="../media/image154.jpeg"/><Relationship Id="rId3" Type="http://schemas.openxmlformats.org/officeDocument/2006/relationships/image" Target="../media/image144.jpeg"/><Relationship Id="rId7" Type="http://schemas.openxmlformats.org/officeDocument/2006/relationships/image" Target="../media/image148.jpeg"/><Relationship Id="rId12" Type="http://schemas.openxmlformats.org/officeDocument/2006/relationships/image" Target="../media/image153.jpeg"/><Relationship Id="rId2" Type="http://schemas.openxmlformats.org/officeDocument/2006/relationships/image" Target="../media/image143.jpeg"/><Relationship Id="rId1" Type="http://schemas.openxmlformats.org/officeDocument/2006/relationships/slideLayout" Target="../slideLayouts/slideLayout13.xml"/><Relationship Id="rId6" Type="http://schemas.openxmlformats.org/officeDocument/2006/relationships/image" Target="../media/image147.jpeg"/><Relationship Id="rId11" Type="http://schemas.openxmlformats.org/officeDocument/2006/relationships/image" Target="../media/image152.png"/><Relationship Id="rId5" Type="http://schemas.openxmlformats.org/officeDocument/2006/relationships/image" Target="../media/image146.jpeg"/><Relationship Id="rId10" Type="http://schemas.openxmlformats.org/officeDocument/2006/relationships/image" Target="../media/image151.jpeg"/><Relationship Id="rId4" Type="http://schemas.openxmlformats.org/officeDocument/2006/relationships/image" Target="../media/image145.png"/><Relationship Id="rId9" Type="http://schemas.openxmlformats.org/officeDocument/2006/relationships/image" Target="../media/image1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23445" y="5165313"/>
            <a:ext cx="8358809" cy="1569660"/>
          </a:xfrm>
          <a:prstGeom prst="rect">
            <a:avLst/>
          </a:prstGeom>
          <a:noFill/>
        </p:spPr>
        <p:txBody>
          <a:bodyPr wrap="square" rtlCol="0">
            <a:spAutoFit/>
          </a:bodyPr>
          <a:lstStyle/>
          <a:p>
            <a:pPr algn="ctr"/>
            <a:r>
              <a:rPr lang="en-US" sz="3200" b="1" dirty="0" smtClean="0"/>
              <a:t>Partial view of Chemistry facilities</a:t>
            </a:r>
          </a:p>
          <a:p>
            <a:pPr algn="ctr"/>
            <a:r>
              <a:rPr lang="en-US" sz="3200" b="1" dirty="0"/>
              <a:t>o</a:t>
            </a:r>
            <a:r>
              <a:rPr lang="en-US" sz="3200" b="1" dirty="0" smtClean="0"/>
              <a:t>n the main university campus east of downtown Athens</a:t>
            </a:r>
            <a:endParaRPr lang="el-GR" sz="3200" b="1" dirty="0"/>
          </a:p>
        </p:txBody>
      </p:sp>
      <p:pic>
        <p:nvPicPr>
          <p:cNvPr id="9"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3820" y="1037031"/>
            <a:ext cx="10020301" cy="38539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p:cNvSpPr txBox="1"/>
          <p:nvPr/>
        </p:nvSpPr>
        <p:spPr>
          <a:xfrm>
            <a:off x="1183820" y="91440"/>
            <a:ext cx="10020301" cy="923330"/>
          </a:xfrm>
          <a:prstGeom prst="rect">
            <a:avLst/>
          </a:prstGeom>
          <a:noFill/>
        </p:spPr>
        <p:txBody>
          <a:bodyPr wrap="square" rtlCol="0">
            <a:spAutoFit/>
          </a:bodyPr>
          <a:lstStyle/>
          <a:p>
            <a:r>
              <a:rPr lang="en-US" sz="5400" dirty="0" smtClean="0"/>
              <a:t>Department of Chemistry @ NKUA</a:t>
            </a:r>
            <a:endParaRPr lang="en-US" sz="5400" dirty="0"/>
          </a:p>
        </p:txBody>
      </p:sp>
    </p:spTree>
    <p:extLst>
      <p:ext uri="{BB962C8B-B14F-4D97-AF65-F5344CB8AC3E}">
        <p14:creationId xmlns:p14="http://schemas.microsoft.com/office/powerpoint/2010/main" val="245327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0"/>
            <a:ext cx="10515600" cy="1048385"/>
          </a:xfrm>
        </p:spPr>
        <p:txBody>
          <a:bodyPr/>
          <a:lstStyle/>
          <a:p>
            <a:pPr algn="ctr"/>
            <a:r>
              <a:rPr lang="en-US" dirty="0" smtClean="0"/>
              <a:t>Chemistry @ NKUA in numbers</a:t>
            </a:r>
            <a:endParaRPr lang="en-US" dirty="0"/>
          </a:p>
        </p:txBody>
      </p:sp>
      <p:sp>
        <p:nvSpPr>
          <p:cNvPr id="3" name="Θέση περιεχομένου 2"/>
          <p:cNvSpPr>
            <a:spLocks noGrp="1"/>
          </p:cNvSpPr>
          <p:nvPr>
            <p:ph idx="1"/>
          </p:nvPr>
        </p:nvSpPr>
        <p:spPr>
          <a:xfrm>
            <a:off x="838200" y="1048385"/>
            <a:ext cx="10515600" cy="5535295"/>
          </a:xfrm>
        </p:spPr>
        <p:txBody>
          <a:bodyPr>
            <a:noAutofit/>
          </a:bodyPr>
          <a:lstStyle/>
          <a:p>
            <a:pPr>
              <a:buFont typeface="Wingdings" panose="05000000000000000000" pitchFamily="2" charset="2"/>
              <a:buChar char="Ø"/>
            </a:pPr>
            <a:r>
              <a:rPr lang="en-US" sz="3200" dirty="0" smtClean="0"/>
              <a:t>150 undergraduate students × 4 years (no tuition)</a:t>
            </a:r>
          </a:p>
          <a:p>
            <a:pPr>
              <a:buFont typeface="Wingdings" panose="05000000000000000000" pitchFamily="2" charset="2"/>
              <a:buChar char="Ø"/>
            </a:pPr>
            <a:r>
              <a:rPr lang="en-US" sz="3200" dirty="0" smtClean="0"/>
              <a:t>236 graduate students trained for 1.5-2 years (mostly with tuition)</a:t>
            </a:r>
          </a:p>
          <a:p>
            <a:pPr>
              <a:buFont typeface="Wingdings" panose="05000000000000000000" pitchFamily="2" charset="2"/>
              <a:buChar char="Ø"/>
            </a:pPr>
            <a:r>
              <a:rPr lang="en-US" sz="3200" dirty="0" smtClean="0"/>
              <a:t>168 PhD candidates (some on scholarships)</a:t>
            </a:r>
          </a:p>
          <a:p>
            <a:pPr>
              <a:buFont typeface="Wingdings" panose="05000000000000000000" pitchFamily="2" charset="2"/>
              <a:buChar char="Ø"/>
            </a:pPr>
            <a:r>
              <a:rPr lang="en-US" sz="3200" dirty="0" smtClean="0"/>
              <a:t>11 postdocs</a:t>
            </a:r>
          </a:p>
          <a:p>
            <a:endParaRPr lang="en-US" sz="3200" dirty="0" smtClean="0"/>
          </a:p>
          <a:p>
            <a:r>
              <a:rPr lang="en-US" sz="3200" dirty="0" smtClean="0"/>
              <a:t>44 active faculty members (assistant, associate, full professors)</a:t>
            </a:r>
          </a:p>
          <a:p>
            <a:r>
              <a:rPr lang="en-US" sz="3200" dirty="0" smtClean="0"/>
              <a:t>34% with PhDs from USA, UK, France, Germany, Belgium</a:t>
            </a:r>
          </a:p>
          <a:p>
            <a:r>
              <a:rPr lang="en-US" sz="3200" dirty="0" smtClean="0"/>
              <a:t>Almost all with international postdoctoral experience</a:t>
            </a:r>
          </a:p>
          <a:p>
            <a:endParaRPr lang="en-US" sz="3200" dirty="0"/>
          </a:p>
        </p:txBody>
      </p:sp>
    </p:spTree>
    <p:extLst>
      <p:ext uri="{BB962C8B-B14F-4D97-AF65-F5344CB8AC3E}">
        <p14:creationId xmlns:p14="http://schemas.microsoft.com/office/powerpoint/2010/main" val="531321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p:cNvSpPr/>
          <p:nvPr/>
        </p:nvSpPr>
        <p:spPr>
          <a:xfrm>
            <a:off x="1439057" y="2823754"/>
            <a:ext cx="3237875" cy="1045698"/>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Oval 13"/>
          <p:cNvSpPr/>
          <p:nvPr/>
        </p:nvSpPr>
        <p:spPr>
          <a:xfrm>
            <a:off x="434715" y="1366094"/>
            <a:ext cx="3184488" cy="116162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TextBox 14"/>
          <p:cNvSpPr txBox="1"/>
          <p:nvPr/>
        </p:nvSpPr>
        <p:spPr>
          <a:xfrm>
            <a:off x="434715" y="1716075"/>
            <a:ext cx="3659290" cy="461665"/>
          </a:xfrm>
          <a:prstGeom prst="rect">
            <a:avLst/>
          </a:prstGeom>
          <a:noFill/>
        </p:spPr>
        <p:txBody>
          <a:bodyPr wrap="square" rtlCol="0">
            <a:spAutoFit/>
          </a:bodyPr>
          <a:lstStyle/>
          <a:p>
            <a:r>
              <a:rPr lang="en-US" sz="2400" b="1" dirty="0" smtClean="0">
                <a:solidFill>
                  <a:schemeClr val="bg1"/>
                </a:solidFill>
              </a:rPr>
              <a:t>INORGANIC CHEMISTRY</a:t>
            </a:r>
            <a:endParaRPr lang="el-GR" sz="2400" b="1" dirty="0">
              <a:solidFill>
                <a:schemeClr val="bg1"/>
              </a:solidFill>
            </a:endParaRPr>
          </a:p>
        </p:txBody>
      </p:sp>
      <p:sp>
        <p:nvSpPr>
          <p:cNvPr id="16" name="Oval 15"/>
          <p:cNvSpPr/>
          <p:nvPr/>
        </p:nvSpPr>
        <p:spPr>
          <a:xfrm>
            <a:off x="6165747" y="2823758"/>
            <a:ext cx="3283127" cy="1141675"/>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Oval 16"/>
          <p:cNvSpPr/>
          <p:nvPr/>
        </p:nvSpPr>
        <p:spPr>
          <a:xfrm>
            <a:off x="4968306" y="1366093"/>
            <a:ext cx="3291276" cy="1130539"/>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Oval 17"/>
          <p:cNvSpPr/>
          <p:nvPr/>
        </p:nvSpPr>
        <p:spPr>
          <a:xfrm>
            <a:off x="7195280" y="4243290"/>
            <a:ext cx="3222885" cy="106366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Oval 18"/>
          <p:cNvSpPr/>
          <p:nvPr/>
        </p:nvSpPr>
        <p:spPr>
          <a:xfrm>
            <a:off x="2533341" y="4253009"/>
            <a:ext cx="3207895" cy="105877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TextBox 19"/>
          <p:cNvSpPr txBox="1"/>
          <p:nvPr/>
        </p:nvSpPr>
        <p:spPr>
          <a:xfrm>
            <a:off x="5397388" y="1486927"/>
            <a:ext cx="2451840" cy="830997"/>
          </a:xfrm>
          <a:prstGeom prst="rect">
            <a:avLst/>
          </a:prstGeom>
          <a:noFill/>
        </p:spPr>
        <p:txBody>
          <a:bodyPr wrap="square" rtlCol="0">
            <a:spAutoFit/>
          </a:bodyPr>
          <a:lstStyle/>
          <a:p>
            <a:pPr algn="ctr"/>
            <a:r>
              <a:rPr lang="en-US" sz="2400" b="1" dirty="0" smtClean="0">
                <a:solidFill>
                  <a:schemeClr val="bg1"/>
                </a:solidFill>
              </a:rPr>
              <a:t>PHYSICAL CHEMISTRY</a:t>
            </a:r>
            <a:endParaRPr lang="el-GR" sz="2400" b="1" dirty="0">
              <a:solidFill>
                <a:schemeClr val="bg1"/>
              </a:solidFill>
            </a:endParaRPr>
          </a:p>
        </p:txBody>
      </p:sp>
      <p:sp>
        <p:nvSpPr>
          <p:cNvPr id="21" name="Oval 20"/>
          <p:cNvSpPr/>
          <p:nvPr/>
        </p:nvSpPr>
        <p:spPr>
          <a:xfrm>
            <a:off x="7914810" y="5578430"/>
            <a:ext cx="3837481" cy="1070045"/>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Oval 21"/>
          <p:cNvSpPr/>
          <p:nvPr/>
        </p:nvSpPr>
        <p:spPr>
          <a:xfrm>
            <a:off x="3619203" y="5686493"/>
            <a:ext cx="3216312" cy="961978"/>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TextBox 23"/>
          <p:cNvSpPr txBox="1"/>
          <p:nvPr/>
        </p:nvSpPr>
        <p:spPr>
          <a:xfrm>
            <a:off x="1597783" y="3115770"/>
            <a:ext cx="2920422" cy="461665"/>
          </a:xfrm>
          <a:prstGeom prst="rect">
            <a:avLst/>
          </a:prstGeom>
          <a:noFill/>
        </p:spPr>
        <p:txBody>
          <a:bodyPr wrap="square" rtlCol="0">
            <a:spAutoFit/>
          </a:bodyPr>
          <a:lstStyle/>
          <a:p>
            <a:r>
              <a:rPr lang="en-US" sz="2400" b="1" dirty="0" smtClean="0">
                <a:solidFill>
                  <a:schemeClr val="bg1"/>
                </a:solidFill>
              </a:rPr>
              <a:t>ORGANIC CHEMISTRY</a:t>
            </a:r>
            <a:endParaRPr lang="el-GR" sz="2400" b="1" dirty="0">
              <a:solidFill>
                <a:schemeClr val="bg1"/>
              </a:solidFill>
            </a:endParaRPr>
          </a:p>
        </p:txBody>
      </p:sp>
      <p:sp>
        <p:nvSpPr>
          <p:cNvPr id="25" name="TextBox 24"/>
          <p:cNvSpPr txBox="1"/>
          <p:nvPr/>
        </p:nvSpPr>
        <p:spPr>
          <a:xfrm>
            <a:off x="6165747" y="3131527"/>
            <a:ext cx="3283127" cy="461665"/>
          </a:xfrm>
          <a:prstGeom prst="rect">
            <a:avLst/>
          </a:prstGeom>
          <a:noFill/>
        </p:spPr>
        <p:txBody>
          <a:bodyPr wrap="square" rtlCol="0">
            <a:spAutoFit/>
          </a:bodyPr>
          <a:lstStyle/>
          <a:p>
            <a:pPr algn="ctr"/>
            <a:r>
              <a:rPr lang="en-US" sz="2400" b="1" dirty="0" smtClean="0">
                <a:solidFill>
                  <a:schemeClr val="bg1"/>
                </a:solidFill>
              </a:rPr>
              <a:t>INDUSTRIAL CHEMISTRY</a:t>
            </a:r>
            <a:endParaRPr lang="el-GR" sz="2400" b="1" dirty="0">
              <a:solidFill>
                <a:schemeClr val="bg1"/>
              </a:solidFill>
            </a:endParaRPr>
          </a:p>
        </p:txBody>
      </p:sp>
      <p:sp>
        <p:nvSpPr>
          <p:cNvPr id="26" name="TextBox 25"/>
          <p:cNvSpPr txBox="1"/>
          <p:nvPr/>
        </p:nvSpPr>
        <p:spPr>
          <a:xfrm>
            <a:off x="7287995" y="4354923"/>
            <a:ext cx="3037453" cy="830997"/>
          </a:xfrm>
          <a:prstGeom prst="rect">
            <a:avLst/>
          </a:prstGeom>
          <a:noFill/>
        </p:spPr>
        <p:txBody>
          <a:bodyPr wrap="square" rtlCol="0">
            <a:spAutoFit/>
          </a:bodyPr>
          <a:lstStyle/>
          <a:p>
            <a:pPr algn="ctr"/>
            <a:r>
              <a:rPr lang="en-US" sz="2400" b="1" dirty="0" smtClean="0">
                <a:solidFill>
                  <a:schemeClr val="bg1"/>
                </a:solidFill>
              </a:rPr>
              <a:t>ANALYTICAL CHEMISTRY</a:t>
            </a:r>
            <a:endParaRPr lang="el-GR" sz="2400" b="1" dirty="0">
              <a:solidFill>
                <a:schemeClr val="bg1"/>
              </a:solidFill>
            </a:endParaRPr>
          </a:p>
        </p:txBody>
      </p:sp>
      <p:sp>
        <p:nvSpPr>
          <p:cNvPr id="27" name="TextBox 26"/>
          <p:cNvSpPr txBox="1"/>
          <p:nvPr/>
        </p:nvSpPr>
        <p:spPr>
          <a:xfrm>
            <a:off x="2608291" y="4552416"/>
            <a:ext cx="3021172" cy="461665"/>
          </a:xfrm>
          <a:prstGeom prst="rect">
            <a:avLst/>
          </a:prstGeom>
          <a:noFill/>
        </p:spPr>
        <p:txBody>
          <a:bodyPr wrap="square" rtlCol="0">
            <a:spAutoFit/>
          </a:bodyPr>
          <a:lstStyle/>
          <a:p>
            <a:pPr algn="ctr"/>
            <a:r>
              <a:rPr lang="en-US" sz="2400" b="1" dirty="0" smtClean="0">
                <a:solidFill>
                  <a:schemeClr val="bg1"/>
                </a:solidFill>
              </a:rPr>
              <a:t>FOOD CHEMISTRY</a:t>
            </a:r>
            <a:endParaRPr lang="el-GR" sz="2400" b="1" dirty="0">
              <a:solidFill>
                <a:schemeClr val="bg1"/>
              </a:solidFill>
            </a:endParaRPr>
          </a:p>
        </p:txBody>
      </p:sp>
      <p:sp>
        <p:nvSpPr>
          <p:cNvPr id="28" name="TextBox 27"/>
          <p:cNvSpPr txBox="1"/>
          <p:nvPr/>
        </p:nvSpPr>
        <p:spPr>
          <a:xfrm>
            <a:off x="3686659" y="5935745"/>
            <a:ext cx="3021172" cy="461665"/>
          </a:xfrm>
          <a:prstGeom prst="rect">
            <a:avLst/>
          </a:prstGeom>
          <a:noFill/>
        </p:spPr>
        <p:txBody>
          <a:bodyPr wrap="square" rtlCol="0">
            <a:spAutoFit/>
          </a:bodyPr>
          <a:lstStyle/>
          <a:p>
            <a:pPr algn="ctr"/>
            <a:r>
              <a:rPr lang="en-US" sz="2400" b="1" dirty="0" smtClean="0">
                <a:solidFill>
                  <a:schemeClr val="bg1"/>
                </a:solidFill>
              </a:rPr>
              <a:t>BIOCHEMISTRY</a:t>
            </a:r>
            <a:endParaRPr lang="el-GR" sz="2400" b="1" dirty="0">
              <a:solidFill>
                <a:schemeClr val="bg1"/>
              </a:solidFill>
            </a:endParaRPr>
          </a:p>
        </p:txBody>
      </p:sp>
      <p:sp>
        <p:nvSpPr>
          <p:cNvPr id="29" name="TextBox 28"/>
          <p:cNvSpPr txBox="1"/>
          <p:nvPr/>
        </p:nvSpPr>
        <p:spPr>
          <a:xfrm>
            <a:off x="8147156" y="5751078"/>
            <a:ext cx="3372787" cy="830997"/>
          </a:xfrm>
          <a:prstGeom prst="rect">
            <a:avLst/>
          </a:prstGeom>
          <a:noFill/>
        </p:spPr>
        <p:txBody>
          <a:bodyPr wrap="square" rtlCol="0">
            <a:spAutoFit/>
          </a:bodyPr>
          <a:lstStyle/>
          <a:p>
            <a:pPr algn="ctr"/>
            <a:r>
              <a:rPr lang="en-US" sz="2400" b="1" dirty="0" smtClean="0">
                <a:solidFill>
                  <a:schemeClr val="bg1"/>
                </a:solidFill>
              </a:rPr>
              <a:t>ENVIRONMENTAL CHEMISTRY</a:t>
            </a:r>
            <a:endParaRPr lang="el-GR" sz="2400" b="1" dirty="0">
              <a:solidFill>
                <a:schemeClr val="bg1"/>
              </a:solidFill>
            </a:endParaRPr>
          </a:p>
        </p:txBody>
      </p:sp>
      <p:sp>
        <p:nvSpPr>
          <p:cNvPr id="2" name="TextBox 1"/>
          <p:cNvSpPr txBox="1"/>
          <p:nvPr/>
        </p:nvSpPr>
        <p:spPr>
          <a:xfrm>
            <a:off x="1439057" y="91747"/>
            <a:ext cx="9339943" cy="1446550"/>
          </a:xfrm>
          <a:prstGeom prst="rect">
            <a:avLst/>
          </a:prstGeom>
          <a:noFill/>
        </p:spPr>
        <p:txBody>
          <a:bodyPr wrap="square" rtlCol="0">
            <a:spAutoFit/>
          </a:bodyPr>
          <a:lstStyle/>
          <a:p>
            <a:pPr algn="ctr"/>
            <a:r>
              <a:rPr lang="en-US" sz="4400" b="1" dirty="0" smtClean="0">
                <a:effectLst>
                  <a:outerShdw blurRad="38100" dist="38100" dir="2700000" algn="tl">
                    <a:srgbClr val="000000">
                      <a:alpha val="43137"/>
                    </a:srgbClr>
                  </a:outerShdw>
                </a:effectLst>
              </a:rPr>
              <a:t>The Chemistry Department has</a:t>
            </a:r>
          </a:p>
          <a:p>
            <a:pPr algn="ctr"/>
            <a:r>
              <a:rPr lang="en-US" sz="4400" b="1" dirty="0" smtClean="0">
                <a:effectLst>
                  <a:outerShdw blurRad="38100" dist="38100" dir="2700000" algn="tl">
                    <a:srgbClr val="000000">
                      <a:alpha val="43137"/>
                    </a:srgbClr>
                  </a:outerShdw>
                </a:effectLst>
              </a:rPr>
              <a:t>8 Laboratories</a:t>
            </a:r>
            <a:endParaRPr lang="el-GR"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5523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a:xfrm>
            <a:off x="399743" y="2690148"/>
            <a:ext cx="3452732" cy="205365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Oval 7"/>
          <p:cNvSpPr/>
          <p:nvPr/>
        </p:nvSpPr>
        <p:spPr>
          <a:xfrm>
            <a:off x="1336878" y="724920"/>
            <a:ext cx="3211107" cy="202334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9" name="Oval 8"/>
          <p:cNvSpPr/>
          <p:nvPr/>
        </p:nvSpPr>
        <p:spPr>
          <a:xfrm>
            <a:off x="3633409" y="1992314"/>
            <a:ext cx="5452991" cy="314793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Oval 9"/>
          <p:cNvSpPr/>
          <p:nvPr/>
        </p:nvSpPr>
        <p:spPr>
          <a:xfrm>
            <a:off x="8028126" y="506623"/>
            <a:ext cx="3344900" cy="2238218"/>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0113"/>
            <a:r>
              <a:rPr lang="en-US" sz="2400" b="1" dirty="0" smtClean="0"/>
              <a:t>GREEN AND VIABLE PHOTOCATALYSIS-CATALYSIS  </a:t>
            </a:r>
            <a:r>
              <a:rPr lang="el-GR" sz="2400" b="1" dirty="0" smtClean="0"/>
              <a:t>–</a:t>
            </a:r>
            <a:r>
              <a:rPr lang="en-US" sz="2400" b="1" dirty="0" smtClean="0"/>
              <a:t>ENERGY </a:t>
            </a:r>
            <a:endParaRPr lang="en-US" sz="2400" b="1" dirty="0" smtClean="0">
              <a:effectLst/>
            </a:endParaRPr>
          </a:p>
        </p:txBody>
      </p:sp>
      <p:sp>
        <p:nvSpPr>
          <p:cNvPr id="11" name="Oval 10"/>
          <p:cNvSpPr/>
          <p:nvPr/>
        </p:nvSpPr>
        <p:spPr>
          <a:xfrm>
            <a:off x="8007988" y="4543338"/>
            <a:ext cx="3947792" cy="205365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CHEMICAL ANALYSIS</a:t>
            </a:r>
          </a:p>
          <a:p>
            <a:pPr algn="ctr"/>
            <a:r>
              <a:rPr lang="en-US" sz="2400" b="1" dirty="0" smtClean="0"/>
              <a:t>QUALITY CONTROL</a:t>
            </a:r>
            <a:endParaRPr lang="en-US" sz="2400" b="1" dirty="0" smtClean="0">
              <a:effectLst/>
            </a:endParaRPr>
          </a:p>
        </p:txBody>
      </p:sp>
      <p:sp>
        <p:nvSpPr>
          <p:cNvPr id="12" name="Oval 11"/>
          <p:cNvSpPr/>
          <p:nvPr/>
        </p:nvSpPr>
        <p:spPr>
          <a:xfrm>
            <a:off x="1864567" y="4476274"/>
            <a:ext cx="3136356" cy="205365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POLYMERS AND THEIR APPLICATIONS</a:t>
            </a:r>
            <a:endParaRPr lang="en-US" sz="2400" b="1" dirty="0" smtClean="0">
              <a:effectLst/>
            </a:endParaRPr>
          </a:p>
        </p:txBody>
      </p:sp>
      <p:sp>
        <p:nvSpPr>
          <p:cNvPr id="13" name="Oval 12"/>
          <p:cNvSpPr/>
          <p:nvPr/>
        </p:nvSpPr>
        <p:spPr>
          <a:xfrm>
            <a:off x="8531679" y="2595332"/>
            <a:ext cx="3508781" cy="207483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ENVIRONMENTAL POLLUTION  ENVIRONMENTAL ADMINISTRATION  </a:t>
            </a:r>
            <a:endParaRPr lang="en-US" sz="2400" b="1" dirty="0" smtClean="0">
              <a:effectLst/>
            </a:endParaRPr>
          </a:p>
        </p:txBody>
      </p:sp>
      <p:sp>
        <p:nvSpPr>
          <p:cNvPr id="14" name="TextBox 13"/>
          <p:cNvSpPr txBox="1"/>
          <p:nvPr/>
        </p:nvSpPr>
        <p:spPr>
          <a:xfrm>
            <a:off x="3680428" y="2348520"/>
            <a:ext cx="5306515" cy="1569660"/>
          </a:xfrm>
          <a:prstGeom prst="rect">
            <a:avLst/>
          </a:prstGeom>
          <a:noFill/>
        </p:spPr>
        <p:txBody>
          <a:bodyPr wrap="square" rtlCol="0">
            <a:spAutoFit/>
          </a:bodyPr>
          <a:lstStyle/>
          <a:p>
            <a:pPr algn="ctr"/>
            <a:r>
              <a:rPr lang="en-US" sz="2400" b="1" dirty="0" smtClean="0">
                <a:solidFill>
                  <a:srgbClr val="FFFF00"/>
                </a:solidFill>
              </a:rPr>
              <a:t>THEORETICAL AND COMPUTATIONAL STUDIES. </a:t>
            </a:r>
          </a:p>
          <a:p>
            <a:pPr algn="ctr"/>
            <a:r>
              <a:rPr lang="en-US" sz="2400" b="1" dirty="0" smtClean="0">
                <a:solidFill>
                  <a:srgbClr val="FFFF00"/>
                </a:solidFill>
              </a:rPr>
              <a:t>BEHAVIOUR OF MOLECULAR SYSTEMS OF  MATERIAL</a:t>
            </a:r>
            <a:endParaRPr lang="en-US" sz="2000" b="1" dirty="0" smtClean="0">
              <a:solidFill>
                <a:srgbClr val="FFFF00"/>
              </a:solidFill>
              <a:effectLst/>
            </a:endParaRPr>
          </a:p>
        </p:txBody>
      </p:sp>
      <p:sp>
        <p:nvSpPr>
          <p:cNvPr id="15" name="TextBox 14"/>
          <p:cNvSpPr txBox="1"/>
          <p:nvPr/>
        </p:nvSpPr>
        <p:spPr>
          <a:xfrm>
            <a:off x="4032357" y="3379109"/>
            <a:ext cx="4422097" cy="1569660"/>
          </a:xfrm>
          <a:prstGeom prst="rect">
            <a:avLst/>
          </a:prstGeom>
          <a:noFill/>
        </p:spPr>
        <p:txBody>
          <a:bodyPr wrap="square" rtlCol="0">
            <a:spAutoFit/>
          </a:bodyPr>
          <a:lstStyle/>
          <a:p>
            <a:pPr algn="ctr"/>
            <a:endParaRPr lang="en-US" sz="2400" b="1" dirty="0" smtClean="0">
              <a:solidFill>
                <a:srgbClr val="FFFF00"/>
              </a:solidFill>
            </a:endParaRPr>
          </a:p>
          <a:p>
            <a:pPr algn="ctr"/>
            <a:r>
              <a:rPr lang="en-US" sz="2400" b="1" dirty="0" smtClean="0">
                <a:solidFill>
                  <a:srgbClr val="FFFF00"/>
                </a:solidFill>
              </a:rPr>
              <a:t>STUDY OF NEW REACTIONS AND PRODUCTION OF  NEW COMPOUNDS  </a:t>
            </a:r>
            <a:endParaRPr lang="en-US" sz="2400" b="1" dirty="0" smtClean="0">
              <a:solidFill>
                <a:srgbClr val="FFFF00"/>
              </a:solidFill>
              <a:effectLst/>
            </a:endParaRPr>
          </a:p>
        </p:txBody>
      </p:sp>
      <p:sp>
        <p:nvSpPr>
          <p:cNvPr id="17" name="TextBox 16"/>
          <p:cNvSpPr txBox="1"/>
          <p:nvPr/>
        </p:nvSpPr>
        <p:spPr>
          <a:xfrm>
            <a:off x="629581" y="3123014"/>
            <a:ext cx="2938072" cy="1200329"/>
          </a:xfrm>
          <a:prstGeom prst="rect">
            <a:avLst/>
          </a:prstGeom>
          <a:noFill/>
        </p:spPr>
        <p:txBody>
          <a:bodyPr wrap="square" rtlCol="0">
            <a:spAutoFit/>
          </a:bodyPr>
          <a:lstStyle/>
          <a:p>
            <a:pPr algn="ctr">
              <a:spcBef>
                <a:spcPts val="1200"/>
              </a:spcBef>
            </a:pPr>
            <a:r>
              <a:rPr lang="en-US" sz="2400" b="1" dirty="0" smtClean="0">
                <a:solidFill>
                  <a:schemeClr val="bg1"/>
                </a:solidFill>
              </a:rPr>
              <a:t>NEW MATERIAL</a:t>
            </a:r>
            <a:r>
              <a:rPr lang="en-US" sz="2400" b="1" dirty="0">
                <a:solidFill>
                  <a:schemeClr val="bg1"/>
                </a:solidFill>
              </a:rPr>
              <a:t>S</a:t>
            </a:r>
            <a:r>
              <a:rPr lang="el-GR" sz="2400" b="1" dirty="0" smtClean="0">
                <a:solidFill>
                  <a:schemeClr val="bg1"/>
                </a:solidFill>
              </a:rPr>
              <a:t> </a:t>
            </a:r>
            <a:r>
              <a:rPr lang="en-US" sz="2400" b="1" dirty="0" smtClean="0">
                <a:solidFill>
                  <a:schemeClr val="bg1"/>
                </a:solidFill>
              </a:rPr>
              <a:t>NANOTECHNOLOGY</a:t>
            </a:r>
            <a:r>
              <a:rPr lang="el-GR" sz="2400" b="1" dirty="0" smtClean="0">
                <a:solidFill>
                  <a:schemeClr val="bg1"/>
                </a:solidFill>
              </a:rPr>
              <a:t> – </a:t>
            </a:r>
            <a:r>
              <a:rPr lang="en-US" sz="2400" b="1" dirty="0" smtClean="0">
                <a:solidFill>
                  <a:schemeClr val="bg1"/>
                </a:solidFill>
              </a:rPr>
              <a:t>PROBES</a:t>
            </a:r>
            <a:endParaRPr lang="en-US" sz="2400" b="1" dirty="0" smtClean="0">
              <a:solidFill>
                <a:schemeClr val="bg1"/>
              </a:solidFill>
              <a:effectLst/>
            </a:endParaRPr>
          </a:p>
        </p:txBody>
      </p:sp>
      <p:sp>
        <p:nvSpPr>
          <p:cNvPr id="18" name="Oval 17"/>
          <p:cNvSpPr/>
          <p:nvPr/>
        </p:nvSpPr>
        <p:spPr>
          <a:xfrm>
            <a:off x="4859717" y="4828884"/>
            <a:ext cx="3201259" cy="2074836"/>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smtClean="0">
              <a:effectLst/>
            </a:endParaRPr>
          </a:p>
        </p:txBody>
      </p:sp>
      <p:sp>
        <p:nvSpPr>
          <p:cNvPr id="19" name="TextBox 18"/>
          <p:cNvSpPr txBox="1"/>
          <p:nvPr/>
        </p:nvSpPr>
        <p:spPr>
          <a:xfrm>
            <a:off x="4859717" y="5395835"/>
            <a:ext cx="3201259" cy="1015663"/>
          </a:xfrm>
          <a:prstGeom prst="rect">
            <a:avLst/>
          </a:prstGeom>
          <a:noFill/>
        </p:spPr>
        <p:txBody>
          <a:bodyPr wrap="square" rtlCol="0">
            <a:spAutoFit/>
          </a:bodyPr>
          <a:lstStyle/>
          <a:p>
            <a:pPr algn="ctr"/>
            <a:r>
              <a:rPr lang="en-US" sz="2000" b="1" dirty="0" smtClean="0">
                <a:solidFill>
                  <a:schemeClr val="bg1"/>
                </a:solidFill>
              </a:rPr>
              <a:t>FOOD- CONTROL AND SECURITY</a:t>
            </a:r>
          </a:p>
          <a:p>
            <a:pPr algn="ctr"/>
            <a:r>
              <a:rPr lang="en-US" sz="2000" b="1" dirty="0" smtClean="0">
                <a:solidFill>
                  <a:schemeClr val="bg1"/>
                </a:solidFill>
              </a:rPr>
              <a:t>NOVEL DIET PRODUCTS  </a:t>
            </a:r>
            <a:endParaRPr lang="en-US" sz="2000" b="1" dirty="0" smtClean="0">
              <a:solidFill>
                <a:schemeClr val="bg1"/>
              </a:solidFill>
              <a:effectLst/>
            </a:endParaRPr>
          </a:p>
        </p:txBody>
      </p:sp>
      <p:sp>
        <p:nvSpPr>
          <p:cNvPr id="20" name="Oval 19"/>
          <p:cNvSpPr/>
          <p:nvPr/>
        </p:nvSpPr>
        <p:spPr>
          <a:xfrm>
            <a:off x="4032357" y="393361"/>
            <a:ext cx="4574929" cy="2053653"/>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rPr>
              <a:t>CHEMISTRY AND HEALTH</a:t>
            </a:r>
            <a:endParaRPr lang="el-GR" sz="2400" b="1" dirty="0" smtClean="0">
              <a:solidFill>
                <a:schemeClr val="bg1"/>
              </a:solidFill>
            </a:endParaRPr>
          </a:p>
          <a:p>
            <a:pPr algn="ctr"/>
            <a:r>
              <a:rPr lang="en-US" sz="2400" b="1" dirty="0" smtClean="0">
                <a:solidFill>
                  <a:schemeClr val="bg1"/>
                </a:solidFill>
              </a:rPr>
              <a:t>NOVEL SYNTHETIC COMPOUNDS WITH NEW TARGETS</a:t>
            </a:r>
            <a:endParaRPr lang="en-US" sz="2400" b="1" dirty="0" smtClean="0">
              <a:solidFill>
                <a:schemeClr val="bg1"/>
              </a:solidFill>
              <a:effectLst/>
            </a:endParaRPr>
          </a:p>
        </p:txBody>
      </p:sp>
      <p:sp>
        <p:nvSpPr>
          <p:cNvPr id="21" name="TextBox 20"/>
          <p:cNvSpPr txBox="1"/>
          <p:nvPr/>
        </p:nvSpPr>
        <p:spPr>
          <a:xfrm>
            <a:off x="1449653" y="901176"/>
            <a:ext cx="3094936" cy="1938992"/>
          </a:xfrm>
          <a:prstGeom prst="rect">
            <a:avLst/>
          </a:prstGeom>
          <a:noFill/>
        </p:spPr>
        <p:txBody>
          <a:bodyPr wrap="square" rtlCol="0">
            <a:spAutoFit/>
          </a:bodyPr>
          <a:lstStyle/>
          <a:p>
            <a:pPr algn="ctr"/>
            <a:r>
              <a:rPr lang="en-US" sz="2000" b="1" dirty="0" smtClean="0">
                <a:solidFill>
                  <a:schemeClr val="bg1"/>
                </a:solidFill>
              </a:rPr>
              <a:t>CHEMISTRY AND HEALTH NEW THERAPEUTIC TARGETS</a:t>
            </a:r>
          </a:p>
          <a:p>
            <a:pPr algn="ctr"/>
            <a:r>
              <a:rPr lang="en-US" sz="2000" b="1" dirty="0" smtClean="0">
                <a:solidFill>
                  <a:schemeClr val="bg1"/>
                </a:solidFill>
              </a:rPr>
              <a:t>WITH THE USE OF NOVEL METHODOLOGIES</a:t>
            </a:r>
            <a:endParaRPr lang="el-GR" sz="2000" b="1" dirty="0" smtClean="0">
              <a:solidFill>
                <a:schemeClr val="bg1"/>
              </a:solidFill>
            </a:endParaRPr>
          </a:p>
          <a:p>
            <a:pPr algn="ctr"/>
            <a:r>
              <a:rPr lang="en-US" sz="2000" b="1" dirty="0" smtClean="0">
                <a:solidFill>
                  <a:schemeClr val="bg1"/>
                </a:solidFill>
              </a:rPr>
              <a:t>  </a:t>
            </a:r>
            <a:endParaRPr lang="el-GR" sz="2000" b="1" dirty="0">
              <a:solidFill>
                <a:schemeClr val="bg1"/>
              </a:solidFill>
            </a:endParaRPr>
          </a:p>
        </p:txBody>
      </p:sp>
      <p:sp>
        <p:nvSpPr>
          <p:cNvPr id="2" name="TextBox 1"/>
          <p:cNvSpPr txBox="1"/>
          <p:nvPr/>
        </p:nvSpPr>
        <p:spPr>
          <a:xfrm>
            <a:off x="399743" y="0"/>
            <a:ext cx="11381321" cy="646331"/>
          </a:xfrm>
          <a:prstGeom prst="rect">
            <a:avLst/>
          </a:prstGeom>
          <a:noFill/>
        </p:spPr>
        <p:txBody>
          <a:bodyPr wrap="square" rtlCol="0">
            <a:spAutoFit/>
          </a:bodyPr>
          <a:lstStyle/>
          <a:p>
            <a:r>
              <a:rPr lang="en-US" sz="3600" b="1" dirty="0" smtClean="0"/>
              <a:t>RESEARCH ACTIVITIES IN THE CHEMISTRY DEPARTMENT</a:t>
            </a:r>
            <a:endParaRPr lang="el-GR" sz="3600" b="1" dirty="0"/>
          </a:p>
        </p:txBody>
      </p:sp>
    </p:spTree>
    <p:extLst>
      <p:ext uri="{BB962C8B-B14F-4D97-AF65-F5344CB8AC3E}">
        <p14:creationId xmlns:p14="http://schemas.microsoft.com/office/powerpoint/2010/main" val="3051460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earing glasses&#10;&#10;Description automatically generated with medium confidence">
            <a:extLst>
              <a:ext uri="{FF2B5EF4-FFF2-40B4-BE49-F238E27FC236}">
                <a16:creationId xmlns="" xmlns:a16="http://schemas.microsoft.com/office/drawing/2014/main" id="{4DB0A6DC-C7A1-2276-830E-ECC78FF545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7565" y="1701610"/>
            <a:ext cx="1586152" cy="1927654"/>
          </a:xfrm>
          <a:prstGeom prst="rect">
            <a:avLst/>
          </a:prstGeom>
        </p:spPr>
      </p:pic>
      <p:pic>
        <p:nvPicPr>
          <p:cNvPr id="5" name="Picture 2">
            <a:extLst>
              <a:ext uri="{FF2B5EF4-FFF2-40B4-BE49-F238E27FC236}">
                <a16:creationId xmlns="" xmlns:a16="http://schemas.microsoft.com/office/drawing/2014/main" id="{B287A50C-4119-6049-106D-04FCF1361F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2015" y="4186308"/>
            <a:ext cx="1779524" cy="186041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 xmlns:a16="http://schemas.microsoft.com/office/drawing/2014/main" id="{5AAE5184-FB4B-8167-E1E2-0581BE9850B6}"/>
              </a:ext>
            </a:extLst>
          </p:cNvPr>
          <p:cNvSpPr txBox="1"/>
          <p:nvPr/>
        </p:nvSpPr>
        <p:spPr>
          <a:xfrm>
            <a:off x="2043609" y="1525967"/>
            <a:ext cx="4922889" cy="2400657"/>
          </a:xfrm>
          <a:prstGeom prst="rect">
            <a:avLst/>
          </a:prstGeom>
          <a:noFill/>
        </p:spPr>
        <p:txBody>
          <a:bodyPr wrap="square">
            <a:spAutoFit/>
          </a:bodyPr>
          <a:lstStyle/>
          <a:p>
            <a:r>
              <a:rPr lang="en-US" dirty="0">
                <a:hlinkClick r:id="rId5"/>
              </a:rPr>
              <a:t>Dr. E. Stratikos</a:t>
            </a:r>
            <a:r>
              <a:rPr lang="el-GR" dirty="0">
                <a:hlinkClick r:id="rId5"/>
              </a:rPr>
              <a:t> </a:t>
            </a:r>
            <a:r>
              <a:rPr lang="el-GR" dirty="0"/>
              <a:t>(</a:t>
            </a:r>
            <a:r>
              <a:rPr lang="en-US" dirty="0"/>
              <a:t>Assoc</a:t>
            </a:r>
            <a:r>
              <a:rPr lang="el-GR" dirty="0"/>
              <a:t>. </a:t>
            </a:r>
            <a:r>
              <a:rPr lang="en-US" dirty="0"/>
              <a:t>Prof.</a:t>
            </a:r>
            <a:r>
              <a:rPr lang="el-GR" dirty="0"/>
              <a:t> – </a:t>
            </a:r>
            <a:r>
              <a:rPr lang="en-US" dirty="0"/>
              <a:t>Director</a:t>
            </a:r>
            <a:r>
              <a:rPr lang="el-GR" dirty="0"/>
              <a:t>)</a:t>
            </a:r>
            <a:endParaRPr lang="el-GR" b="1" dirty="0"/>
          </a:p>
          <a:p>
            <a:r>
              <a:rPr lang="en-US" sz="2000" b="1" dirty="0"/>
              <a:t>Biochemistry of the Immune System</a:t>
            </a:r>
          </a:p>
          <a:p>
            <a:r>
              <a:rPr lang="en-US" sz="1600" i="1" dirty="0"/>
              <a:t>Antigen Presentation</a:t>
            </a:r>
            <a:r>
              <a:rPr lang="el-GR" sz="1600" i="1" dirty="0"/>
              <a:t> / </a:t>
            </a:r>
            <a:r>
              <a:rPr lang="en-US" sz="1600" i="1" dirty="0"/>
              <a:t>Adaptive Immunity</a:t>
            </a:r>
            <a:endParaRPr lang="el-GR" sz="1600" i="1" dirty="0"/>
          </a:p>
          <a:p>
            <a:r>
              <a:rPr lang="en-US" sz="1600" i="1" dirty="0"/>
              <a:t>Protein Structure and Function</a:t>
            </a:r>
            <a:r>
              <a:rPr lang="el-GR" sz="1600" i="1" dirty="0"/>
              <a:t> - </a:t>
            </a:r>
            <a:r>
              <a:rPr lang="en-US" sz="1600" i="1" dirty="0"/>
              <a:t>Enzymology</a:t>
            </a:r>
            <a:endParaRPr lang="el-GR" sz="1600" i="1" dirty="0"/>
          </a:p>
          <a:p>
            <a:r>
              <a:rPr lang="en-US" sz="1600" i="1" dirty="0"/>
              <a:t>Molecular Immunology</a:t>
            </a:r>
            <a:endParaRPr lang="el-GR" sz="1600" i="1" dirty="0"/>
          </a:p>
          <a:p>
            <a:r>
              <a:rPr lang="en-US" sz="1600" i="1" dirty="0"/>
              <a:t>Structural Biology</a:t>
            </a:r>
            <a:r>
              <a:rPr lang="el-GR" sz="1600" i="1" dirty="0"/>
              <a:t> (</a:t>
            </a:r>
            <a:r>
              <a:rPr lang="en-US" sz="1600" i="1" dirty="0"/>
              <a:t>X-ray Crystallography</a:t>
            </a:r>
            <a:r>
              <a:rPr lang="el-GR" sz="1600" i="1" dirty="0"/>
              <a:t>)</a:t>
            </a:r>
          </a:p>
          <a:p>
            <a:r>
              <a:rPr lang="en-US" sz="1600" i="1" dirty="0"/>
              <a:t>Biophysics</a:t>
            </a:r>
            <a:r>
              <a:rPr lang="el-GR" sz="1600" i="1" dirty="0"/>
              <a:t> – </a:t>
            </a:r>
            <a:r>
              <a:rPr lang="en-US" sz="1600" i="1" dirty="0"/>
              <a:t>Chemical Biology</a:t>
            </a:r>
            <a:endParaRPr lang="el-GR" sz="1600" i="1" dirty="0"/>
          </a:p>
          <a:p>
            <a:r>
              <a:rPr lang="en-US" sz="1600" i="1" dirty="0"/>
              <a:t>Drug development</a:t>
            </a:r>
            <a:r>
              <a:rPr lang="el-GR" sz="1600" i="1" dirty="0"/>
              <a:t> – </a:t>
            </a:r>
            <a:r>
              <a:rPr lang="en-US" sz="1600" i="1" dirty="0"/>
              <a:t>Medicinal Chemistry</a:t>
            </a:r>
            <a:endParaRPr lang="el-GR" sz="1600" i="1" dirty="0"/>
          </a:p>
          <a:p>
            <a:r>
              <a:rPr lang="el-GR" sz="1600" i="1" dirty="0"/>
              <a:t>(</a:t>
            </a:r>
            <a:r>
              <a:rPr lang="en-US" sz="1600" i="1" dirty="0"/>
              <a:t>Cancer Immunotherapy</a:t>
            </a:r>
            <a:r>
              <a:rPr lang="el-GR" sz="1600" i="1" dirty="0"/>
              <a:t> </a:t>
            </a:r>
            <a:r>
              <a:rPr lang="en-US" sz="1600" i="1" dirty="0"/>
              <a:t>and autoimmunity</a:t>
            </a:r>
            <a:r>
              <a:rPr lang="el-GR" sz="1600" i="1" dirty="0"/>
              <a:t>)</a:t>
            </a:r>
            <a:endParaRPr lang="x-none" sz="1600" i="1" dirty="0"/>
          </a:p>
        </p:txBody>
      </p:sp>
      <p:pic>
        <p:nvPicPr>
          <p:cNvPr id="11" name="Picture 4">
            <a:extLst>
              <a:ext uri="{FF2B5EF4-FFF2-40B4-BE49-F238E27FC236}">
                <a16:creationId xmlns="" xmlns:a16="http://schemas.microsoft.com/office/drawing/2014/main" id="{FF3A01BB-A58A-AD21-DE62-5334DAAED02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13854" y="509712"/>
            <a:ext cx="3049551" cy="13251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 xmlns:a16="http://schemas.microsoft.com/office/drawing/2014/main" id="{8FCA6299-8D99-DFD5-9EF3-4F62A0D65A8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625389" y="219869"/>
            <a:ext cx="2561188" cy="362171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 xmlns:a16="http://schemas.microsoft.com/office/drawing/2014/main" id="{4EEB8E5F-10E2-8685-52CD-23D28CC2D64E}"/>
              </a:ext>
            </a:extLst>
          </p:cNvPr>
          <p:cNvSpPr txBox="1"/>
          <p:nvPr/>
        </p:nvSpPr>
        <p:spPr>
          <a:xfrm>
            <a:off x="2141241" y="4076950"/>
            <a:ext cx="4776361" cy="2400657"/>
          </a:xfrm>
          <a:prstGeom prst="rect">
            <a:avLst/>
          </a:prstGeom>
          <a:noFill/>
        </p:spPr>
        <p:txBody>
          <a:bodyPr wrap="square">
            <a:spAutoFit/>
          </a:bodyPr>
          <a:lstStyle/>
          <a:p>
            <a:r>
              <a:rPr lang="en-US" sz="1800" dirty="0">
                <a:hlinkClick r:id="rId8"/>
              </a:rPr>
              <a:t>Dr. E. Emmanouilidou</a:t>
            </a:r>
            <a:r>
              <a:rPr lang="el-GR" sz="1800" dirty="0">
                <a:hlinkClick r:id="rId8"/>
              </a:rPr>
              <a:t> </a:t>
            </a:r>
            <a:r>
              <a:rPr lang="el-GR" sz="1800" dirty="0"/>
              <a:t>(</a:t>
            </a:r>
            <a:r>
              <a:rPr lang="en-US" sz="1800" dirty="0"/>
              <a:t>Assist. Prof.</a:t>
            </a:r>
            <a:r>
              <a:rPr lang="el-GR" sz="1800" dirty="0"/>
              <a:t>)</a:t>
            </a:r>
            <a:endParaRPr lang="en-US" dirty="0"/>
          </a:p>
          <a:p>
            <a:r>
              <a:rPr lang="en-US" sz="2000" b="1" dirty="0"/>
              <a:t>Biochemistry of the Nervous System</a:t>
            </a:r>
            <a:endParaRPr lang="el-GR" sz="2000" b="1" dirty="0"/>
          </a:p>
          <a:p>
            <a:r>
              <a:rPr lang="en-US" sz="1600" i="1" dirty="0">
                <a:solidFill>
                  <a:srgbClr val="000000"/>
                </a:solidFill>
                <a:latin typeface="Calibri" panose="020F0502020204030204" pitchFamily="34" charset="0"/>
                <a:cs typeface="Calibri" panose="020F0502020204030204" pitchFamily="34" charset="0"/>
              </a:rPr>
              <a:t>Molecular mechanisms of protein secretion and degradation</a:t>
            </a:r>
          </a:p>
          <a:p>
            <a:r>
              <a:rPr lang="en-US" sz="1600" i="1" dirty="0">
                <a:solidFill>
                  <a:srgbClr val="000000"/>
                </a:solidFill>
                <a:latin typeface="Calibri" panose="020F0502020204030204" pitchFamily="34" charset="0"/>
                <a:cs typeface="Calibri" panose="020F0502020204030204" pitchFamily="34" charset="0"/>
              </a:rPr>
              <a:t>Cellular Biology</a:t>
            </a:r>
            <a:r>
              <a:rPr lang="el-GR" sz="1600" i="1" dirty="0">
                <a:solidFill>
                  <a:srgbClr val="000000"/>
                </a:solidFill>
                <a:latin typeface="Calibri" panose="020F0502020204030204" pitchFamily="34" charset="0"/>
                <a:cs typeface="Calibri" panose="020F0502020204030204" pitchFamily="34" charset="0"/>
              </a:rPr>
              <a:t> – </a:t>
            </a:r>
            <a:r>
              <a:rPr lang="en-US" sz="1600" i="1" dirty="0">
                <a:solidFill>
                  <a:srgbClr val="000000"/>
                </a:solidFill>
                <a:latin typeface="Calibri" panose="020F0502020204030204" pitchFamily="34" charset="0"/>
                <a:cs typeface="Calibri" panose="020F0502020204030204" pitchFamily="34" charset="0"/>
              </a:rPr>
              <a:t>Cell networks</a:t>
            </a:r>
            <a:r>
              <a:rPr lang="el-GR" sz="1600" i="1" dirty="0">
                <a:solidFill>
                  <a:srgbClr val="000000"/>
                </a:solidFill>
                <a:latin typeface="Calibri" panose="020F0502020204030204" pitchFamily="34" charset="0"/>
                <a:cs typeface="Calibri" panose="020F0502020204030204" pitchFamily="34" charset="0"/>
              </a:rPr>
              <a:t> </a:t>
            </a:r>
          </a:p>
          <a:p>
            <a:r>
              <a:rPr lang="en-US" sz="1600" i="1" dirty="0">
                <a:solidFill>
                  <a:srgbClr val="000000"/>
                </a:solidFill>
                <a:latin typeface="Calibri" panose="020F0502020204030204" pitchFamily="34" charset="0"/>
                <a:cs typeface="Calibri" panose="020F0502020204030204" pitchFamily="34" charset="0"/>
              </a:rPr>
              <a:t>Animal models of human disease</a:t>
            </a:r>
            <a:endParaRPr lang="el-GR" sz="1600" i="1" dirty="0">
              <a:solidFill>
                <a:srgbClr val="000000"/>
              </a:solidFill>
              <a:latin typeface="Calibri" panose="020F0502020204030204" pitchFamily="34" charset="0"/>
              <a:cs typeface="Calibri" panose="020F0502020204030204" pitchFamily="34" charset="0"/>
            </a:endParaRPr>
          </a:p>
          <a:p>
            <a:r>
              <a:rPr lang="en-US" sz="1600" i="1" dirty="0">
                <a:solidFill>
                  <a:srgbClr val="000000"/>
                </a:solidFill>
                <a:latin typeface="Calibri" panose="020F0502020204030204" pitchFamily="34" charset="0"/>
                <a:cs typeface="Calibri" panose="020F0502020204030204" pitchFamily="34" charset="0"/>
              </a:rPr>
              <a:t>Confocal Microscopy</a:t>
            </a:r>
            <a:r>
              <a:rPr lang="el-GR" sz="1600" i="1" dirty="0">
                <a:solidFill>
                  <a:srgbClr val="000000"/>
                </a:solidFill>
                <a:latin typeface="Calibri" panose="020F0502020204030204" pitchFamily="34" charset="0"/>
                <a:cs typeface="Calibri" panose="020F0502020204030204" pitchFamily="34" charset="0"/>
              </a:rPr>
              <a:t> – </a:t>
            </a:r>
            <a:r>
              <a:rPr lang="en-US" sz="1600" i="1" dirty="0">
                <a:solidFill>
                  <a:srgbClr val="000000"/>
                </a:solidFill>
                <a:latin typeface="Calibri" panose="020F0502020204030204" pitchFamily="34" charset="0"/>
                <a:cs typeface="Calibri" panose="020F0502020204030204" pitchFamily="34" charset="0"/>
              </a:rPr>
              <a:t>Fluorescence Microscopy</a:t>
            </a:r>
            <a:endParaRPr lang="el-GR" sz="1600" i="1" dirty="0">
              <a:solidFill>
                <a:srgbClr val="000000"/>
              </a:solidFill>
              <a:latin typeface="Calibri" panose="020F0502020204030204" pitchFamily="34" charset="0"/>
              <a:cs typeface="Calibri" panose="020F0502020204030204" pitchFamily="34" charset="0"/>
            </a:endParaRPr>
          </a:p>
          <a:p>
            <a:r>
              <a:rPr lang="en-US" sz="1600" i="1" dirty="0">
                <a:solidFill>
                  <a:srgbClr val="000000"/>
                </a:solidFill>
                <a:latin typeface="Calibri" panose="020F0502020204030204" pitchFamily="34" charset="0"/>
                <a:cs typeface="Calibri" panose="020F0502020204030204" pitchFamily="34" charset="0"/>
              </a:rPr>
              <a:t>Molecular mechanisms of disease</a:t>
            </a:r>
            <a:r>
              <a:rPr lang="el-GR" sz="1600" i="1" dirty="0">
                <a:solidFill>
                  <a:srgbClr val="000000"/>
                </a:solidFill>
                <a:latin typeface="Calibri" panose="020F0502020204030204" pitchFamily="34" charset="0"/>
                <a:cs typeface="Calibri" panose="020F0502020204030204" pitchFamily="34" charset="0"/>
              </a:rPr>
              <a:t> (</a:t>
            </a:r>
            <a:r>
              <a:rPr lang="en-US" sz="1600" i="1" dirty="0">
                <a:solidFill>
                  <a:srgbClr val="000000"/>
                </a:solidFill>
                <a:latin typeface="Calibri" panose="020F0502020204030204" pitchFamily="34" charset="0"/>
                <a:cs typeface="Calibri" panose="020F0502020204030204" pitchFamily="34" charset="0"/>
              </a:rPr>
              <a:t>Neurodegenerative diseases, Parkinson’s Disease, </a:t>
            </a:r>
            <a:r>
              <a:rPr lang="en-US" sz="1600" i="1" dirty="0" err="1">
                <a:solidFill>
                  <a:srgbClr val="000000"/>
                </a:solidFill>
                <a:latin typeface="Calibri" panose="020F0502020204030204" pitchFamily="34" charset="0"/>
                <a:cs typeface="Calibri" panose="020F0502020204030204" pitchFamily="34" charset="0"/>
              </a:rPr>
              <a:t>synucleinopathies</a:t>
            </a:r>
            <a:r>
              <a:rPr lang="en-US" sz="1600" i="1" dirty="0">
                <a:solidFill>
                  <a:srgbClr val="000000"/>
                </a:solidFill>
                <a:latin typeface="Calibri" panose="020F0502020204030204" pitchFamily="34" charset="0"/>
                <a:cs typeface="Calibri" panose="020F0502020204030204" pitchFamily="34" charset="0"/>
              </a:rPr>
              <a:t>)</a:t>
            </a:r>
            <a:endParaRPr lang="el-GR" sz="1600" i="1" dirty="0">
              <a:solidFill>
                <a:srgbClr val="000000"/>
              </a:solidFill>
              <a:latin typeface="Calibri" panose="020F0502020204030204" pitchFamily="34" charset="0"/>
              <a:cs typeface="Calibri" panose="020F0502020204030204" pitchFamily="34" charset="0"/>
            </a:endParaRPr>
          </a:p>
        </p:txBody>
      </p:sp>
      <p:sp>
        <p:nvSpPr>
          <p:cNvPr id="22" name="TextBox 21">
            <a:extLst>
              <a:ext uri="{FF2B5EF4-FFF2-40B4-BE49-F238E27FC236}">
                <a16:creationId xmlns="" xmlns:a16="http://schemas.microsoft.com/office/drawing/2014/main" id="{48FAA9C5-D3D1-67C3-67E4-FFC216B54819}"/>
              </a:ext>
            </a:extLst>
          </p:cNvPr>
          <p:cNvSpPr txBox="1"/>
          <p:nvPr/>
        </p:nvSpPr>
        <p:spPr>
          <a:xfrm>
            <a:off x="1271088" y="163654"/>
            <a:ext cx="4218020" cy="1231106"/>
          </a:xfrm>
          <a:prstGeom prst="rect">
            <a:avLst/>
          </a:prstGeom>
          <a:noFill/>
        </p:spPr>
        <p:txBody>
          <a:bodyPr wrap="square">
            <a:spAutoFit/>
          </a:bodyPr>
          <a:lstStyle/>
          <a:p>
            <a:r>
              <a:rPr lang="en-US" sz="2800" dirty="0"/>
              <a:t>Laboratory of Biochemistry</a:t>
            </a:r>
            <a:endParaRPr lang="el-GR" sz="2800" dirty="0"/>
          </a:p>
          <a:p>
            <a:r>
              <a:rPr lang="en-GB" dirty="0">
                <a:hlinkClick r:id="rId9"/>
              </a:rPr>
              <a:t>https://biochemistry.chem.uoa.gr/</a:t>
            </a:r>
            <a:r>
              <a:rPr lang="el-GR" dirty="0"/>
              <a:t> </a:t>
            </a:r>
            <a:endParaRPr lang="x-none" dirty="0"/>
          </a:p>
          <a:p>
            <a:endParaRPr lang="x-none" sz="2800" dirty="0"/>
          </a:p>
        </p:txBody>
      </p:sp>
      <p:pic>
        <p:nvPicPr>
          <p:cNvPr id="23" name="Picture 22" descr="Logo, company name&#10;&#10;Description automatically generated">
            <a:extLst>
              <a:ext uri="{FF2B5EF4-FFF2-40B4-BE49-F238E27FC236}">
                <a16:creationId xmlns="" xmlns:a16="http://schemas.microsoft.com/office/drawing/2014/main" id="{72AE5B68-03D2-E2FE-4112-533627EB0B2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9710" y="-1"/>
            <a:ext cx="1251378" cy="1402473"/>
          </a:xfrm>
          <a:prstGeom prst="rect">
            <a:avLst/>
          </a:prstGeom>
        </p:spPr>
      </p:pic>
      <p:pic>
        <p:nvPicPr>
          <p:cNvPr id="24" name="Picture 2" descr="Home | National and Kapodistrian University of Athens">
            <a:extLst>
              <a:ext uri="{FF2B5EF4-FFF2-40B4-BE49-F238E27FC236}">
                <a16:creationId xmlns="" xmlns:a16="http://schemas.microsoft.com/office/drawing/2014/main" id="{646392B4-9B2F-35FA-91D3-4C75957E5ED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390504" y="78397"/>
            <a:ext cx="2333213" cy="5628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iagram&#10;&#10;Description automatically generated">
            <a:extLst>
              <a:ext uri="{FF2B5EF4-FFF2-40B4-BE49-F238E27FC236}">
                <a16:creationId xmlns="" xmlns:a16="http://schemas.microsoft.com/office/drawing/2014/main" id="{45422097-895E-625C-66EB-5A16D653BFB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094648" y="1736026"/>
            <a:ext cx="2402590" cy="2190597"/>
          </a:xfrm>
          <a:prstGeom prst="rect">
            <a:avLst/>
          </a:prstGeom>
        </p:spPr>
      </p:pic>
      <p:graphicFrame>
        <p:nvGraphicFramePr>
          <p:cNvPr id="6" name="Object 5">
            <a:extLst>
              <a:ext uri="{FF2B5EF4-FFF2-40B4-BE49-F238E27FC236}">
                <a16:creationId xmlns="" xmlns:a16="http://schemas.microsoft.com/office/drawing/2014/main" id="{93B74BF1-26DE-638B-AFF0-BF6398262012}"/>
              </a:ext>
            </a:extLst>
          </p:cNvPr>
          <p:cNvGraphicFramePr>
            <a:graphicFrameLocks noChangeAspect="1"/>
          </p:cNvGraphicFramePr>
          <p:nvPr>
            <p:extLst>
              <p:ext uri="{D42A27DB-BD31-4B8C-83A1-F6EECF244321}">
                <p14:modId xmlns:p14="http://schemas.microsoft.com/office/powerpoint/2010/main" val="2196222355"/>
              </p:ext>
            </p:extLst>
          </p:nvPr>
        </p:nvGraphicFramePr>
        <p:xfrm>
          <a:off x="10498265" y="5233304"/>
          <a:ext cx="1445968" cy="1445968"/>
        </p:xfrm>
        <a:graphic>
          <a:graphicData uri="http://schemas.openxmlformats.org/presentationml/2006/ole">
            <mc:AlternateContent xmlns:mc="http://schemas.openxmlformats.org/markup-compatibility/2006">
              <mc:Choice xmlns:v="urn:schemas-microsoft-com:vml" Requires="v">
                <p:oleObj spid="_x0000_s17436" r:id="rId13" imgW="3047760" imgH="3047760" progId="">
                  <p:embed/>
                </p:oleObj>
              </mc:Choice>
              <mc:Fallback>
                <p:oleObj r:id="rId13" imgW="3047760" imgH="3047760" progId="">
                  <p:embed/>
                  <p:pic>
                    <p:nvPicPr>
                      <p:cNvPr id="0" name=""/>
                      <p:cNvPicPr/>
                      <p:nvPr/>
                    </p:nvPicPr>
                    <p:blipFill>
                      <a:blip r:embed="rId14"/>
                      <a:stretch>
                        <a:fillRect/>
                      </a:stretch>
                    </p:blipFill>
                    <p:spPr>
                      <a:xfrm>
                        <a:off x="10498265" y="5233304"/>
                        <a:ext cx="1445968" cy="1445968"/>
                      </a:xfrm>
                      <a:prstGeom prst="rect">
                        <a:avLst/>
                      </a:prstGeom>
                    </p:spPr>
                  </p:pic>
                </p:oleObj>
              </mc:Fallback>
            </mc:AlternateContent>
          </a:graphicData>
        </a:graphic>
      </p:graphicFrame>
      <p:pic>
        <p:nvPicPr>
          <p:cNvPr id="2" name="Picture 1">
            <a:extLst>
              <a:ext uri="{FF2B5EF4-FFF2-40B4-BE49-F238E27FC236}">
                <a16:creationId xmlns="" xmlns:a16="http://schemas.microsoft.com/office/drawing/2014/main" id="{03B17A33-29E9-467A-B222-1B22FD27F17B}"/>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786366" y="5667954"/>
            <a:ext cx="3673659" cy="1011318"/>
          </a:xfrm>
          <a:prstGeom prst="rect">
            <a:avLst/>
          </a:prstGeom>
        </p:spPr>
      </p:pic>
      <p:pic>
        <p:nvPicPr>
          <p:cNvPr id="8" name="Picture 7">
            <a:extLst>
              <a:ext uri="{FF2B5EF4-FFF2-40B4-BE49-F238E27FC236}">
                <a16:creationId xmlns="" xmlns:a16="http://schemas.microsoft.com/office/drawing/2014/main" id="{1DE8DA7F-77C2-A52B-204F-D60D6FA362D8}"/>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6786551" y="4028704"/>
            <a:ext cx="3463234" cy="1639249"/>
          </a:xfrm>
          <a:prstGeom prst="rect">
            <a:avLst/>
          </a:prstGeom>
        </p:spPr>
      </p:pic>
      <p:pic>
        <p:nvPicPr>
          <p:cNvPr id="16" name="Picture 2">
            <a:extLst>
              <a:ext uri="{FF2B5EF4-FFF2-40B4-BE49-F238E27FC236}">
                <a16:creationId xmlns="" xmlns:a16="http://schemas.microsoft.com/office/drawing/2014/main" id="{4B7DAC30-8B24-F8DA-6205-F90A97C61821}"/>
              </a:ext>
            </a:extLst>
          </p:cNvPr>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10464017" y="4076949"/>
            <a:ext cx="1545652" cy="1109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a:extLst>
              <a:ext uri="{FF2B5EF4-FFF2-40B4-BE49-F238E27FC236}">
                <a16:creationId xmlns="" xmlns:a16="http://schemas.microsoft.com/office/drawing/2014/main" id="{1EB4DEC5-DEF4-111C-4E87-A76E7E1B4BD4}"/>
              </a:ext>
            </a:extLst>
          </p:cNvPr>
          <p:cNvSpPr txBox="1"/>
          <p:nvPr/>
        </p:nvSpPr>
        <p:spPr>
          <a:xfrm>
            <a:off x="10425516" y="3811148"/>
            <a:ext cx="1622653" cy="307777"/>
          </a:xfrm>
          <a:prstGeom prst="rect">
            <a:avLst/>
          </a:prstGeom>
          <a:noFill/>
        </p:spPr>
        <p:txBody>
          <a:bodyPr wrap="square" rtlCol="0">
            <a:spAutoFit/>
          </a:bodyPr>
          <a:lstStyle/>
          <a:p>
            <a:pPr algn="ctr"/>
            <a:r>
              <a:rPr lang="en-US" sz="1400" b="1" dirty="0"/>
              <a:t>Synaptosomes</a:t>
            </a:r>
            <a:endParaRPr lang="el-GR" sz="1400" b="1" dirty="0"/>
          </a:p>
        </p:txBody>
      </p:sp>
    </p:spTree>
    <p:extLst>
      <p:ext uri="{BB962C8B-B14F-4D97-AF65-F5344CB8AC3E}">
        <p14:creationId xmlns:p14="http://schemas.microsoft.com/office/powerpoint/2010/main" val="1435485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 xmlns:a16="http://schemas.microsoft.com/office/drawing/2014/main" id="{126F03CC-6579-0ACC-39C1-0B37375C3001}"/>
              </a:ext>
            </a:extLst>
          </p:cNvPr>
          <p:cNvPicPr>
            <a:picLocks noChangeAspect="1"/>
          </p:cNvPicPr>
          <p:nvPr/>
        </p:nvPicPr>
        <p:blipFill>
          <a:blip r:embed="rId2"/>
          <a:stretch>
            <a:fillRect/>
          </a:stretch>
        </p:blipFill>
        <p:spPr>
          <a:xfrm>
            <a:off x="475131" y="2054411"/>
            <a:ext cx="5170295" cy="2798156"/>
          </a:xfrm>
          <a:prstGeom prst="rect">
            <a:avLst/>
          </a:prstGeom>
        </p:spPr>
      </p:pic>
      <p:pic>
        <p:nvPicPr>
          <p:cNvPr id="5124" name="Picture 4" descr="Εικόνα που περιέχει κείμενο&#10;&#10;Περιγραφή που δημιουργήθηκε αυτόματα">
            <a:extLst>
              <a:ext uri="{FF2B5EF4-FFF2-40B4-BE49-F238E27FC236}">
                <a16:creationId xmlns="" xmlns:a16="http://schemas.microsoft.com/office/drawing/2014/main" id="{1DFFCA29-7EFF-D87C-9193-7EF4D83D4A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464" y="0"/>
            <a:ext cx="3153894" cy="18173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 xmlns:a16="http://schemas.microsoft.com/office/drawing/2014/main" id="{51FA3538-6F97-A787-57D0-3C6C5641A375}"/>
              </a:ext>
            </a:extLst>
          </p:cNvPr>
          <p:cNvSpPr txBox="1"/>
          <p:nvPr/>
        </p:nvSpPr>
        <p:spPr>
          <a:xfrm>
            <a:off x="9230678" y="6386659"/>
            <a:ext cx="2961322" cy="369332"/>
          </a:xfrm>
          <a:prstGeom prst="rect">
            <a:avLst/>
          </a:prstGeom>
          <a:noFill/>
        </p:spPr>
        <p:txBody>
          <a:bodyPr wrap="square" rtlCol="0">
            <a:spAutoFit/>
          </a:bodyPr>
          <a:lstStyle/>
          <a:p>
            <a:r>
              <a:rPr lang="en-US" dirty="0">
                <a:solidFill>
                  <a:schemeClr val="bg1"/>
                </a:solidFill>
              </a:rPr>
              <a:t>HORIZON MSCA 2021 SE 01</a:t>
            </a:r>
            <a:endParaRPr lang="el-GR" dirty="0">
              <a:solidFill>
                <a:schemeClr val="bg1"/>
              </a:solidFill>
            </a:endParaRPr>
          </a:p>
        </p:txBody>
      </p:sp>
      <p:sp>
        <p:nvSpPr>
          <p:cNvPr id="4" name="TextBox 3">
            <a:extLst>
              <a:ext uri="{FF2B5EF4-FFF2-40B4-BE49-F238E27FC236}">
                <a16:creationId xmlns="" xmlns:a16="http://schemas.microsoft.com/office/drawing/2014/main" id="{31C4DE64-3FB3-F4AC-D390-2AB08DFFADA3}"/>
              </a:ext>
            </a:extLst>
          </p:cNvPr>
          <p:cNvSpPr txBox="1"/>
          <p:nvPr/>
        </p:nvSpPr>
        <p:spPr>
          <a:xfrm>
            <a:off x="6374296" y="2755449"/>
            <a:ext cx="6096000" cy="369332"/>
          </a:xfrm>
          <a:prstGeom prst="rect">
            <a:avLst/>
          </a:prstGeom>
          <a:noFill/>
        </p:spPr>
        <p:txBody>
          <a:bodyPr wrap="square">
            <a:spAutoFit/>
          </a:bodyPr>
          <a:lstStyle/>
          <a:p>
            <a:r>
              <a:rPr lang="en-US" b="1" dirty="0" smtClean="0"/>
              <a:t>Official </a:t>
            </a:r>
            <a:r>
              <a:rPr lang="en-US" b="1" dirty="0"/>
              <a:t>Site: </a:t>
            </a:r>
            <a:r>
              <a:rPr lang="el-GR" dirty="0">
                <a:hlinkClick r:id="rId4"/>
              </a:rPr>
              <a:t>https://foodscience-en.chem.uoa.gr/el/</a:t>
            </a:r>
            <a:r>
              <a:rPr lang="en-US" dirty="0"/>
              <a:t> </a:t>
            </a:r>
            <a:endParaRPr lang="el-GR" dirty="0"/>
          </a:p>
        </p:txBody>
      </p:sp>
      <p:sp>
        <p:nvSpPr>
          <p:cNvPr id="7" name="TextBox 6">
            <a:extLst>
              <a:ext uri="{FF2B5EF4-FFF2-40B4-BE49-F238E27FC236}">
                <a16:creationId xmlns="" xmlns:a16="http://schemas.microsoft.com/office/drawing/2014/main" id="{4477EC54-F459-0A25-3243-74A4C3C80B45}"/>
              </a:ext>
            </a:extLst>
          </p:cNvPr>
          <p:cNvSpPr txBox="1"/>
          <p:nvPr/>
        </p:nvSpPr>
        <p:spPr>
          <a:xfrm>
            <a:off x="5738192" y="958642"/>
            <a:ext cx="6096000" cy="1477328"/>
          </a:xfrm>
          <a:prstGeom prst="rect">
            <a:avLst/>
          </a:prstGeom>
          <a:noFill/>
        </p:spPr>
        <p:txBody>
          <a:bodyPr wrap="square">
            <a:spAutoFit/>
          </a:bodyPr>
          <a:lstStyle/>
          <a:p>
            <a:pPr algn="ctr"/>
            <a:r>
              <a:rPr lang="en-US" b="1" dirty="0"/>
              <a:t>Food Chemistry Laboratory</a:t>
            </a:r>
          </a:p>
          <a:p>
            <a:pPr algn="ctr"/>
            <a:r>
              <a:rPr lang="en-US" b="1" dirty="0"/>
              <a:t>Faculty Members</a:t>
            </a:r>
          </a:p>
          <a:p>
            <a:pPr algn="ctr"/>
            <a:r>
              <a:rPr lang="en-US" dirty="0" err="1">
                <a:hlinkClick r:id="rId5"/>
              </a:rPr>
              <a:t>Proestos</a:t>
            </a:r>
            <a:r>
              <a:rPr lang="en-US" dirty="0">
                <a:hlinkClick r:id="rId5"/>
              </a:rPr>
              <a:t> </a:t>
            </a:r>
            <a:r>
              <a:rPr lang="en-US" dirty="0" err="1">
                <a:hlinkClick r:id="rId5"/>
              </a:rPr>
              <a:t>Charalampos</a:t>
            </a:r>
            <a:r>
              <a:rPr lang="en-US" dirty="0"/>
              <a:t> (Associate Professor, </a:t>
            </a:r>
            <a:r>
              <a:rPr lang="en-US" b="1" dirty="0"/>
              <a:t>Director</a:t>
            </a:r>
            <a:r>
              <a:rPr lang="en-US" dirty="0"/>
              <a:t>)</a:t>
            </a:r>
          </a:p>
          <a:p>
            <a:pPr algn="ctr"/>
            <a:r>
              <a:rPr lang="en-US" dirty="0" err="1">
                <a:hlinkClick r:id="rId6"/>
              </a:rPr>
              <a:t>Valdramidis</a:t>
            </a:r>
            <a:r>
              <a:rPr lang="en-US" dirty="0">
                <a:hlinkClick r:id="rId6"/>
              </a:rPr>
              <a:t> </a:t>
            </a:r>
            <a:r>
              <a:rPr lang="en-US" dirty="0" err="1">
                <a:hlinkClick r:id="rId6"/>
              </a:rPr>
              <a:t>Vasiilis</a:t>
            </a:r>
            <a:r>
              <a:rPr lang="en-US" dirty="0"/>
              <a:t> (Associate Professor)</a:t>
            </a:r>
          </a:p>
          <a:p>
            <a:pPr algn="ctr"/>
            <a:r>
              <a:rPr lang="en-US" dirty="0" err="1">
                <a:hlinkClick r:id="rId7"/>
              </a:rPr>
              <a:t>Dasenaki</a:t>
            </a:r>
            <a:r>
              <a:rPr lang="en-US" dirty="0">
                <a:hlinkClick r:id="rId7"/>
              </a:rPr>
              <a:t> </a:t>
            </a:r>
            <a:r>
              <a:rPr lang="en-US" dirty="0" err="1">
                <a:hlinkClick r:id="rId7"/>
              </a:rPr>
              <a:t>Marilena</a:t>
            </a:r>
            <a:r>
              <a:rPr lang="en-US" dirty="0"/>
              <a:t> (Assistant Professor)</a:t>
            </a:r>
          </a:p>
        </p:txBody>
      </p:sp>
      <p:sp>
        <p:nvSpPr>
          <p:cNvPr id="9" name="TextBox 8">
            <a:extLst>
              <a:ext uri="{FF2B5EF4-FFF2-40B4-BE49-F238E27FC236}">
                <a16:creationId xmlns="" xmlns:a16="http://schemas.microsoft.com/office/drawing/2014/main" id="{EBCCBE5D-CB9D-4326-6D9D-13D543D626CC}"/>
              </a:ext>
            </a:extLst>
          </p:cNvPr>
          <p:cNvSpPr txBox="1"/>
          <p:nvPr/>
        </p:nvSpPr>
        <p:spPr>
          <a:xfrm>
            <a:off x="5950226" y="3453489"/>
            <a:ext cx="6241774" cy="2308324"/>
          </a:xfrm>
          <a:prstGeom prst="rect">
            <a:avLst/>
          </a:prstGeom>
          <a:noFill/>
        </p:spPr>
        <p:txBody>
          <a:bodyPr wrap="square">
            <a:spAutoFit/>
          </a:bodyPr>
          <a:lstStyle/>
          <a:p>
            <a:r>
              <a:rPr lang="en-US" b="1" u="sng" dirty="0"/>
              <a:t>RESEARCH FIELDS</a:t>
            </a:r>
          </a:p>
          <a:p>
            <a:pPr marL="342900" indent="-342900">
              <a:buAutoNum type="arabicPeriod"/>
            </a:pPr>
            <a:r>
              <a:rPr lang="en-US" b="1" dirty="0"/>
              <a:t>Food Chemistry and Analysis</a:t>
            </a:r>
          </a:p>
          <a:p>
            <a:pPr marL="342900" indent="-342900">
              <a:buAutoNum type="arabicPeriod"/>
            </a:pPr>
            <a:r>
              <a:rPr lang="en-US" b="1" dirty="0" err="1"/>
              <a:t>Foodomics</a:t>
            </a:r>
            <a:endParaRPr lang="en-US" b="1" dirty="0"/>
          </a:p>
          <a:p>
            <a:pPr marL="342900" indent="-342900">
              <a:buAutoNum type="arabicPeriod"/>
            </a:pPr>
            <a:r>
              <a:rPr lang="en-US" b="1" dirty="0"/>
              <a:t>Food contaminants determination</a:t>
            </a:r>
          </a:p>
          <a:p>
            <a:pPr marL="342900" indent="-342900">
              <a:buFontTx/>
              <a:buAutoNum type="arabicPeriod"/>
            </a:pPr>
            <a:r>
              <a:rPr lang="en-US" b="1" dirty="0"/>
              <a:t>Food microbiology (Euro Food safety 2 lab) and technology</a:t>
            </a:r>
          </a:p>
          <a:p>
            <a:pPr marL="342900" indent="-342900">
              <a:buFontTx/>
              <a:buAutoNum type="arabicPeriod"/>
            </a:pPr>
            <a:r>
              <a:rPr lang="en-US" b="1" dirty="0" err="1"/>
              <a:t>RnD</a:t>
            </a:r>
            <a:r>
              <a:rPr lang="en-US" b="1" dirty="0"/>
              <a:t> for functional foods</a:t>
            </a:r>
          </a:p>
          <a:p>
            <a:pPr marL="342900" indent="-342900">
              <a:buFontTx/>
              <a:buAutoNum type="arabicPeriod"/>
            </a:pPr>
            <a:r>
              <a:rPr lang="en-US" b="1" dirty="0"/>
              <a:t>New product development (</a:t>
            </a:r>
            <a:r>
              <a:rPr lang="en-US" b="1" dirty="0">
                <a:hlinkClick r:id="rId8"/>
              </a:rPr>
              <a:t>https://alchemy.eadppa.gr/en/white-wine/</a:t>
            </a:r>
            <a:r>
              <a:rPr lang="en-US" b="1" dirty="0"/>
              <a:t> )</a:t>
            </a:r>
          </a:p>
        </p:txBody>
      </p:sp>
    </p:spTree>
    <p:extLst>
      <p:ext uri="{BB962C8B-B14F-4D97-AF65-F5344CB8AC3E}">
        <p14:creationId xmlns:p14="http://schemas.microsoft.com/office/powerpoint/2010/main" val="3618068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4935C3-F60E-E8FF-85E9-05621EA39616}"/>
              </a:ext>
            </a:extLst>
          </p:cNvPr>
          <p:cNvSpPr>
            <a:spLocks noGrp="1"/>
          </p:cNvSpPr>
          <p:nvPr>
            <p:ph type="title"/>
          </p:nvPr>
        </p:nvSpPr>
        <p:spPr>
          <a:xfrm>
            <a:off x="605790" y="220723"/>
            <a:ext cx="10757715" cy="1450757"/>
          </a:xfrm>
        </p:spPr>
        <p:txBody>
          <a:bodyPr/>
          <a:lstStyle/>
          <a:p>
            <a:r>
              <a:rPr lang="aa-ET" dirty="0"/>
              <a:t>Current international </a:t>
            </a:r>
            <a:r>
              <a:rPr lang="en-US" dirty="0" smtClean="0"/>
              <a:t>Food Chemistry </a:t>
            </a:r>
            <a:r>
              <a:rPr lang="aa-ET" dirty="0" smtClean="0"/>
              <a:t>projects</a:t>
            </a:r>
            <a:endParaRPr lang="aa-ET" dirty="0"/>
          </a:p>
        </p:txBody>
      </p:sp>
      <p:pic>
        <p:nvPicPr>
          <p:cNvPr id="4" name="Εικόνα 1">
            <a:extLst>
              <a:ext uri="{FF2B5EF4-FFF2-40B4-BE49-F238E27FC236}">
                <a16:creationId xmlns="" xmlns:a16="http://schemas.microsoft.com/office/drawing/2014/main" id="{3903164F-AB2B-EC92-ECBB-E024D94F384B}"/>
              </a:ext>
            </a:extLst>
          </p:cNvPr>
          <p:cNvPicPr>
            <a:picLocks noChangeAspect="1"/>
          </p:cNvPicPr>
          <p:nvPr/>
        </p:nvPicPr>
        <p:blipFill>
          <a:blip r:embed="rId2"/>
          <a:stretch>
            <a:fillRect/>
          </a:stretch>
        </p:blipFill>
        <p:spPr>
          <a:xfrm>
            <a:off x="958992" y="1727505"/>
            <a:ext cx="3303736" cy="643031"/>
          </a:xfrm>
          <a:prstGeom prst="rect">
            <a:avLst/>
          </a:prstGeom>
        </p:spPr>
      </p:pic>
      <p:sp>
        <p:nvSpPr>
          <p:cNvPr id="6" name="Content Placeholder 5">
            <a:extLst>
              <a:ext uri="{FF2B5EF4-FFF2-40B4-BE49-F238E27FC236}">
                <a16:creationId xmlns="" xmlns:a16="http://schemas.microsoft.com/office/drawing/2014/main" id="{63F8CA77-8015-481C-822A-491D59A0EB51}"/>
              </a:ext>
            </a:extLst>
          </p:cNvPr>
          <p:cNvSpPr txBox="1">
            <a:spLocks noGrp="1"/>
          </p:cNvSpPr>
          <p:nvPr>
            <p:ph idx="1"/>
          </p:nvPr>
        </p:nvSpPr>
        <p:spPr>
          <a:xfrm>
            <a:off x="5111359" y="1785732"/>
            <a:ext cx="6951133" cy="4314001"/>
          </a:xfrm>
          <a:prstGeom prst="rect">
            <a:avLst/>
          </a:prstGeom>
          <a:noFill/>
        </p:spPr>
        <p:txBody>
          <a:bodyPr wrap="square">
            <a:spAutoFit/>
          </a:bodyPr>
          <a:lstStyle/>
          <a:p>
            <a:pPr marL="0" indent="0" algn="ctr">
              <a:buNone/>
            </a:pPr>
            <a:r>
              <a:rPr lang="en-US" sz="1600" dirty="0">
                <a:latin typeface="Tahoma" panose="020B0604030504040204" pitchFamily="34" charset="0"/>
                <a:ea typeface="Tahoma" panose="020B0604030504040204" pitchFamily="34" charset="0"/>
                <a:cs typeface="Tahoma" panose="020B0604030504040204" pitchFamily="34" charset="0"/>
              </a:rPr>
              <a:t>Shielding food safety and security by enabling the foresight of fungal spoilage and mycotoxins threats in the Mediterranean region under climate change conditions </a:t>
            </a:r>
            <a:r>
              <a:rPr lang="en-US" sz="1600" b="1" dirty="0">
                <a:latin typeface="Tahoma" panose="020B0604030504040204" pitchFamily="34" charset="0"/>
                <a:ea typeface="Tahoma" panose="020B0604030504040204" pitchFamily="34" charset="0"/>
                <a:cs typeface="Tahoma" panose="020B0604030504040204" pitchFamily="34" charset="0"/>
              </a:rPr>
              <a:t>HORIZON-WIDERA-2021-ACCESS-03-01</a:t>
            </a:r>
          </a:p>
          <a:p>
            <a:pPr marL="0" indent="0" algn="ctr">
              <a:buNone/>
            </a:pPr>
            <a:r>
              <a:rPr lang="en-US" sz="1600" dirty="0" err="1">
                <a:latin typeface="Tahoma" panose="020B0604030504040204" pitchFamily="34" charset="0"/>
                <a:ea typeface="Tahoma" panose="020B0604030504040204" pitchFamily="34" charset="0"/>
                <a:cs typeface="Tahoma" panose="020B0604030504040204" pitchFamily="34" charset="0"/>
              </a:rPr>
              <a:t>SUstainable</a:t>
            </a:r>
            <a:r>
              <a:rPr lang="en-US" sz="1600" dirty="0">
                <a:latin typeface="Tahoma" panose="020B0604030504040204" pitchFamily="34" charset="0"/>
                <a:ea typeface="Tahoma" panose="020B0604030504040204" pitchFamily="34" charset="0"/>
                <a:cs typeface="Tahoma" panose="020B0604030504040204" pitchFamily="34" charset="0"/>
              </a:rPr>
              <a:t> </a:t>
            </a:r>
            <a:r>
              <a:rPr lang="en-US" sz="1600" dirty="0" err="1">
                <a:latin typeface="Tahoma" panose="020B0604030504040204" pitchFamily="34" charset="0"/>
                <a:ea typeface="Tahoma" panose="020B0604030504040204" pitchFamily="34" charset="0"/>
                <a:cs typeface="Tahoma" panose="020B0604030504040204" pitchFamily="34" charset="0"/>
              </a:rPr>
              <a:t>nanoPaRticles</a:t>
            </a:r>
            <a:r>
              <a:rPr lang="en-US" sz="1600" dirty="0">
                <a:latin typeface="Tahoma" panose="020B0604030504040204" pitchFamily="34" charset="0"/>
                <a:ea typeface="Tahoma" panose="020B0604030504040204" pitchFamily="34" charset="0"/>
                <a:cs typeface="Tahoma" panose="020B0604030504040204" pitchFamily="34" charset="0"/>
              </a:rPr>
              <a:t> Enabled </a:t>
            </a:r>
            <a:r>
              <a:rPr lang="en-US" sz="1600" dirty="0" err="1">
                <a:latin typeface="Tahoma" panose="020B0604030504040204" pitchFamily="34" charset="0"/>
                <a:ea typeface="Tahoma" panose="020B0604030504040204" pitchFamily="34" charset="0"/>
                <a:cs typeface="Tahoma" panose="020B0604030504040204" pitchFamily="34" charset="0"/>
              </a:rPr>
              <a:t>antiMicrobial</a:t>
            </a:r>
            <a:r>
              <a:rPr lang="en-US" sz="1600" dirty="0">
                <a:latin typeface="Tahoma" panose="020B0604030504040204" pitchFamily="34" charset="0"/>
                <a:ea typeface="Tahoma" panose="020B0604030504040204" pitchFamily="34" charset="0"/>
                <a:cs typeface="Tahoma" panose="020B0604030504040204" pitchFamily="34" charset="0"/>
              </a:rPr>
              <a:t> </a:t>
            </a:r>
            <a:r>
              <a:rPr lang="en-US" sz="1600" dirty="0" err="1">
                <a:latin typeface="Tahoma" panose="020B0604030504040204" pitchFamily="34" charset="0"/>
                <a:ea typeface="Tahoma" panose="020B0604030504040204" pitchFamily="34" charset="0"/>
                <a:cs typeface="Tahoma" panose="020B0604030504040204" pitchFamily="34" charset="0"/>
              </a:rPr>
              <a:t>surfacE</a:t>
            </a:r>
            <a:r>
              <a:rPr lang="en-US" sz="1600" dirty="0">
                <a:latin typeface="Tahoma" panose="020B0604030504040204" pitchFamily="34" charset="0"/>
                <a:ea typeface="Tahoma" panose="020B0604030504040204" pitchFamily="34" charset="0"/>
                <a:cs typeface="Tahoma" panose="020B0604030504040204" pitchFamily="34" charset="0"/>
              </a:rPr>
              <a:t> coatings </a:t>
            </a:r>
            <a:r>
              <a:rPr lang="en-US" sz="1600" b="1" dirty="0">
                <a:latin typeface="Tahoma" panose="020B0604030504040204" pitchFamily="34" charset="0"/>
                <a:ea typeface="Tahoma" panose="020B0604030504040204" pitchFamily="34" charset="0"/>
                <a:cs typeface="Tahoma" panose="020B0604030504040204" pitchFamily="34" charset="0"/>
              </a:rPr>
              <a:t>HORIZON-CL4-2021-RESILIENCE-01</a:t>
            </a:r>
          </a:p>
          <a:p>
            <a:pPr marL="0" indent="0" algn="ctr">
              <a:buNone/>
            </a:pPr>
            <a:endParaRPr lang="en-US" sz="1600" dirty="0">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en-GB" sz="1600" dirty="0">
                <a:latin typeface="Tahoma" panose="020B0604030504040204" pitchFamily="34" charset="0"/>
                <a:ea typeface="Tahoma" panose="020B0604030504040204" pitchFamily="34" charset="0"/>
                <a:cs typeface="Tahoma" panose="020B0604030504040204" pitchFamily="34" charset="0"/>
              </a:rPr>
              <a:t>Nanoencapsulation of bioactive compounds from plant by products to produce sensitive skin cosmetics </a:t>
            </a:r>
          </a:p>
          <a:p>
            <a:pPr marL="0" indent="0" algn="ctr">
              <a:buNone/>
            </a:pPr>
            <a:r>
              <a:rPr lang="en-GB" sz="1600" dirty="0">
                <a:latin typeface="Tahoma" panose="020B0604030504040204" pitchFamily="34" charset="0"/>
                <a:ea typeface="Tahoma" panose="020B0604030504040204" pitchFamily="34" charset="0"/>
                <a:cs typeface="Tahoma" panose="020B0604030504040204" pitchFamily="34" charset="0"/>
              </a:rPr>
              <a:t>MARIE SKŁODOWSKA-CURIE ACTIONS, Staff Exchanges (SE) Call: </a:t>
            </a:r>
            <a:r>
              <a:rPr lang="en-GB" sz="1600" b="1" dirty="0">
                <a:latin typeface="Tahoma" panose="020B0604030504040204" pitchFamily="34" charset="0"/>
                <a:ea typeface="Tahoma" panose="020B0604030504040204" pitchFamily="34" charset="0"/>
                <a:cs typeface="Tahoma" panose="020B0604030504040204" pitchFamily="34" charset="0"/>
              </a:rPr>
              <a:t>HORIZON-MSCA-SE-2021</a:t>
            </a:r>
          </a:p>
          <a:p>
            <a:pPr marL="0" indent="0" algn="ctr">
              <a:buNone/>
            </a:pPr>
            <a:r>
              <a:rPr lang="en-GB" sz="1600" dirty="0">
                <a:latin typeface="Tahoma" panose="020B0604030504040204" pitchFamily="34" charset="0"/>
                <a:ea typeface="Tahoma" panose="020B0604030504040204" pitchFamily="34" charset="0"/>
                <a:cs typeface="Tahoma" panose="020B0604030504040204" pitchFamily="34" charset="0"/>
              </a:rPr>
              <a:t>Excellence hub in green technologies: Introducing innovation ecosystems in the Mediterranean food value chain</a:t>
            </a:r>
          </a:p>
          <a:p>
            <a:pPr marL="0" indent="0" algn="ctr">
              <a:buNone/>
            </a:pPr>
            <a:r>
              <a:rPr lang="en-GB" sz="1600" b="1" dirty="0">
                <a:latin typeface="Tahoma" panose="020B0604030504040204" pitchFamily="34" charset="0"/>
                <a:ea typeface="Tahoma" panose="020B0604030504040204" pitchFamily="34" charset="0"/>
                <a:cs typeface="Tahoma" panose="020B0604030504040204" pitchFamily="34" charset="0"/>
              </a:rPr>
              <a:t>HORIZON-WIDERA-2022-ACCESS-04</a:t>
            </a:r>
          </a:p>
          <a:p>
            <a:pPr marL="0" indent="0" algn="ctr">
              <a:buNone/>
            </a:pPr>
            <a:r>
              <a:rPr lang="en-GB" sz="1600" dirty="0">
                <a:latin typeface="Tahoma" panose="020B0604030504040204" pitchFamily="34" charset="0"/>
                <a:ea typeface="Tahoma" panose="020B0604030504040204" pitchFamily="34" charset="0"/>
                <a:cs typeface="Tahoma" panose="020B0604030504040204" pitchFamily="34" charset="0"/>
              </a:rPr>
              <a:t>The European Food Risk Assessment (</a:t>
            </a:r>
            <a:r>
              <a:rPr lang="en-GB" sz="1600" b="1" dirty="0">
                <a:latin typeface="Tahoma" panose="020B0604030504040204" pitchFamily="34" charset="0"/>
                <a:ea typeface="Tahoma" panose="020B0604030504040204" pitchFamily="34" charset="0"/>
                <a:cs typeface="Tahoma" panose="020B0604030504040204" pitchFamily="34" charset="0"/>
              </a:rPr>
              <a:t>EU-FORA</a:t>
            </a:r>
            <a:r>
              <a:rPr lang="en-GB" sz="1600" dirty="0">
                <a:latin typeface="Tahoma" panose="020B0604030504040204" pitchFamily="34" charset="0"/>
                <a:ea typeface="Tahoma" panose="020B0604030504040204" pitchFamily="34" charset="0"/>
                <a:cs typeface="Tahoma" panose="020B0604030504040204" pitchFamily="34" charset="0"/>
              </a:rPr>
              <a:t>) Fellowship Programme</a:t>
            </a:r>
            <a:r>
              <a:rPr lang="en-US" sz="1600" dirty="0">
                <a:latin typeface="Tahoma" panose="020B0604030504040204" pitchFamily="34" charset="0"/>
                <a:ea typeface="Tahoma" panose="020B0604030504040204" pitchFamily="34" charset="0"/>
                <a:cs typeface="Tahoma" panose="020B0604030504040204" pitchFamily="34" charset="0"/>
              </a:rPr>
              <a:t> (2022-2023)</a:t>
            </a:r>
            <a:endParaRPr lang="en-GB" sz="1600" dirty="0">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 xmlns:a16="http://schemas.microsoft.com/office/drawing/2014/main" id="{17C03081-C44B-1596-A371-E26B1D867375}"/>
              </a:ext>
            </a:extLst>
          </p:cNvPr>
          <p:cNvPicPr>
            <a:picLocks noChangeAspect="1"/>
          </p:cNvPicPr>
          <p:nvPr/>
        </p:nvPicPr>
        <p:blipFill>
          <a:blip r:embed="rId3"/>
          <a:stretch>
            <a:fillRect/>
          </a:stretch>
        </p:blipFill>
        <p:spPr>
          <a:xfrm>
            <a:off x="1494248" y="2482585"/>
            <a:ext cx="1600645" cy="913120"/>
          </a:xfrm>
          <a:prstGeom prst="rect">
            <a:avLst/>
          </a:prstGeom>
        </p:spPr>
      </p:pic>
      <p:pic>
        <p:nvPicPr>
          <p:cNvPr id="12" name="Picture 11">
            <a:extLst>
              <a:ext uri="{FF2B5EF4-FFF2-40B4-BE49-F238E27FC236}">
                <a16:creationId xmlns="" xmlns:a16="http://schemas.microsoft.com/office/drawing/2014/main" id="{47B33F98-1C2E-24EA-E59B-59DB51E0E63E}"/>
              </a:ext>
            </a:extLst>
          </p:cNvPr>
          <p:cNvPicPr>
            <a:picLocks noChangeAspect="1"/>
          </p:cNvPicPr>
          <p:nvPr/>
        </p:nvPicPr>
        <p:blipFill>
          <a:blip r:embed="rId4"/>
          <a:stretch>
            <a:fillRect/>
          </a:stretch>
        </p:blipFill>
        <p:spPr>
          <a:xfrm>
            <a:off x="1494248" y="3682171"/>
            <a:ext cx="1146802" cy="1038738"/>
          </a:xfrm>
          <a:prstGeom prst="rect">
            <a:avLst/>
          </a:prstGeom>
        </p:spPr>
      </p:pic>
      <p:pic>
        <p:nvPicPr>
          <p:cNvPr id="13" name="Picture 12">
            <a:extLst>
              <a:ext uri="{FF2B5EF4-FFF2-40B4-BE49-F238E27FC236}">
                <a16:creationId xmlns="" xmlns:a16="http://schemas.microsoft.com/office/drawing/2014/main" id="{6A9A0203-126C-75E4-F05B-7FACC280080A}"/>
              </a:ext>
            </a:extLst>
          </p:cNvPr>
          <p:cNvPicPr>
            <a:picLocks noChangeAspect="1"/>
          </p:cNvPicPr>
          <p:nvPr/>
        </p:nvPicPr>
        <p:blipFill>
          <a:blip r:embed="rId5"/>
          <a:stretch>
            <a:fillRect/>
          </a:stretch>
        </p:blipFill>
        <p:spPr>
          <a:xfrm>
            <a:off x="1162073" y="4559633"/>
            <a:ext cx="2224475" cy="885131"/>
          </a:xfrm>
          <a:prstGeom prst="rect">
            <a:avLst/>
          </a:prstGeom>
        </p:spPr>
      </p:pic>
      <p:cxnSp>
        <p:nvCxnSpPr>
          <p:cNvPr id="15" name="Straight Connector 14">
            <a:extLst>
              <a:ext uri="{FF2B5EF4-FFF2-40B4-BE49-F238E27FC236}">
                <a16:creationId xmlns="" xmlns:a16="http://schemas.microsoft.com/office/drawing/2014/main" id="{9E456F72-6B50-C7BD-9E5B-2183DC81B2F4}"/>
              </a:ext>
            </a:extLst>
          </p:cNvPr>
          <p:cNvCxnSpPr>
            <a:cxnSpLocks/>
          </p:cNvCxnSpPr>
          <p:nvPr/>
        </p:nvCxnSpPr>
        <p:spPr>
          <a:xfrm flipV="1">
            <a:off x="877277" y="2495726"/>
            <a:ext cx="10486228" cy="13742"/>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 xmlns:a16="http://schemas.microsoft.com/office/drawing/2014/main" id="{ADD87F44-9B58-6076-4081-B04054097FC1}"/>
              </a:ext>
            </a:extLst>
          </p:cNvPr>
          <p:cNvCxnSpPr>
            <a:cxnSpLocks/>
          </p:cNvCxnSpPr>
          <p:nvPr/>
        </p:nvCxnSpPr>
        <p:spPr>
          <a:xfrm>
            <a:off x="888999" y="3358010"/>
            <a:ext cx="1052927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 xmlns:a16="http://schemas.microsoft.com/office/drawing/2014/main" id="{7DE9F1E0-2D5B-4FD9-993C-B6FD921E405C}"/>
              </a:ext>
            </a:extLst>
          </p:cNvPr>
          <p:cNvCxnSpPr>
            <a:cxnSpLocks/>
          </p:cNvCxnSpPr>
          <p:nvPr/>
        </p:nvCxnSpPr>
        <p:spPr>
          <a:xfrm>
            <a:off x="888999" y="4588384"/>
            <a:ext cx="10585593" cy="18419"/>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 xmlns:a16="http://schemas.microsoft.com/office/drawing/2014/main" id="{096910A3-F488-ADBF-E64B-CF603F91AB06}"/>
              </a:ext>
            </a:extLst>
          </p:cNvPr>
          <p:cNvCxnSpPr>
            <a:cxnSpLocks/>
          </p:cNvCxnSpPr>
          <p:nvPr/>
        </p:nvCxnSpPr>
        <p:spPr>
          <a:xfrm flipV="1">
            <a:off x="877277" y="5528061"/>
            <a:ext cx="10541001" cy="21335"/>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descr="EU-FORA – The European Food Risk Assessment Fellowship Programme | EFSA">
            <a:extLst>
              <a:ext uri="{FF2B5EF4-FFF2-40B4-BE49-F238E27FC236}">
                <a16:creationId xmlns="" xmlns:a16="http://schemas.microsoft.com/office/drawing/2014/main" id="{587937FD-FAD1-DE5A-AF62-4548E81799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5712" y="5707100"/>
            <a:ext cx="1328887" cy="3497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ur EU-FORA fellow's programme approaches its half-way point – Digital Food  Institute">
            <a:extLst>
              <a:ext uri="{FF2B5EF4-FFF2-40B4-BE49-F238E27FC236}">
                <a16:creationId xmlns="" xmlns:a16="http://schemas.microsoft.com/office/drawing/2014/main" id="{657DE1FF-6C82-0844-D10B-83ECFF2FCC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068" y="5636945"/>
            <a:ext cx="2443003" cy="62867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 xmlns:a16="http://schemas.microsoft.com/office/drawing/2014/main" id="{AA5656F9-3645-CECF-FD82-086A4530C874}"/>
              </a:ext>
            </a:extLst>
          </p:cNvPr>
          <p:cNvSpPr txBox="1"/>
          <p:nvPr/>
        </p:nvSpPr>
        <p:spPr>
          <a:xfrm>
            <a:off x="9230678" y="6386659"/>
            <a:ext cx="2961322" cy="369332"/>
          </a:xfrm>
          <a:prstGeom prst="rect">
            <a:avLst/>
          </a:prstGeom>
          <a:noFill/>
        </p:spPr>
        <p:txBody>
          <a:bodyPr wrap="square" rtlCol="0">
            <a:spAutoFit/>
          </a:bodyPr>
          <a:lstStyle/>
          <a:p>
            <a:r>
              <a:rPr lang="en-US" dirty="0">
                <a:solidFill>
                  <a:schemeClr val="bg1"/>
                </a:solidFill>
              </a:rPr>
              <a:t>HORIZON MSCA 2021 SE 01</a:t>
            </a:r>
            <a:endParaRPr lang="el-GR" dirty="0">
              <a:solidFill>
                <a:schemeClr val="bg1"/>
              </a:solidFill>
            </a:endParaRPr>
          </a:p>
        </p:txBody>
      </p:sp>
    </p:spTree>
    <p:extLst>
      <p:ext uri="{BB962C8B-B14F-4D97-AF65-F5344CB8AC3E}">
        <p14:creationId xmlns:p14="http://schemas.microsoft.com/office/powerpoint/2010/main" val="861759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 xmlns:a16="http://schemas.microsoft.com/office/drawing/2014/main" id="{AA5656F9-3645-CECF-FD82-086A4530C874}"/>
              </a:ext>
            </a:extLst>
          </p:cNvPr>
          <p:cNvSpPr txBox="1"/>
          <p:nvPr/>
        </p:nvSpPr>
        <p:spPr>
          <a:xfrm>
            <a:off x="9230678" y="6386659"/>
            <a:ext cx="2961322" cy="369332"/>
          </a:xfrm>
          <a:prstGeom prst="rect">
            <a:avLst/>
          </a:prstGeom>
          <a:noFill/>
        </p:spPr>
        <p:txBody>
          <a:bodyPr wrap="square" rtlCol="0">
            <a:spAutoFit/>
          </a:bodyPr>
          <a:lstStyle/>
          <a:p>
            <a:r>
              <a:rPr lang="en-US" dirty="0">
                <a:solidFill>
                  <a:schemeClr val="bg1"/>
                </a:solidFill>
              </a:rPr>
              <a:t>HORIZON MSCA 2021 SE 01</a:t>
            </a:r>
            <a:endParaRPr lang="el-GR" dirty="0">
              <a:solidFill>
                <a:schemeClr val="bg1"/>
              </a:solidFill>
            </a:endParaRPr>
          </a:p>
        </p:txBody>
      </p:sp>
      <p:sp>
        <p:nvSpPr>
          <p:cNvPr id="9" name="Θέση περιεχομένου 8">
            <a:extLst>
              <a:ext uri="{FF2B5EF4-FFF2-40B4-BE49-F238E27FC236}">
                <a16:creationId xmlns="" xmlns:a16="http://schemas.microsoft.com/office/drawing/2014/main" id="{59688552-9E38-2289-9E02-D65EE480D699}"/>
              </a:ext>
            </a:extLst>
          </p:cNvPr>
          <p:cNvSpPr>
            <a:spLocks noGrp="1"/>
          </p:cNvSpPr>
          <p:nvPr>
            <p:ph idx="1"/>
          </p:nvPr>
        </p:nvSpPr>
        <p:spPr>
          <a:xfrm>
            <a:off x="868486" y="667938"/>
            <a:ext cx="10515600" cy="6190062"/>
          </a:xfrm>
        </p:spPr>
        <p:txBody>
          <a:bodyPr>
            <a:normAutofit lnSpcReduction="10000"/>
          </a:bodyPr>
          <a:lstStyle/>
          <a:p>
            <a:r>
              <a:rPr lang="en-US" sz="2000" b="0" i="0" dirty="0">
                <a:solidFill>
                  <a:srgbClr val="000000"/>
                </a:solidFill>
                <a:effectLst/>
                <a:latin typeface="Open Sans" panose="020B0606030504020204" pitchFamily="34" charset="0"/>
              </a:rPr>
              <a:t>“</a:t>
            </a:r>
            <a:r>
              <a:rPr lang="en-US" sz="2000" b="0" i="1" dirty="0">
                <a:solidFill>
                  <a:srgbClr val="000000"/>
                </a:solidFill>
                <a:effectLst/>
                <a:latin typeface="Open Sans" panose="020B0606030504020204" pitchFamily="34" charset="0"/>
              </a:rPr>
              <a:t>Development and Installation of Innovative Technologies in rice cultivation to </a:t>
            </a:r>
            <a:r>
              <a:rPr lang="en-US" sz="2000" i="1" dirty="0">
                <a:solidFill>
                  <a:srgbClr val="000000"/>
                </a:solidFill>
                <a:latin typeface="Open Sans" panose="020B0606030504020204" pitchFamily="34" charset="0"/>
              </a:rPr>
              <a:t>improve</a:t>
            </a:r>
            <a:r>
              <a:rPr lang="en-US" sz="2000" b="0" i="1" dirty="0">
                <a:solidFill>
                  <a:srgbClr val="000000"/>
                </a:solidFill>
                <a:effectLst/>
                <a:latin typeface="Open Sans" panose="020B0606030504020204" pitchFamily="34" charset="0"/>
              </a:rPr>
              <a:t> the competitiveness of Agricultural Farms</a:t>
            </a:r>
            <a:r>
              <a:rPr lang="en-US" sz="2000" b="0" i="0" dirty="0">
                <a:solidFill>
                  <a:srgbClr val="000000"/>
                </a:solidFill>
                <a:effectLst/>
                <a:latin typeface="Open Sans" panose="020B0606030504020204" pitchFamily="34" charset="0"/>
              </a:rPr>
              <a:t>” – </a:t>
            </a:r>
            <a:r>
              <a:rPr lang="en-US" sz="2000" b="1" i="0" dirty="0">
                <a:solidFill>
                  <a:srgbClr val="000000"/>
                </a:solidFill>
                <a:effectLst/>
                <a:latin typeface="Open Sans" panose="020B0606030504020204" pitchFamily="34" charset="0"/>
              </a:rPr>
              <a:t>ΥΔΡΟΤΟΜΩ</a:t>
            </a:r>
          </a:p>
          <a:p>
            <a:r>
              <a:rPr lang="en-US" sz="2000" b="0" i="0" dirty="0" smtClean="0">
                <a:solidFill>
                  <a:srgbClr val="000000"/>
                </a:solidFill>
                <a:effectLst/>
                <a:latin typeface="Open Sans" panose="020B0606030504020204" pitchFamily="34" charset="0"/>
              </a:rPr>
              <a:t>“</a:t>
            </a:r>
            <a:r>
              <a:rPr lang="en-US" sz="2000" b="0" i="1" dirty="0">
                <a:solidFill>
                  <a:srgbClr val="000000"/>
                </a:solidFill>
                <a:effectLst/>
                <a:latin typeface="Open Sans" panose="020B0606030504020204" pitchFamily="34" charset="0"/>
              </a:rPr>
              <a:t>Methodology development for the quality control-adulteration of olive products, using modern analytical and chemometric techniques</a:t>
            </a:r>
            <a:r>
              <a:rPr lang="en-US" sz="2000" b="0" i="0" dirty="0">
                <a:solidFill>
                  <a:srgbClr val="000000"/>
                </a:solidFill>
                <a:effectLst/>
                <a:latin typeface="Open Sans" panose="020B0606030504020204" pitchFamily="34" charset="0"/>
              </a:rPr>
              <a:t>” – </a:t>
            </a:r>
            <a:r>
              <a:rPr lang="en-US" sz="2000" b="1" i="0" dirty="0">
                <a:solidFill>
                  <a:srgbClr val="000000"/>
                </a:solidFill>
                <a:effectLst/>
                <a:latin typeface="Open Sans" panose="020B0606030504020204" pitchFamily="34" charset="0"/>
              </a:rPr>
              <a:t>HOLEA</a:t>
            </a:r>
          </a:p>
          <a:p>
            <a:r>
              <a:rPr lang="en-US" sz="2000" b="0" i="0" dirty="0" smtClean="0">
                <a:solidFill>
                  <a:srgbClr val="000000"/>
                </a:solidFill>
                <a:effectLst/>
                <a:latin typeface="Open Sans" panose="020B0606030504020204" pitchFamily="34" charset="0"/>
              </a:rPr>
              <a:t>“</a:t>
            </a:r>
            <a:r>
              <a:rPr lang="en-US" sz="2000" b="0" i="1" dirty="0">
                <a:solidFill>
                  <a:srgbClr val="000000"/>
                </a:solidFill>
                <a:effectLst/>
                <a:latin typeface="Open Sans" panose="020B0606030504020204" pitchFamily="34" charset="0"/>
              </a:rPr>
              <a:t>Encapsulation of bioactive compounds from aromatic and medicinal plants in nanoparticles for use in the production of: a) </a:t>
            </a:r>
            <a:r>
              <a:rPr lang="en-US" sz="2000" b="0" i="1" dirty="0" err="1">
                <a:solidFill>
                  <a:srgbClr val="000000"/>
                </a:solidFill>
                <a:effectLst/>
                <a:latin typeface="Open Sans" panose="020B0606030504020204" pitchFamily="34" charset="0"/>
              </a:rPr>
              <a:t>Biofunctional</a:t>
            </a:r>
            <a:r>
              <a:rPr lang="en-US" sz="2000" b="0" i="1" dirty="0">
                <a:solidFill>
                  <a:srgbClr val="000000"/>
                </a:solidFill>
                <a:effectLst/>
                <a:latin typeface="Open Sans" panose="020B0606030504020204" pitchFamily="34" charset="0"/>
              </a:rPr>
              <a:t> foods &amp; Nutritional Supplements, b) Livestock protection products, c) Plant protection products</a:t>
            </a:r>
            <a:r>
              <a:rPr lang="en-US" sz="2000" b="0" i="0" dirty="0">
                <a:solidFill>
                  <a:srgbClr val="000000"/>
                </a:solidFill>
                <a:effectLst/>
                <a:latin typeface="Open Sans" panose="020B0606030504020204" pitchFamily="34" charset="0"/>
              </a:rPr>
              <a:t>” – </a:t>
            </a:r>
            <a:r>
              <a:rPr lang="en-US" sz="2000" b="1" i="0" dirty="0" smtClean="0">
                <a:solidFill>
                  <a:srgbClr val="000000"/>
                </a:solidFill>
                <a:effectLst/>
                <a:latin typeface="Open Sans" panose="020B0606030504020204" pitchFamily="34" charset="0"/>
              </a:rPr>
              <a:t>ENBIOS</a:t>
            </a:r>
          </a:p>
          <a:p>
            <a:r>
              <a:rPr lang="en-US" sz="2000" b="0" i="0" dirty="0" smtClean="0">
                <a:solidFill>
                  <a:srgbClr val="000000"/>
                </a:solidFill>
                <a:effectLst/>
                <a:latin typeface="Open Sans" panose="020B0606030504020204" pitchFamily="34" charset="0"/>
              </a:rPr>
              <a:t>“</a:t>
            </a:r>
            <a:r>
              <a:rPr lang="en-US" sz="2000" b="0" i="1" dirty="0" smtClean="0">
                <a:solidFill>
                  <a:srgbClr val="000000"/>
                </a:solidFill>
                <a:effectLst/>
                <a:latin typeface="Open Sans" panose="020B0606030504020204" pitchFamily="34" charset="0"/>
              </a:rPr>
              <a:t>Capturing </a:t>
            </a:r>
            <a:r>
              <a:rPr lang="en-US" sz="2000" b="0" i="1" dirty="0">
                <a:solidFill>
                  <a:srgbClr val="000000"/>
                </a:solidFill>
                <a:effectLst/>
                <a:latin typeface="Open Sans" panose="020B0606030504020204" pitchFamily="34" charset="0"/>
              </a:rPr>
              <a:t>the atomic and metabolomic profile of Greek wine products and spirits of Northern Greece, Sections 3 and 6</a:t>
            </a:r>
            <a:r>
              <a:rPr lang="en-US" sz="2000" b="0" i="0" dirty="0">
                <a:solidFill>
                  <a:srgbClr val="000000"/>
                </a:solidFill>
                <a:effectLst/>
                <a:latin typeface="Open Sans" panose="020B0606030504020204" pitchFamily="34" charset="0"/>
              </a:rPr>
              <a:t>” – </a:t>
            </a:r>
            <a:r>
              <a:rPr lang="en-US" sz="2000" b="1" i="0" dirty="0">
                <a:solidFill>
                  <a:srgbClr val="000000"/>
                </a:solidFill>
                <a:effectLst/>
                <a:latin typeface="Open Sans" panose="020B0606030504020204" pitchFamily="34" charset="0"/>
              </a:rPr>
              <a:t>BACHUS</a:t>
            </a:r>
          </a:p>
          <a:p>
            <a:r>
              <a:rPr lang="en-US" sz="2000" b="0" i="0" dirty="0" smtClean="0">
                <a:solidFill>
                  <a:srgbClr val="000000"/>
                </a:solidFill>
                <a:effectLst/>
                <a:latin typeface="Open Sans" panose="020B0606030504020204" pitchFamily="34" charset="0"/>
              </a:rPr>
              <a:t>“</a:t>
            </a:r>
            <a:r>
              <a:rPr lang="en-US" sz="2000" b="0" i="1" dirty="0">
                <a:solidFill>
                  <a:srgbClr val="000000"/>
                </a:solidFill>
                <a:effectLst/>
                <a:latin typeface="Open Sans" panose="020B0606030504020204" pitchFamily="34" charset="0"/>
              </a:rPr>
              <a:t>Chemical Analyses of wine products and spirits from Greek regions known for the production of wine spirits (</a:t>
            </a:r>
            <a:r>
              <a:rPr lang="en-US" sz="2000" b="0" i="1" dirty="0" err="1">
                <a:solidFill>
                  <a:srgbClr val="000000"/>
                </a:solidFill>
                <a:effectLst/>
                <a:latin typeface="Open Sans" panose="020B0606030504020204" pitchFamily="34" charset="0"/>
              </a:rPr>
              <a:t>tsipouro</a:t>
            </a:r>
            <a:r>
              <a:rPr lang="en-US" sz="2000" b="0" i="1" dirty="0">
                <a:solidFill>
                  <a:srgbClr val="000000"/>
                </a:solidFill>
                <a:effectLst/>
                <a:latin typeface="Open Sans" panose="020B0606030504020204" pitchFamily="34" charset="0"/>
              </a:rPr>
              <a:t>) and products (vinegar)</a:t>
            </a:r>
            <a:r>
              <a:rPr lang="en-US" sz="2000" b="0" i="0" dirty="0">
                <a:solidFill>
                  <a:srgbClr val="000000"/>
                </a:solidFill>
                <a:effectLst/>
                <a:latin typeface="Open Sans" panose="020B0606030504020204" pitchFamily="34" charset="0"/>
              </a:rPr>
              <a:t>” – </a:t>
            </a:r>
            <a:r>
              <a:rPr lang="en-US" sz="2000" b="1" i="0" dirty="0">
                <a:solidFill>
                  <a:srgbClr val="000000"/>
                </a:solidFill>
                <a:effectLst/>
                <a:latin typeface="Open Sans" panose="020B0606030504020204" pitchFamily="34" charset="0"/>
              </a:rPr>
              <a:t>BACHUS</a:t>
            </a:r>
            <a:endParaRPr lang="en-US" sz="2000" dirty="0">
              <a:solidFill>
                <a:srgbClr val="000000"/>
              </a:solidFill>
              <a:latin typeface="Open Sans" panose="020B0606030504020204" pitchFamily="34" charset="0"/>
            </a:endParaRPr>
          </a:p>
          <a:p>
            <a:r>
              <a:rPr lang="en-US" sz="2000" dirty="0">
                <a:solidFill>
                  <a:srgbClr val="000000"/>
                </a:solidFill>
                <a:latin typeface="Open Sans" panose="020B0606030504020204" pitchFamily="34" charset="0"/>
              </a:rPr>
              <a:t>“</a:t>
            </a:r>
            <a:r>
              <a:rPr lang="en-US" sz="2000" i="1" dirty="0">
                <a:solidFill>
                  <a:srgbClr val="000000"/>
                </a:solidFill>
                <a:latin typeface="Open Sans" panose="020B0606030504020204" pitchFamily="34" charset="0"/>
              </a:rPr>
              <a:t>Development and production of innovative bio-functional pastry products with high nutritional value, based on the traditional sourdough, and enriched with plant antioxidants from agro-food by-products of the Attica Region</a:t>
            </a:r>
            <a:r>
              <a:rPr lang="en-US" sz="2000" dirty="0">
                <a:solidFill>
                  <a:srgbClr val="000000"/>
                </a:solidFill>
                <a:latin typeface="Open Sans" panose="020B0606030504020204" pitchFamily="34" charset="0"/>
              </a:rPr>
              <a:t>” – </a:t>
            </a:r>
            <a:r>
              <a:rPr lang="en-US" sz="2000" b="1" dirty="0">
                <a:solidFill>
                  <a:srgbClr val="000000"/>
                </a:solidFill>
                <a:latin typeface="Open Sans" panose="020B0606030504020204" pitchFamily="34" charset="0"/>
              </a:rPr>
              <a:t>FUNBAKES</a:t>
            </a:r>
          </a:p>
          <a:p>
            <a:r>
              <a:rPr lang="en-US" sz="2000" dirty="0" smtClean="0">
                <a:solidFill>
                  <a:srgbClr val="000000"/>
                </a:solidFill>
                <a:latin typeface="Open Sans" panose="020B0606030504020204" pitchFamily="34" charset="0"/>
              </a:rPr>
              <a:t>“</a:t>
            </a:r>
            <a:r>
              <a:rPr lang="en-US" sz="2000" i="1" dirty="0">
                <a:solidFill>
                  <a:srgbClr val="000000"/>
                </a:solidFill>
                <a:latin typeface="Open Sans" panose="020B0606030504020204" pitchFamily="34" charset="0"/>
              </a:rPr>
              <a:t>Prominence of the plant biodiversity of the Attica Region, through the utilization of its beekeeping plants, for the production of innovative and culinary honey products, with the use of modern encapsulation technologies</a:t>
            </a:r>
            <a:r>
              <a:rPr lang="en-US" sz="2000" dirty="0">
                <a:solidFill>
                  <a:srgbClr val="000000"/>
                </a:solidFill>
                <a:latin typeface="Open Sans" panose="020B0606030504020204" pitchFamily="34" charset="0"/>
              </a:rPr>
              <a:t>”</a:t>
            </a:r>
          </a:p>
          <a:p>
            <a:r>
              <a:rPr lang="en-US" sz="2000" i="1" dirty="0" smtClean="0">
                <a:solidFill>
                  <a:srgbClr val="000000"/>
                </a:solidFill>
                <a:latin typeface="Open Sans" panose="020B0606030504020204" pitchFamily="34" charset="0"/>
              </a:rPr>
              <a:t>Provision </a:t>
            </a:r>
            <a:r>
              <a:rPr lang="en-US" sz="2000" i="1" dirty="0">
                <a:solidFill>
                  <a:srgbClr val="000000"/>
                </a:solidFill>
                <a:latin typeface="Open Sans" panose="020B0606030504020204" pitchFamily="34" charset="0"/>
              </a:rPr>
              <a:t>of services and analysis of raw materials and finished soft drink product from Sea Buckthorn leaves.</a:t>
            </a:r>
          </a:p>
          <a:p>
            <a:r>
              <a:rPr lang="en-US" sz="2000" i="1" dirty="0" smtClean="0">
                <a:solidFill>
                  <a:srgbClr val="000000"/>
                </a:solidFill>
                <a:latin typeface="Open Sans" panose="020B0606030504020204" pitchFamily="34" charset="0"/>
              </a:rPr>
              <a:t>Provision </a:t>
            </a:r>
            <a:r>
              <a:rPr lang="en-US" sz="2000" i="1" dirty="0">
                <a:solidFill>
                  <a:srgbClr val="000000"/>
                </a:solidFill>
                <a:latin typeface="Open Sans" panose="020B0606030504020204" pitchFamily="34" charset="0"/>
              </a:rPr>
              <a:t>of services and analyses of infusion, value-added water with sea buckthorn leaves</a:t>
            </a:r>
            <a:r>
              <a:rPr lang="en-US" sz="2000" i="1" dirty="0" smtClean="0">
                <a:solidFill>
                  <a:srgbClr val="000000"/>
                </a:solidFill>
                <a:latin typeface="Open Sans" panose="020B0606030504020204" pitchFamily="34" charset="0"/>
              </a:rPr>
              <a:t>.</a:t>
            </a:r>
            <a:endParaRPr lang="el-GR" sz="1600" dirty="0"/>
          </a:p>
        </p:txBody>
      </p:sp>
      <p:sp>
        <p:nvSpPr>
          <p:cNvPr id="2" name="TextBox 1">
            <a:extLst>
              <a:ext uri="{FF2B5EF4-FFF2-40B4-BE49-F238E27FC236}">
                <a16:creationId xmlns="" xmlns:a16="http://schemas.microsoft.com/office/drawing/2014/main" id="{078AC9C1-3CAA-CA98-F505-A6762F15183D}"/>
              </a:ext>
            </a:extLst>
          </p:cNvPr>
          <p:cNvSpPr txBox="1"/>
          <p:nvPr/>
        </p:nvSpPr>
        <p:spPr>
          <a:xfrm>
            <a:off x="1474277" y="83163"/>
            <a:ext cx="9304019" cy="584775"/>
          </a:xfrm>
          <a:prstGeom prst="rect">
            <a:avLst/>
          </a:prstGeom>
          <a:noFill/>
        </p:spPr>
        <p:txBody>
          <a:bodyPr wrap="square" rtlCol="0">
            <a:spAutoFit/>
          </a:bodyPr>
          <a:lstStyle/>
          <a:p>
            <a:pPr algn="ctr"/>
            <a:r>
              <a:rPr lang="en-US" sz="3200" b="1" dirty="0" smtClean="0">
                <a:solidFill>
                  <a:srgbClr val="FF0000"/>
                </a:solidFill>
              </a:rPr>
              <a:t>Food Chemistry projects funded by domestic sources</a:t>
            </a:r>
            <a:endParaRPr lang="el-GR" sz="3200" b="1" dirty="0">
              <a:solidFill>
                <a:srgbClr val="FF0000"/>
              </a:solidFill>
            </a:endParaRPr>
          </a:p>
        </p:txBody>
      </p:sp>
    </p:spTree>
    <p:extLst>
      <p:ext uri="{BB962C8B-B14F-4D97-AF65-F5344CB8AC3E}">
        <p14:creationId xmlns:p14="http://schemas.microsoft.com/office/powerpoint/2010/main" val="496134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Αποτέλεσμα εικόνας για helicobacter pylori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7584" y="1118689"/>
            <a:ext cx="7680853" cy="43204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469043" y="19050"/>
            <a:ext cx="6624057" cy="1569660"/>
          </a:xfrm>
          <a:prstGeom prst="rect">
            <a:avLst/>
          </a:prstGeom>
        </p:spPr>
        <p:txBody>
          <a:bodyPr wrap="none">
            <a:spAutoFit/>
          </a:bodyPr>
          <a:lstStyle/>
          <a:p>
            <a:pPr algn="ctr"/>
            <a:r>
              <a:rPr lang="en-US" sz="3600" b="1" dirty="0" smtClean="0">
                <a:effectLst>
                  <a:outerShdw blurRad="38100" dist="38100" dir="2700000" algn="tl">
                    <a:srgbClr val="000000">
                      <a:alpha val="43137"/>
                    </a:srgbClr>
                  </a:outerShdw>
                </a:effectLst>
              </a:rPr>
              <a:t>Laboratory of Organic Chemistry</a:t>
            </a:r>
          </a:p>
          <a:p>
            <a:pPr algn="ctr"/>
            <a:r>
              <a:rPr lang="en-US" sz="3600" b="1" dirty="0" smtClean="0">
                <a:effectLst>
                  <a:outerShdw blurRad="38100" dist="38100" dir="2700000" algn="tl">
                    <a:srgbClr val="000000">
                      <a:alpha val="43137"/>
                    </a:srgbClr>
                  </a:outerShdw>
                </a:effectLst>
              </a:rPr>
              <a:t> </a:t>
            </a:r>
          </a:p>
          <a:p>
            <a:pPr algn="ctr"/>
            <a:r>
              <a:rPr lang="en-US" sz="2400" b="1" dirty="0" smtClean="0"/>
              <a:t>Rational design </a:t>
            </a:r>
            <a:r>
              <a:rPr lang="en-US" sz="2400" b="1" dirty="0"/>
              <a:t>and synthesis  </a:t>
            </a:r>
            <a:r>
              <a:rPr lang="en-US" sz="2400" b="1" dirty="0" smtClean="0"/>
              <a:t>of Urease inhibitors</a:t>
            </a:r>
            <a:endParaRPr lang="en-US" sz="2400" b="1" dirty="0"/>
          </a:p>
        </p:txBody>
      </p:sp>
      <p:sp>
        <p:nvSpPr>
          <p:cNvPr id="3" name="AutoShape 15" descr="NATIONAL AND KAPODISTRIAN UNIVERSITY OF ATHENS"/>
          <p:cNvSpPr>
            <a:spLocks noChangeAspect="1" noChangeArrowheads="1"/>
          </p:cNvSpPr>
          <p:nvPr/>
        </p:nvSpPr>
        <p:spPr bwMode="auto">
          <a:xfrm>
            <a:off x="207434" y="-357188"/>
            <a:ext cx="4127500" cy="75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18" descr="NATIONAL AND KAPODISTRIAN UNIVERSITY OF ATHENS"/>
          <p:cNvSpPr>
            <a:spLocks noChangeAspect="1" noChangeArrowheads="1"/>
          </p:cNvSpPr>
          <p:nvPr/>
        </p:nvSpPr>
        <p:spPr bwMode="auto">
          <a:xfrm>
            <a:off x="410634" y="-204788"/>
            <a:ext cx="4127500" cy="75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9" name="AutoShape 20" descr="NATIONAL AND KAPODISTRIAN UNIVERSITY OF ATHENS"/>
          <p:cNvSpPr>
            <a:spLocks noChangeAspect="1" noChangeArrowheads="1"/>
          </p:cNvSpPr>
          <p:nvPr/>
        </p:nvSpPr>
        <p:spPr bwMode="auto">
          <a:xfrm>
            <a:off x="613834" y="-52388"/>
            <a:ext cx="4127500" cy="752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046" name="Picture 22" descr="C:\Users\stamatia\Desktop\NKUA_OK_Thum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33" y="4976768"/>
            <a:ext cx="3807467" cy="180174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23"/>
          <p:cNvSpPr>
            <a:spLocks noChangeArrowheads="1"/>
          </p:cNvSpPr>
          <p:nvPr/>
        </p:nvSpPr>
        <p:spPr bwMode="auto">
          <a:xfrm>
            <a:off x="0" y="-79176"/>
            <a:ext cx="300082"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1600" b="1" i="0" u="none" strike="noStrike" cap="none" normalizeH="0" baseline="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smtClean="0">
              <a:ln>
                <a:noFill/>
              </a:ln>
              <a:solidFill>
                <a:schemeClr val="tx1"/>
              </a:solidFill>
              <a:effectLst/>
              <a:latin typeface="Arial" charset="0"/>
              <a:cs typeface="Arial" charset="0"/>
            </a:endParaRPr>
          </a:p>
        </p:txBody>
      </p:sp>
      <p:sp>
        <p:nvSpPr>
          <p:cNvPr id="15" name="Rectangle 14"/>
          <p:cNvSpPr/>
          <p:nvPr/>
        </p:nvSpPr>
        <p:spPr>
          <a:xfrm>
            <a:off x="3048000" y="3105836"/>
            <a:ext cx="6096000" cy="646331"/>
          </a:xfrm>
          <a:prstGeom prst="rect">
            <a:avLst/>
          </a:prstGeom>
        </p:spPr>
        <p:txBody>
          <a:bodyPr>
            <a:spAutoFit/>
          </a:bodyPr>
          <a:lstStyle/>
          <a:p>
            <a:endParaRPr lang="el-GR" dirty="0"/>
          </a:p>
          <a:p>
            <a:r>
              <a:rPr lang="el-GR" dirty="0"/>
              <a:t> </a:t>
            </a:r>
          </a:p>
        </p:txBody>
      </p:sp>
      <p:pic>
        <p:nvPicPr>
          <p:cNvPr id="1048"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5329" y="5589241"/>
            <a:ext cx="5327319" cy="1026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Oval 4"/>
          <p:cNvSpPr/>
          <p:nvPr/>
        </p:nvSpPr>
        <p:spPr>
          <a:xfrm>
            <a:off x="9197153" y="122828"/>
            <a:ext cx="3027972" cy="199172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rPr>
              <a:t>CHEMISTRY AND HEALTH</a:t>
            </a:r>
            <a:endParaRPr lang="el-GR" sz="2000" b="1" dirty="0" smtClean="0">
              <a:solidFill>
                <a:schemeClr val="bg1"/>
              </a:solidFill>
            </a:endParaRPr>
          </a:p>
          <a:p>
            <a:pPr algn="ctr"/>
            <a:r>
              <a:rPr lang="en-US" b="1" dirty="0" smtClean="0">
                <a:solidFill>
                  <a:schemeClr val="bg1"/>
                </a:solidFill>
              </a:rPr>
              <a:t>DISCOVERY OF NOVEL COMPOUNDS WITH PHARMACOLOGICAL ACTION  </a:t>
            </a:r>
            <a:endParaRPr lang="en-US" b="1" dirty="0" smtClean="0">
              <a:solidFill>
                <a:schemeClr val="bg1"/>
              </a:solidFill>
              <a:effectLst/>
            </a:endParaRPr>
          </a:p>
        </p:txBody>
      </p:sp>
    </p:spTree>
    <p:extLst>
      <p:ext uri="{BB962C8B-B14F-4D97-AF65-F5344CB8AC3E}">
        <p14:creationId xmlns:p14="http://schemas.microsoft.com/office/powerpoint/2010/main" val="392256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020" y="82550"/>
            <a:ext cx="5916933" cy="1116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163" y="1196657"/>
            <a:ext cx="2994770" cy="3575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xmlns="" id="{6863B5FB-0339-42EA-9A72-B90249796A7E}"/>
              </a:ext>
            </a:extLst>
          </p:cNvPr>
          <p:cNvSpPr txBox="1"/>
          <p:nvPr/>
        </p:nvSpPr>
        <p:spPr>
          <a:xfrm>
            <a:off x="-39728" y="4825038"/>
            <a:ext cx="4735612" cy="523220"/>
          </a:xfrm>
          <a:prstGeom prst="rect">
            <a:avLst/>
          </a:prstGeom>
          <a:noFill/>
        </p:spPr>
        <p:txBody>
          <a:bodyPr wrap="square" rtlCol="0">
            <a:spAutoFit/>
          </a:bodyPr>
          <a:lstStyle/>
          <a:p>
            <a:pPr algn="ctr"/>
            <a:r>
              <a:rPr lang="en-US" sz="1400" i="1" dirty="0">
                <a:solidFill>
                  <a:schemeClr val="accent1"/>
                </a:solidFill>
              </a:rPr>
              <a:t>Tetrahedron </a:t>
            </a:r>
            <a:r>
              <a:rPr lang="en-US" sz="1400" b="1" dirty="0">
                <a:solidFill>
                  <a:schemeClr val="accent1"/>
                </a:solidFill>
              </a:rPr>
              <a:t>2016</a:t>
            </a:r>
            <a:r>
              <a:rPr lang="en-US" sz="1400" dirty="0">
                <a:solidFill>
                  <a:schemeClr val="accent1"/>
                </a:solidFill>
              </a:rPr>
              <a:t>,</a:t>
            </a:r>
            <a:r>
              <a:rPr lang="en-US" sz="1400" i="1" dirty="0">
                <a:solidFill>
                  <a:schemeClr val="accent1"/>
                </a:solidFill>
              </a:rPr>
              <a:t> 72, </a:t>
            </a:r>
            <a:r>
              <a:rPr lang="en-US" sz="1400" dirty="0">
                <a:solidFill>
                  <a:schemeClr val="accent1"/>
                </a:solidFill>
              </a:rPr>
              <a:t>7628</a:t>
            </a:r>
            <a:r>
              <a:rPr lang="en-US" sz="1400" i="1" dirty="0">
                <a:solidFill>
                  <a:schemeClr val="accent1"/>
                </a:solidFill>
              </a:rPr>
              <a:t>; Tetrahedron </a:t>
            </a:r>
            <a:r>
              <a:rPr lang="en-US" sz="1400" b="1" dirty="0">
                <a:solidFill>
                  <a:schemeClr val="accent1"/>
                </a:solidFill>
              </a:rPr>
              <a:t>2017</a:t>
            </a:r>
            <a:r>
              <a:rPr lang="en-US" sz="1400" i="1" dirty="0">
                <a:solidFill>
                  <a:schemeClr val="accent1"/>
                </a:solidFill>
              </a:rPr>
              <a:t>, 73, </a:t>
            </a:r>
            <a:r>
              <a:rPr lang="en-US" sz="1400" dirty="0">
                <a:solidFill>
                  <a:schemeClr val="accent1"/>
                </a:solidFill>
              </a:rPr>
              <a:t>7295</a:t>
            </a:r>
            <a:r>
              <a:rPr lang="en-US" sz="1400" i="1" dirty="0">
                <a:solidFill>
                  <a:schemeClr val="accent1"/>
                </a:solidFill>
              </a:rPr>
              <a:t>; </a:t>
            </a:r>
            <a:r>
              <a:rPr lang="nn-NO" sz="1400" i="1" dirty="0">
                <a:solidFill>
                  <a:schemeClr val="accent1"/>
                </a:solidFill>
              </a:rPr>
              <a:t>Tetrahedron Lett. </a:t>
            </a:r>
            <a:r>
              <a:rPr lang="nn-NO" sz="1400" b="1" dirty="0">
                <a:solidFill>
                  <a:schemeClr val="accent1"/>
                </a:solidFill>
              </a:rPr>
              <a:t>2020</a:t>
            </a:r>
            <a:r>
              <a:rPr lang="nn-NO" sz="1400" i="1" dirty="0">
                <a:solidFill>
                  <a:schemeClr val="accent1"/>
                </a:solidFill>
              </a:rPr>
              <a:t>, 61, </a:t>
            </a:r>
            <a:r>
              <a:rPr lang="nn-NO" sz="1400" dirty="0">
                <a:solidFill>
                  <a:schemeClr val="accent1"/>
                </a:solidFill>
              </a:rPr>
              <a:t>151419.</a:t>
            </a:r>
            <a:endParaRPr lang="en-US" sz="1400" dirty="0"/>
          </a:p>
        </p:txBody>
      </p:sp>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0666" y="1035715"/>
            <a:ext cx="3190520" cy="4033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8977" y="578824"/>
            <a:ext cx="5922188" cy="59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8977" y="86699"/>
            <a:ext cx="5922187" cy="713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9750" y="5091113"/>
            <a:ext cx="6172817" cy="410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83323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87594" y="1960542"/>
            <a:ext cx="6706906"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322" y="198417"/>
            <a:ext cx="8229600"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6851" y="198417"/>
            <a:ext cx="1951038" cy="162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9488" y="198417"/>
            <a:ext cx="147002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1473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7636" y="-4736"/>
            <a:ext cx="6282018" cy="2446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le 5"/>
          <p:cNvSpPr/>
          <p:nvPr/>
        </p:nvSpPr>
        <p:spPr>
          <a:xfrm>
            <a:off x="7145461" y="251356"/>
            <a:ext cx="3312368" cy="369332"/>
          </a:xfrm>
          <a:prstGeom prst="roundRect">
            <a:avLst/>
          </a:prstGeom>
          <a:solidFill>
            <a:srgbClr val="ACD3F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497" y="3429000"/>
            <a:ext cx="3858291" cy="3018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447928" y="3225170"/>
            <a:ext cx="5184576" cy="707886"/>
          </a:xfrm>
          <a:prstGeom prst="rect">
            <a:avLst/>
          </a:prstGeom>
          <a:noFill/>
        </p:spPr>
        <p:txBody>
          <a:bodyPr wrap="square" rtlCol="0">
            <a:spAutoFit/>
          </a:bodyPr>
          <a:lstStyle/>
          <a:p>
            <a:r>
              <a:rPr lang="en-US" sz="2000" b="1" u="sng" dirty="0">
                <a:solidFill>
                  <a:srgbClr val="C30F0F"/>
                </a:solidFill>
              </a:rPr>
              <a:t>Organocatalytic Oxidations – Medicinal Chemistry –Green Solvents</a:t>
            </a:r>
            <a:endParaRPr lang="el-GR" sz="2000" b="1" u="sng" dirty="0">
              <a:solidFill>
                <a:srgbClr val="C30F0F"/>
              </a:solidFill>
            </a:endParaRPr>
          </a:p>
        </p:txBody>
      </p:sp>
      <p:sp>
        <p:nvSpPr>
          <p:cNvPr id="5" name="TextBox 4"/>
          <p:cNvSpPr txBox="1"/>
          <p:nvPr/>
        </p:nvSpPr>
        <p:spPr>
          <a:xfrm>
            <a:off x="7176120" y="251356"/>
            <a:ext cx="3600400" cy="369332"/>
          </a:xfrm>
          <a:prstGeom prst="rect">
            <a:avLst/>
          </a:prstGeom>
          <a:noFill/>
        </p:spPr>
        <p:txBody>
          <a:bodyPr wrap="square" rtlCol="0">
            <a:spAutoFit/>
          </a:bodyPr>
          <a:lstStyle/>
          <a:p>
            <a:r>
              <a:rPr lang="en-US" b="1" dirty="0">
                <a:solidFill>
                  <a:srgbClr val="0000FF"/>
                </a:solidFill>
              </a:rPr>
              <a:t>Assoc</a:t>
            </a:r>
            <a:r>
              <a:rPr lang="el-GR" b="1" dirty="0">
                <a:solidFill>
                  <a:srgbClr val="0000FF"/>
                </a:solidFill>
              </a:rPr>
              <a:t>. </a:t>
            </a:r>
            <a:r>
              <a:rPr lang="en-US" b="1" dirty="0">
                <a:solidFill>
                  <a:srgbClr val="0000FF"/>
                </a:solidFill>
              </a:rPr>
              <a:t>Prof</a:t>
            </a:r>
            <a:r>
              <a:rPr lang="el-GR" b="1" dirty="0">
                <a:solidFill>
                  <a:srgbClr val="0000FF"/>
                </a:solidFill>
              </a:rPr>
              <a:t>. </a:t>
            </a:r>
            <a:r>
              <a:rPr lang="en-US" b="1" dirty="0">
                <a:solidFill>
                  <a:srgbClr val="0000FF"/>
                </a:solidFill>
              </a:rPr>
              <a:t>Christoforos </a:t>
            </a:r>
            <a:r>
              <a:rPr lang="en-US" b="1" dirty="0" err="1">
                <a:solidFill>
                  <a:srgbClr val="0000FF"/>
                </a:solidFill>
              </a:rPr>
              <a:t>Kokotos</a:t>
            </a:r>
            <a:endParaRPr lang="el-GR" b="1" dirty="0">
              <a:solidFill>
                <a:srgbClr val="0000FF"/>
              </a:solidFill>
            </a:endParaRPr>
          </a:p>
        </p:txBody>
      </p:sp>
      <p:sp>
        <p:nvSpPr>
          <p:cNvPr id="14" name="TextBox 13"/>
          <p:cNvSpPr txBox="1"/>
          <p:nvPr/>
        </p:nvSpPr>
        <p:spPr>
          <a:xfrm>
            <a:off x="2279576" y="148570"/>
            <a:ext cx="4824536" cy="400110"/>
          </a:xfrm>
          <a:prstGeom prst="rect">
            <a:avLst/>
          </a:prstGeom>
          <a:noFill/>
        </p:spPr>
        <p:txBody>
          <a:bodyPr wrap="square" rtlCol="0">
            <a:spAutoFit/>
          </a:bodyPr>
          <a:lstStyle/>
          <a:p>
            <a:r>
              <a:rPr lang="en-US" sz="2000" b="1" u="sng" dirty="0">
                <a:solidFill>
                  <a:srgbClr val="0A6C21"/>
                </a:solidFill>
              </a:rPr>
              <a:t>Photochemistry – Upcycling of Plastic waste</a:t>
            </a:r>
            <a:endParaRPr lang="el-GR" sz="2000" b="1" u="sng" dirty="0">
              <a:solidFill>
                <a:srgbClr val="0A6C21"/>
              </a:solidFill>
            </a:endParaRPr>
          </a:p>
        </p:txBody>
      </p:sp>
      <p:sp>
        <p:nvSpPr>
          <p:cNvPr id="2" name="TextBox 1"/>
          <p:cNvSpPr txBox="1"/>
          <p:nvPr/>
        </p:nvSpPr>
        <p:spPr>
          <a:xfrm>
            <a:off x="5490674" y="3960346"/>
            <a:ext cx="5213839" cy="2492990"/>
          </a:xfrm>
          <a:prstGeom prst="rect">
            <a:avLst/>
          </a:prstGeom>
          <a:noFill/>
        </p:spPr>
        <p:txBody>
          <a:bodyPr wrap="square" rtlCol="0">
            <a:spAutoFit/>
          </a:bodyPr>
          <a:lstStyle/>
          <a:p>
            <a:pPr marL="285750" indent="-285750" algn="just">
              <a:buFont typeface="Wingdings" pitchFamily="2" charset="2"/>
              <a:buChar char="ü"/>
            </a:pPr>
            <a:r>
              <a:rPr lang="el-GR" sz="1300" i="1" dirty="0" err="1">
                <a:solidFill>
                  <a:prstClr val="black"/>
                </a:solidFill>
              </a:rPr>
              <a:t>Green</a:t>
            </a:r>
            <a:r>
              <a:rPr lang="el-GR" sz="1300" i="1" dirty="0">
                <a:solidFill>
                  <a:prstClr val="black"/>
                </a:solidFill>
              </a:rPr>
              <a:t> </a:t>
            </a:r>
            <a:r>
              <a:rPr lang="el-GR" sz="1300" i="1" dirty="0" err="1">
                <a:solidFill>
                  <a:prstClr val="black"/>
                </a:solidFill>
              </a:rPr>
              <a:t>Chem</a:t>
            </a:r>
            <a:r>
              <a:rPr lang="el-GR" sz="1300" i="1" dirty="0">
                <a:solidFill>
                  <a:prstClr val="black"/>
                </a:solidFill>
              </a:rPr>
              <a:t>.</a:t>
            </a:r>
            <a:r>
              <a:rPr lang="el-GR" sz="1300" dirty="0">
                <a:solidFill>
                  <a:prstClr val="black"/>
                </a:solidFill>
              </a:rPr>
              <a:t>, </a:t>
            </a:r>
            <a:r>
              <a:rPr lang="el-GR" sz="1300" b="1" dirty="0">
                <a:solidFill>
                  <a:prstClr val="black"/>
                </a:solidFill>
              </a:rPr>
              <a:t>2022</a:t>
            </a:r>
            <a:r>
              <a:rPr lang="el-GR" sz="1300" dirty="0">
                <a:solidFill>
                  <a:prstClr val="black"/>
                </a:solidFill>
              </a:rPr>
              <a:t>, </a:t>
            </a:r>
            <a:r>
              <a:rPr lang="el-GR" sz="1300" i="1" dirty="0">
                <a:solidFill>
                  <a:prstClr val="black"/>
                </a:solidFill>
              </a:rPr>
              <a:t>24</a:t>
            </a:r>
            <a:r>
              <a:rPr lang="el-GR" sz="1300" dirty="0">
                <a:solidFill>
                  <a:prstClr val="black"/>
                </a:solidFill>
              </a:rPr>
              <a:t>, 6435</a:t>
            </a:r>
            <a:endParaRPr lang="en-US" sz="1300" dirty="0">
              <a:solidFill>
                <a:prstClr val="black"/>
              </a:solidFill>
            </a:endParaRPr>
          </a:p>
          <a:p>
            <a:pPr marL="285750" indent="-285750" algn="just">
              <a:buFont typeface="Wingdings" pitchFamily="2" charset="2"/>
              <a:buChar char="ü"/>
            </a:pPr>
            <a:r>
              <a:rPr lang="el-GR" sz="1300" i="1" dirty="0" err="1">
                <a:solidFill>
                  <a:prstClr val="black"/>
                </a:solidFill>
              </a:rPr>
              <a:t>Chem</a:t>
            </a:r>
            <a:r>
              <a:rPr lang="el-GR" sz="1300" i="1" dirty="0">
                <a:solidFill>
                  <a:prstClr val="black"/>
                </a:solidFill>
              </a:rPr>
              <a:t>. </a:t>
            </a:r>
            <a:r>
              <a:rPr lang="el-GR" sz="1300" i="1" dirty="0" err="1">
                <a:solidFill>
                  <a:prstClr val="black"/>
                </a:solidFill>
              </a:rPr>
              <a:t>Sci</a:t>
            </a:r>
            <a:r>
              <a:rPr lang="el-GR" sz="1300" i="1" dirty="0">
                <a:solidFill>
                  <a:prstClr val="black"/>
                </a:solidFill>
              </a:rPr>
              <a:t>.</a:t>
            </a:r>
            <a:r>
              <a:rPr lang="el-GR" sz="1300" dirty="0">
                <a:solidFill>
                  <a:prstClr val="black"/>
                </a:solidFill>
              </a:rPr>
              <a:t>, </a:t>
            </a:r>
            <a:r>
              <a:rPr lang="el-GR" sz="1300" b="1" dirty="0">
                <a:solidFill>
                  <a:prstClr val="black"/>
                </a:solidFill>
              </a:rPr>
              <a:t>2021</a:t>
            </a:r>
            <a:r>
              <a:rPr lang="el-GR" sz="1300" dirty="0">
                <a:solidFill>
                  <a:prstClr val="black"/>
                </a:solidFill>
              </a:rPr>
              <a:t>, </a:t>
            </a:r>
            <a:r>
              <a:rPr lang="el-GR" sz="1300" i="1" dirty="0">
                <a:solidFill>
                  <a:prstClr val="black"/>
                </a:solidFill>
              </a:rPr>
              <a:t>12</a:t>
            </a:r>
            <a:r>
              <a:rPr lang="el-GR" sz="1300" dirty="0">
                <a:solidFill>
                  <a:prstClr val="black"/>
                </a:solidFill>
              </a:rPr>
              <a:t>, 10191</a:t>
            </a:r>
            <a:endParaRPr lang="en-US" sz="1300" dirty="0">
              <a:solidFill>
                <a:prstClr val="black"/>
              </a:solidFill>
            </a:endParaRPr>
          </a:p>
          <a:p>
            <a:pPr marL="285750" indent="-285750" algn="just">
              <a:buFont typeface="Wingdings" pitchFamily="2" charset="2"/>
              <a:buChar char="ü"/>
            </a:pPr>
            <a:r>
              <a:rPr lang="el-GR" sz="1300" i="1" dirty="0">
                <a:solidFill>
                  <a:prstClr val="black"/>
                </a:solidFill>
              </a:rPr>
              <a:t>J. </a:t>
            </a:r>
            <a:r>
              <a:rPr lang="el-GR" sz="1300" i="1" dirty="0" err="1">
                <a:solidFill>
                  <a:prstClr val="black"/>
                </a:solidFill>
              </a:rPr>
              <a:t>Med</a:t>
            </a:r>
            <a:r>
              <a:rPr lang="el-GR" sz="1300" i="1" dirty="0">
                <a:solidFill>
                  <a:prstClr val="black"/>
                </a:solidFill>
              </a:rPr>
              <a:t>. </a:t>
            </a:r>
            <a:r>
              <a:rPr lang="el-GR" sz="1300" i="1" dirty="0" err="1">
                <a:solidFill>
                  <a:prstClr val="black"/>
                </a:solidFill>
              </a:rPr>
              <a:t>Chem</a:t>
            </a:r>
            <a:r>
              <a:rPr lang="el-GR" sz="1300" i="1" dirty="0">
                <a:solidFill>
                  <a:prstClr val="black"/>
                </a:solidFill>
              </a:rPr>
              <a:t>.</a:t>
            </a:r>
            <a:r>
              <a:rPr lang="el-GR" sz="1300" dirty="0">
                <a:solidFill>
                  <a:prstClr val="black"/>
                </a:solidFill>
              </a:rPr>
              <a:t>, </a:t>
            </a:r>
            <a:r>
              <a:rPr lang="el-GR" sz="1300" b="1" dirty="0">
                <a:solidFill>
                  <a:prstClr val="black"/>
                </a:solidFill>
              </a:rPr>
              <a:t>2021</a:t>
            </a:r>
            <a:r>
              <a:rPr lang="el-GR" sz="1300" dirty="0">
                <a:solidFill>
                  <a:prstClr val="black"/>
                </a:solidFill>
              </a:rPr>
              <a:t>, </a:t>
            </a:r>
            <a:r>
              <a:rPr lang="el-GR" sz="1300" i="1" dirty="0">
                <a:solidFill>
                  <a:prstClr val="black"/>
                </a:solidFill>
              </a:rPr>
              <a:t>64</a:t>
            </a:r>
            <a:r>
              <a:rPr lang="el-GR" sz="1300" dirty="0">
                <a:solidFill>
                  <a:prstClr val="black"/>
                </a:solidFill>
              </a:rPr>
              <a:t>, 5654</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Adv. Synth. </a:t>
            </a:r>
            <a:r>
              <a:rPr lang="en-GB" sz="1300" i="1" dirty="0" err="1">
                <a:solidFill>
                  <a:prstClr val="black"/>
                </a:solidFill>
              </a:rPr>
              <a:t>Catal</a:t>
            </a:r>
            <a:r>
              <a:rPr lang="en-GB" sz="1300" i="1" dirty="0">
                <a:solidFill>
                  <a:prstClr val="black"/>
                </a:solidFill>
              </a:rPr>
              <a:t>.</a:t>
            </a:r>
            <a:r>
              <a:rPr lang="en-GB" sz="1300" dirty="0">
                <a:solidFill>
                  <a:prstClr val="black"/>
                </a:solidFill>
              </a:rPr>
              <a:t>, </a:t>
            </a:r>
            <a:r>
              <a:rPr lang="en-GB" sz="1300" b="1" dirty="0">
                <a:solidFill>
                  <a:prstClr val="black"/>
                </a:solidFill>
              </a:rPr>
              <a:t>201</a:t>
            </a:r>
            <a:r>
              <a:rPr lang="el-GR" sz="1300" b="1" dirty="0">
                <a:solidFill>
                  <a:prstClr val="black"/>
                </a:solidFill>
              </a:rPr>
              <a:t>9</a:t>
            </a:r>
            <a:r>
              <a:rPr lang="el-GR" sz="1300" dirty="0">
                <a:solidFill>
                  <a:prstClr val="black"/>
                </a:solidFill>
              </a:rPr>
              <a:t>,</a:t>
            </a:r>
            <a:r>
              <a:rPr lang="el-GR" sz="1300" b="1" dirty="0">
                <a:solidFill>
                  <a:prstClr val="black"/>
                </a:solidFill>
              </a:rPr>
              <a:t> </a:t>
            </a:r>
            <a:r>
              <a:rPr lang="el-GR" sz="1300" i="1" dirty="0">
                <a:solidFill>
                  <a:prstClr val="black"/>
                </a:solidFill>
              </a:rPr>
              <a:t>361</a:t>
            </a:r>
            <a:r>
              <a:rPr lang="el-GR" sz="1300" dirty="0">
                <a:solidFill>
                  <a:prstClr val="black"/>
                </a:solidFill>
              </a:rPr>
              <a:t>, 1792</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Green Chem.</a:t>
            </a:r>
            <a:r>
              <a:rPr lang="en-GB" sz="1300" dirty="0">
                <a:solidFill>
                  <a:prstClr val="black"/>
                </a:solidFill>
              </a:rPr>
              <a:t>, </a:t>
            </a:r>
            <a:r>
              <a:rPr lang="en-GB" sz="1300" b="1" dirty="0">
                <a:solidFill>
                  <a:prstClr val="black"/>
                </a:solidFill>
              </a:rPr>
              <a:t>2017</a:t>
            </a:r>
            <a:r>
              <a:rPr lang="el-GR" sz="1300" dirty="0">
                <a:solidFill>
                  <a:prstClr val="black"/>
                </a:solidFill>
              </a:rPr>
              <a:t>, 1291</a:t>
            </a:r>
            <a:endParaRPr lang="en-US" sz="1300" b="1" dirty="0">
              <a:solidFill>
                <a:srgbClr val="FF0000"/>
              </a:solidFill>
            </a:endParaRPr>
          </a:p>
          <a:p>
            <a:pPr marL="285750" indent="-285750" algn="just">
              <a:buFont typeface="Wingdings" pitchFamily="2" charset="2"/>
              <a:buChar char="ü"/>
            </a:pPr>
            <a:r>
              <a:rPr lang="en-GB" sz="1300" i="1" dirty="0">
                <a:solidFill>
                  <a:prstClr val="black"/>
                </a:solidFill>
              </a:rPr>
              <a:t>Adv. Synth. </a:t>
            </a:r>
            <a:r>
              <a:rPr lang="en-GB" sz="1300" i="1" dirty="0" err="1">
                <a:solidFill>
                  <a:prstClr val="black"/>
                </a:solidFill>
              </a:rPr>
              <a:t>Catal</a:t>
            </a:r>
            <a:r>
              <a:rPr lang="en-GB" sz="1300" i="1" dirty="0">
                <a:solidFill>
                  <a:prstClr val="black"/>
                </a:solidFill>
              </a:rPr>
              <a:t>.</a:t>
            </a:r>
            <a:r>
              <a:rPr lang="en-GB" sz="1300" dirty="0">
                <a:solidFill>
                  <a:prstClr val="black"/>
                </a:solidFill>
              </a:rPr>
              <a:t>, </a:t>
            </a:r>
            <a:r>
              <a:rPr lang="en-GB" sz="1300" b="1" dirty="0">
                <a:solidFill>
                  <a:prstClr val="black"/>
                </a:solidFill>
              </a:rPr>
              <a:t>2017</a:t>
            </a:r>
            <a:r>
              <a:rPr lang="el-GR" sz="1300" dirty="0">
                <a:solidFill>
                  <a:prstClr val="black"/>
                </a:solidFill>
              </a:rPr>
              <a:t>,</a:t>
            </a:r>
            <a:r>
              <a:rPr lang="el-GR" sz="1300" b="1" dirty="0">
                <a:solidFill>
                  <a:prstClr val="black"/>
                </a:solidFill>
              </a:rPr>
              <a:t> </a:t>
            </a:r>
            <a:r>
              <a:rPr lang="el-GR" sz="1300" i="1" dirty="0">
                <a:solidFill>
                  <a:prstClr val="black"/>
                </a:solidFill>
              </a:rPr>
              <a:t>359</a:t>
            </a:r>
            <a:r>
              <a:rPr lang="el-GR" sz="1300" dirty="0">
                <a:solidFill>
                  <a:prstClr val="black"/>
                </a:solidFill>
              </a:rPr>
              <a:t>, 1577</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Org. </a:t>
            </a:r>
            <a:r>
              <a:rPr lang="en-GB" sz="1300" i="1" dirty="0" err="1">
                <a:solidFill>
                  <a:prstClr val="black"/>
                </a:solidFill>
              </a:rPr>
              <a:t>Lett</a:t>
            </a:r>
            <a:r>
              <a:rPr lang="en-GB" sz="1300" i="1" dirty="0">
                <a:solidFill>
                  <a:prstClr val="black"/>
                </a:solidFill>
              </a:rPr>
              <a:t>.</a:t>
            </a:r>
            <a:r>
              <a:rPr lang="en-GB" sz="1300" dirty="0">
                <a:solidFill>
                  <a:prstClr val="black"/>
                </a:solidFill>
              </a:rPr>
              <a:t>, </a:t>
            </a:r>
            <a:r>
              <a:rPr lang="en-GB" sz="1300" b="1" dirty="0">
                <a:solidFill>
                  <a:prstClr val="black"/>
                </a:solidFill>
              </a:rPr>
              <a:t>2017</a:t>
            </a:r>
            <a:r>
              <a:rPr lang="el-GR" sz="1300" dirty="0">
                <a:solidFill>
                  <a:prstClr val="black"/>
                </a:solidFill>
              </a:rPr>
              <a:t>,</a:t>
            </a:r>
            <a:r>
              <a:rPr lang="el-GR" sz="1300" b="1" dirty="0">
                <a:solidFill>
                  <a:prstClr val="black"/>
                </a:solidFill>
              </a:rPr>
              <a:t> </a:t>
            </a:r>
            <a:r>
              <a:rPr lang="el-GR" sz="1300" i="1" dirty="0">
                <a:solidFill>
                  <a:prstClr val="black"/>
                </a:solidFill>
              </a:rPr>
              <a:t>19</a:t>
            </a:r>
            <a:r>
              <a:rPr lang="el-GR" sz="1300" dirty="0">
                <a:solidFill>
                  <a:prstClr val="black"/>
                </a:solidFill>
              </a:rPr>
              <a:t>, 106</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Green Chem.</a:t>
            </a:r>
            <a:r>
              <a:rPr lang="en-GB" sz="1300" dirty="0">
                <a:solidFill>
                  <a:prstClr val="black"/>
                </a:solidFill>
              </a:rPr>
              <a:t>, </a:t>
            </a:r>
            <a:r>
              <a:rPr lang="en-GB" sz="1300" b="1" dirty="0">
                <a:solidFill>
                  <a:prstClr val="black"/>
                </a:solidFill>
              </a:rPr>
              <a:t>2017</a:t>
            </a:r>
            <a:r>
              <a:rPr lang="el-GR" sz="1300" dirty="0">
                <a:solidFill>
                  <a:prstClr val="black"/>
                </a:solidFill>
              </a:rPr>
              <a:t>,</a:t>
            </a:r>
            <a:r>
              <a:rPr lang="el-GR" sz="1300" b="1" dirty="0">
                <a:solidFill>
                  <a:prstClr val="black"/>
                </a:solidFill>
              </a:rPr>
              <a:t> </a:t>
            </a:r>
            <a:r>
              <a:rPr lang="el-GR" sz="1300" i="1" dirty="0">
                <a:solidFill>
                  <a:prstClr val="black"/>
                </a:solidFill>
              </a:rPr>
              <a:t>19</a:t>
            </a:r>
            <a:r>
              <a:rPr lang="el-GR" sz="1300" dirty="0">
                <a:solidFill>
                  <a:prstClr val="black"/>
                </a:solidFill>
              </a:rPr>
              <a:t>, 670</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Chem. Eur. J.</a:t>
            </a:r>
            <a:r>
              <a:rPr lang="el-GR" sz="1300" dirty="0">
                <a:solidFill>
                  <a:prstClr val="black"/>
                </a:solidFill>
              </a:rPr>
              <a:t>, </a:t>
            </a:r>
            <a:r>
              <a:rPr lang="el-GR" sz="1300" b="1" dirty="0">
                <a:solidFill>
                  <a:prstClr val="black"/>
                </a:solidFill>
              </a:rPr>
              <a:t>2015</a:t>
            </a:r>
            <a:r>
              <a:rPr lang="el-GR" sz="1300" dirty="0">
                <a:solidFill>
                  <a:prstClr val="black"/>
                </a:solidFill>
              </a:rPr>
              <a:t>, </a:t>
            </a:r>
            <a:r>
              <a:rPr lang="el-GR" sz="1300" i="1" dirty="0">
                <a:solidFill>
                  <a:prstClr val="black"/>
                </a:solidFill>
              </a:rPr>
              <a:t>21</a:t>
            </a:r>
            <a:r>
              <a:rPr lang="el-GR" sz="1300" dirty="0">
                <a:solidFill>
                  <a:prstClr val="black"/>
                </a:solidFill>
              </a:rPr>
              <a:t>, 5238</a:t>
            </a:r>
            <a:endParaRPr lang="en-US" sz="1300" dirty="0">
              <a:solidFill>
                <a:prstClr val="black"/>
              </a:solidFill>
            </a:endParaRPr>
          </a:p>
          <a:p>
            <a:pPr marL="285750" indent="-285750" algn="just">
              <a:buFont typeface="Wingdings" pitchFamily="2" charset="2"/>
              <a:buChar char="ü"/>
            </a:pPr>
            <a:r>
              <a:rPr lang="en-GB" sz="1300" i="1" dirty="0">
                <a:solidFill>
                  <a:prstClr val="black"/>
                </a:solidFill>
              </a:rPr>
              <a:t>J. Org. Chem.</a:t>
            </a:r>
            <a:r>
              <a:rPr lang="en-GB" sz="1300" dirty="0">
                <a:solidFill>
                  <a:prstClr val="black"/>
                </a:solidFill>
              </a:rPr>
              <a:t>, </a:t>
            </a:r>
            <a:r>
              <a:rPr lang="en-GB" sz="1300" b="1" dirty="0">
                <a:solidFill>
                  <a:prstClr val="black"/>
                </a:solidFill>
              </a:rPr>
              <a:t>2014</a:t>
            </a:r>
            <a:r>
              <a:rPr lang="en-US" sz="1300" dirty="0">
                <a:solidFill>
                  <a:prstClr val="black"/>
                </a:solidFill>
              </a:rPr>
              <a:t>,</a:t>
            </a:r>
            <a:r>
              <a:rPr lang="en-US" sz="1300" b="1" dirty="0">
                <a:solidFill>
                  <a:prstClr val="black"/>
                </a:solidFill>
              </a:rPr>
              <a:t> </a:t>
            </a:r>
            <a:r>
              <a:rPr lang="en-US" sz="1300" i="1" dirty="0">
                <a:solidFill>
                  <a:prstClr val="black"/>
                </a:solidFill>
              </a:rPr>
              <a:t>79</a:t>
            </a:r>
            <a:r>
              <a:rPr lang="en-US" sz="1300" dirty="0">
                <a:solidFill>
                  <a:prstClr val="black"/>
                </a:solidFill>
              </a:rPr>
              <a:t>, 4270</a:t>
            </a:r>
            <a:endParaRPr lang="en-GB" sz="1300" b="1" dirty="0">
              <a:solidFill>
                <a:srgbClr val="FF0000"/>
              </a:solidFill>
            </a:endParaRPr>
          </a:p>
          <a:p>
            <a:pPr marL="285750" indent="-285750" algn="just">
              <a:buFont typeface="Wingdings" pitchFamily="2" charset="2"/>
              <a:buChar char="ü"/>
            </a:pPr>
            <a:r>
              <a:rPr lang="en-GB" sz="1300" i="1" dirty="0">
                <a:solidFill>
                  <a:prstClr val="black"/>
                </a:solidFill>
              </a:rPr>
              <a:t>Chem. Eur. J.</a:t>
            </a:r>
            <a:r>
              <a:rPr lang="en-GB" sz="1300" dirty="0">
                <a:solidFill>
                  <a:prstClr val="black"/>
                </a:solidFill>
              </a:rPr>
              <a:t>, </a:t>
            </a:r>
            <a:r>
              <a:rPr lang="en-GB" sz="1300" b="1" dirty="0">
                <a:solidFill>
                  <a:prstClr val="black"/>
                </a:solidFill>
              </a:rPr>
              <a:t>2014</a:t>
            </a:r>
            <a:r>
              <a:rPr lang="en-US" sz="1300" dirty="0">
                <a:solidFill>
                  <a:prstClr val="black"/>
                </a:solidFill>
              </a:rPr>
              <a:t>,</a:t>
            </a:r>
            <a:r>
              <a:rPr lang="en-US" sz="1300" b="1" dirty="0">
                <a:solidFill>
                  <a:prstClr val="black"/>
                </a:solidFill>
              </a:rPr>
              <a:t> </a:t>
            </a:r>
            <a:r>
              <a:rPr lang="en-US" sz="1300" i="1" dirty="0">
                <a:solidFill>
                  <a:prstClr val="black"/>
                </a:solidFill>
              </a:rPr>
              <a:t>20</a:t>
            </a:r>
            <a:r>
              <a:rPr lang="en-US" sz="1300" dirty="0">
                <a:solidFill>
                  <a:prstClr val="black"/>
                </a:solidFill>
              </a:rPr>
              <a:t>, 559</a:t>
            </a:r>
          </a:p>
          <a:p>
            <a:pPr marL="285750" indent="-285750" algn="just">
              <a:buFont typeface="Wingdings" pitchFamily="2" charset="2"/>
              <a:buChar char="ü"/>
            </a:pPr>
            <a:r>
              <a:rPr lang="en-GB" sz="1300" i="1" dirty="0">
                <a:solidFill>
                  <a:prstClr val="black"/>
                </a:solidFill>
              </a:rPr>
              <a:t>ACS Catalysis</a:t>
            </a:r>
            <a:r>
              <a:rPr lang="en-GB" sz="1300" dirty="0">
                <a:solidFill>
                  <a:prstClr val="black"/>
                </a:solidFill>
              </a:rPr>
              <a:t>, </a:t>
            </a:r>
            <a:r>
              <a:rPr lang="en-GB" sz="1300" b="1" dirty="0">
                <a:solidFill>
                  <a:prstClr val="black"/>
                </a:solidFill>
              </a:rPr>
              <a:t>2013</a:t>
            </a:r>
            <a:r>
              <a:rPr lang="en-US" sz="1300" dirty="0">
                <a:solidFill>
                  <a:prstClr val="black"/>
                </a:solidFill>
              </a:rPr>
              <a:t>,</a:t>
            </a:r>
            <a:r>
              <a:rPr lang="en-US" sz="1300" b="1" dirty="0">
                <a:solidFill>
                  <a:prstClr val="black"/>
                </a:solidFill>
              </a:rPr>
              <a:t> </a:t>
            </a:r>
            <a:r>
              <a:rPr lang="en-US" sz="1300" i="1" dirty="0">
                <a:solidFill>
                  <a:prstClr val="black"/>
                </a:solidFill>
              </a:rPr>
              <a:t>3</a:t>
            </a:r>
            <a:r>
              <a:rPr lang="en-US" sz="1300" dirty="0">
                <a:solidFill>
                  <a:prstClr val="black"/>
                </a:solidFill>
              </a:rPr>
              <a:t>, 2239</a:t>
            </a:r>
            <a:endParaRPr lang="el-GR" sz="1300" dirty="0">
              <a:solidFill>
                <a:prstClr val="black"/>
              </a:solidFill>
            </a:endParaRPr>
          </a:p>
        </p:txBody>
      </p:sp>
      <p:sp>
        <p:nvSpPr>
          <p:cNvPr id="3" name="Rectangle 2"/>
          <p:cNvSpPr/>
          <p:nvPr/>
        </p:nvSpPr>
        <p:spPr>
          <a:xfrm>
            <a:off x="7799655" y="889264"/>
            <a:ext cx="3517705" cy="2323713"/>
          </a:xfrm>
          <a:prstGeom prst="rect">
            <a:avLst/>
          </a:prstGeom>
        </p:spPr>
        <p:txBody>
          <a:bodyPr wrap="square">
            <a:spAutoFit/>
          </a:bodyPr>
          <a:lstStyle/>
          <a:p>
            <a:pPr marL="171450" indent="-171450">
              <a:buFont typeface="Wingdings" pitchFamily="2" charset="2"/>
              <a:buChar char="ü"/>
            </a:pPr>
            <a:r>
              <a:rPr lang="el-GR" sz="1300" i="1" dirty="0" err="1">
                <a:solidFill>
                  <a:prstClr val="black"/>
                </a:solidFill>
              </a:rPr>
              <a:t>Trends</a:t>
            </a:r>
            <a:r>
              <a:rPr lang="el-GR" sz="1300" i="1" dirty="0">
                <a:solidFill>
                  <a:prstClr val="black"/>
                </a:solidFill>
              </a:rPr>
              <a:t> </a:t>
            </a:r>
            <a:r>
              <a:rPr lang="el-GR" sz="1300" i="1" dirty="0" err="1">
                <a:solidFill>
                  <a:prstClr val="black"/>
                </a:solidFill>
              </a:rPr>
              <a:t>Chem</a:t>
            </a:r>
            <a:r>
              <a:rPr lang="el-GR" sz="1300" i="1" dirty="0">
                <a:solidFill>
                  <a:prstClr val="black"/>
                </a:solidFill>
              </a:rPr>
              <a:t>.</a:t>
            </a:r>
            <a:r>
              <a:rPr lang="el-GR" sz="1300" dirty="0">
                <a:solidFill>
                  <a:prstClr val="black"/>
                </a:solidFill>
              </a:rPr>
              <a:t>, </a:t>
            </a:r>
            <a:r>
              <a:rPr lang="el-GR" sz="1300" b="1" dirty="0">
                <a:solidFill>
                  <a:prstClr val="black"/>
                </a:solidFill>
              </a:rPr>
              <a:t>2023</a:t>
            </a:r>
            <a:r>
              <a:rPr lang="el-GR" sz="1300" dirty="0">
                <a:solidFill>
                  <a:prstClr val="black"/>
                </a:solidFill>
              </a:rPr>
              <a:t>, </a:t>
            </a:r>
            <a:r>
              <a:rPr lang="el-GR" sz="1300" i="1" dirty="0">
                <a:solidFill>
                  <a:prstClr val="black"/>
                </a:solidFill>
              </a:rPr>
              <a:t>5</a:t>
            </a:r>
            <a:r>
              <a:rPr lang="el-GR" sz="1300" dirty="0">
                <a:solidFill>
                  <a:prstClr val="black"/>
                </a:solidFill>
              </a:rPr>
              <a:t>, 116</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ChemSusChem</a:t>
            </a:r>
            <a:r>
              <a:rPr lang="el-GR" sz="1300" dirty="0">
                <a:solidFill>
                  <a:prstClr val="black"/>
                </a:solidFill>
              </a:rPr>
              <a:t>, </a:t>
            </a:r>
            <a:r>
              <a:rPr lang="el-GR" sz="1300" b="1" dirty="0">
                <a:solidFill>
                  <a:prstClr val="black"/>
                </a:solidFill>
              </a:rPr>
              <a:t>2023</a:t>
            </a:r>
            <a:r>
              <a:rPr lang="el-GR" sz="1300" dirty="0">
                <a:solidFill>
                  <a:prstClr val="black"/>
                </a:solidFill>
              </a:rPr>
              <a:t>, </a:t>
            </a:r>
            <a:r>
              <a:rPr lang="el-GR" sz="1300" i="1" dirty="0">
                <a:solidFill>
                  <a:prstClr val="black"/>
                </a:solidFill>
              </a:rPr>
              <a:t>16</a:t>
            </a:r>
            <a:r>
              <a:rPr lang="el-GR" sz="1300" dirty="0">
                <a:solidFill>
                  <a:prstClr val="black"/>
                </a:solidFill>
              </a:rPr>
              <a:t>, e202201998</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Green</a:t>
            </a:r>
            <a:r>
              <a:rPr lang="el-GR" sz="1300" i="1" dirty="0">
                <a:solidFill>
                  <a:prstClr val="black"/>
                </a:solidFill>
              </a:rPr>
              <a:t> </a:t>
            </a:r>
            <a:r>
              <a:rPr lang="el-GR" sz="1300" i="1" dirty="0" err="1">
                <a:solidFill>
                  <a:prstClr val="black"/>
                </a:solidFill>
              </a:rPr>
              <a:t>Chem</a:t>
            </a:r>
            <a:r>
              <a:rPr lang="el-GR" sz="1300" i="1" dirty="0">
                <a:solidFill>
                  <a:prstClr val="black"/>
                </a:solidFill>
              </a:rPr>
              <a:t>.</a:t>
            </a:r>
            <a:r>
              <a:rPr lang="el-GR" sz="1300" dirty="0">
                <a:solidFill>
                  <a:prstClr val="black"/>
                </a:solidFill>
              </a:rPr>
              <a:t>, </a:t>
            </a:r>
            <a:r>
              <a:rPr lang="el-GR" sz="1300" b="1" dirty="0">
                <a:solidFill>
                  <a:prstClr val="black"/>
                </a:solidFill>
              </a:rPr>
              <a:t>2022</a:t>
            </a:r>
            <a:r>
              <a:rPr lang="el-GR" sz="1300" dirty="0">
                <a:solidFill>
                  <a:prstClr val="black"/>
                </a:solidFill>
              </a:rPr>
              <a:t>, </a:t>
            </a:r>
            <a:r>
              <a:rPr lang="el-GR" sz="1300" i="1" dirty="0">
                <a:solidFill>
                  <a:prstClr val="black"/>
                </a:solidFill>
              </a:rPr>
              <a:t>24</a:t>
            </a:r>
            <a:r>
              <a:rPr lang="el-GR" sz="1300" dirty="0">
                <a:solidFill>
                  <a:prstClr val="black"/>
                </a:solidFill>
              </a:rPr>
              <a:t>, 6224</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Green</a:t>
            </a:r>
            <a:r>
              <a:rPr lang="el-GR" sz="1300" i="1" dirty="0">
                <a:solidFill>
                  <a:prstClr val="black"/>
                </a:solidFill>
              </a:rPr>
              <a:t> </a:t>
            </a:r>
            <a:r>
              <a:rPr lang="el-GR" sz="1300" i="1" dirty="0" err="1">
                <a:solidFill>
                  <a:prstClr val="black"/>
                </a:solidFill>
              </a:rPr>
              <a:t>Chem</a:t>
            </a:r>
            <a:r>
              <a:rPr lang="el-GR" sz="1300" dirty="0">
                <a:solidFill>
                  <a:prstClr val="black"/>
                </a:solidFill>
              </a:rPr>
              <a:t>, </a:t>
            </a:r>
            <a:r>
              <a:rPr lang="el-GR" sz="1300" b="1" dirty="0">
                <a:solidFill>
                  <a:prstClr val="black"/>
                </a:solidFill>
              </a:rPr>
              <a:t>2022</a:t>
            </a:r>
            <a:r>
              <a:rPr lang="el-GR" sz="1300" dirty="0">
                <a:solidFill>
                  <a:prstClr val="black"/>
                </a:solidFill>
              </a:rPr>
              <a:t>, </a:t>
            </a:r>
            <a:r>
              <a:rPr lang="el-GR" sz="1300" i="1" dirty="0">
                <a:solidFill>
                  <a:prstClr val="black"/>
                </a:solidFill>
              </a:rPr>
              <a:t>24</a:t>
            </a:r>
            <a:r>
              <a:rPr lang="el-GR" sz="1300" dirty="0">
                <a:solidFill>
                  <a:prstClr val="black"/>
                </a:solidFill>
              </a:rPr>
              <a:t>, 4108</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ChemSusChem</a:t>
            </a:r>
            <a:r>
              <a:rPr lang="el-GR" sz="1300" dirty="0">
                <a:solidFill>
                  <a:prstClr val="black"/>
                </a:solidFill>
              </a:rPr>
              <a:t>, </a:t>
            </a:r>
            <a:r>
              <a:rPr lang="el-GR" sz="1300" b="1" dirty="0">
                <a:solidFill>
                  <a:prstClr val="black"/>
                </a:solidFill>
              </a:rPr>
              <a:t>2022</a:t>
            </a:r>
            <a:r>
              <a:rPr lang="el-GR" sz="1300" dirty="0">
                <a:solidFill>
                  <a:prstClr val="black"/>
                </a:solidFill>
              </a:rPr>
              <a:t>, </a:t>
            </a:r>
            <a:r>
              <a:rPr lang="el-GR" sz="1300" i="1" dirty="0">
                <a:solidFill>
                  <a:prstClr val="black"/>
                </a:solidFill>
              </a:rPr>
              <a:t>15</a:t>
            </a:r>
            <a:r>
              <a:rPr lang="el-GR" sz="1300" dirty="0">
                <a:solidFill>
                  <a:prstClr val="black"/>
                </a:solidFill>
              </a:rPr>
              <a:t>, e202102441</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Green</a:t>
            </a:r>
            <a:r>
              <a:rPr lang="el-GR" sz="1300" i="1" dirty="0">
                <a:solidFill>
                  <a:prstClr val="black"/>
                </a:solidFill>
              </a:rPr>
              <a:t> </a:t>
            </a:r>
            <a:r>
              <a:rPr lang="el-GR" sz="1300" i="1" dirty="0" err="1">
                <a:solidFill>
                  <a:prstClr val="black"/>
                </a:solidFill>
              </a:rPr>
              <a:t>Chem</a:t>
            </a:r>
            <a:r>
              <a:rPr lang="el-GR" sz="1300" i="1" dirty="0">
                <a:solidFill>
                  <a:prstClr val="black"/>
                </a:solidFill>
              </a:rPr>
              <a:t>.</a:t>
            </a:r>
            <a:r>
              <a:rPr lang="el-GR" sz="1300" dirty="0">
                <a:solidFill>
                  <a:prstClr val="black"/>
                </a:solidFill>
              </a:rPr>
              <a:t>, </a:t>
            </a:r>
            <a:r>
              <a:rPr lang="el-GR" sz="1300" b="1" dirty="0">
                <a:solidFill>
                  <a:prstClr val="black"/>
                </a:solidFill>
              </a:rPr>
              <a:t>2021</a:t>
            </a:r>
            <a:r>
              <a:rPr lang="el-GR" sz="1300" dirty="0">
                <a:solidFill>
                  <a:prstClr val="black"/>
                </a:solidFill>
              </a:rPr>
              <a:t>, </a:t>
            </a:r>
            <a:r>
              <a:rPr lang="el-GR" sz="1300" i="1" dirty="0">
                <a:solidFill>
                  <a:prstClr val="black"/>
                </a:solidFill>
              </a:rPr>
              <a:t>23</a:t>
            </a:r>
            <a:r>
              <a:rPr lang="el-GR" sz="1300" dirty="0">
                <a:solidFill>
                  <a:prstClr val="black"/>
                </a:solidFill>
              </a:rPr>
              <a:t>, 546</a:t>
            </a:r>
            <a:endParaRPr lang="en-US" sz="1300" dirty="0">
              <a:solidFill>
                <a:prstClr val="black"/>
              </a:solidFill>
            </a:endParaRPr>
          </a:p>
          <a:p>
            <a:pPr marL="171450" indent="-171450">
              <a:buFont typeface="Wingdings" pitchFamily="2" charset="2"/>
              <a:buChar char="ü"/>
            </a:pPr>
            <a:r>
              <a:rPr lang="el-GR" sz="1300" i="1" dirty="0" err="1">
                <a:solidFill>
                  <a:prstClr val="black"/>
                </a:solidFill>
              </a:rPr>
              <a:t>ChemSusChem</a:t>
            </a:r>
            <a:r>
              <a:rPr lang="el-GR" sz="1300" dirty="0">
                <a:solidFill>
                  <a:prstClr val="black"/>
                </a:solidFill>
              </a:rPr>
              <a:t>, </a:t>
            </a:r>
            <a:r>
              <a:rPr lang="el-GR" sz="1300" b="1" dirty="0">
                <a:solidFill>
                  <a:prstClr val="black"/>
                </a:solidFill>
              </a:rPr>
              <a:t>2020</a:t>
            </a:r>
            <a:r>
              <a:rPr lang="el-GR" sz="1300" dirty="0">
                <a:solidFill>
                  <a:prstClr val="black"/>
                </a:solidFill>
              </a:rPr>
              <a:t>, 13, 5934</a:t>
            </a:r>
            <a:endParaRPr lang="en-US" sz="1300" dirty="0">
              <a:solidFill>
                <a:prstClr val="black"/>
              </a:solidFill>
            </a:endParaRPr>
          </a:p>
          <a:p>
            <a:pPr marL="171450" indent="-171450">
              <a:buFont typeface="Wingdings" pitchFamily="2" charset="2"/>
              <a:buChar char="ü"/>
            </a:pPr>
            <a:r>
              <a:rPr lang="en-GB" sz="1300" i="1" dirty="0" err="1">
                <a:solidFill>
                  <a:prstClr val="black"/>
                </a:solidFill>
              </a:rPr>
              <a:t>Angew</a:t>
            </a:r>
            <a:r>
              <a:rPr lang="en-GB" sz="1300" i="1" dirty="0">
                <a:solidFill>
                  <a:prstClr val="black"/>
                </a:solidFill>
              </a:rPr>
              <a:t>. Chem. Int. Ed.</a:t>
            </a:r>
            <a:r>
              <a:rPr lang="en-GB" sz="1300" dirty="0">
                <a:solidFill>
                  <a:prstClr val="black"/>
                </a:solidFill>
              </a:rPr>
              <a:t>, </a:t>
            </a:r>
            <a:r>
              <a:rPr lang="en-GB" sz="1300" b="1" dirty="0">
                <a:solidFill>
                  <a:prstClr val="black"/>
                </a:solidFill>
              </a:rPr>
              <a:t>20</a:t>
            </a:r>
            <a:r>
              <a:rPr lang="el-GR" sz="1300" b="1" dirty="0">
                <a:solidFill>
                  <a:prstClr val="black"/>
                </a:solidFill>
              </a:rPr>
              <a:t>20</a:t>
            </a:r>
            <a:r>
              <a:rPr lang="el-GR" sz="1300" dirty="0">
                <a:solidFill>
                  <a:prstClr val="black"/>
                </a:solidFill>
              </a:rPr>
              <a:t>, </a:t>
            </a:r>
            <a:r>
              <a:rPr lang="el-GR" sz="1300" i="1" dirty="0">
                <a:solidFill>
                  <a:prstClr val="black"/>
                </a:solidFill>
              </a:rPr>
              <a:t>59</a:t>
            </a:r>
            <a:r>
              <a:rPr lang="el-GR" sz="1300" dirty="0">
                <a:solidFill>
                  <a:prstClr val="black"/>
                </a:solidFill>
              </a:rPr>
              <a:t>, 1735</a:t>
            </a:r>
            <a:endParaRPr lang="en-US" sz="1300" dirty="0">
              <a:solidFill>
                <a:prstClr val="black"/>
              </a:solidFill>
            </a:endParaRPr>
          </a:p>
          <a:p>
            <a:pPr marL="171450" indent="-171450">
              <a:buFont typeface="Wingdings" pitchFamily="2" charset="2"/>
              <a:buChar char="ü"/>
            </a:pPr>
            <a:r>
              <a:rPr lang="en-GB" sz="1300" i="1" dirty="0">
                <a:solidFill>
                  <a:prstClr val="black"/>
                </a:solidFill>
              </a:rPr>
              <a:t>Green Chem.</a:t>
            </a:r>
            <a:r>
              <a:rPr lang="en-GB" sz="1300" dirty="0">
                <a:solidFill>
                  <a:prstClr val="black"/>
                </a:solidFill>
              </a:rPr>
              <a:t>, </a:t>
            </a:r>
            <a:r>
              <a:rPr lang="en-GB" sz="1300" b="1" dirty="0">
                <a:solidFill>
                  <a:prstClr val="black"/>
                </a:solidFill>
              </a:rPr>
              <a:t>2020</a:t>
            </a:r>
            <a:r>
              <a:rPr lang="el-GR" sz="1300" dirty="0">
                <a:solidFill>
                  <a:prstClr val="black"/>
                </a:solidFill>
              </a:rPr>
              <a:t>,</a:t>
            </a:r>
            <a:r>
              <a:rPr lang="el-GR" sz="1300" b="1" dirty="0">
                <a:solidFill>
                  <a:prstClr val="black"/>
                </a:solidFill>
              </a:rPr>
              <a:t> </a:t>
            </a:r>
            <a:r>
              <a:rPr lang="el-GR" sz="1300" i="1" dirty="0">
                <a:solidFill>
                  <a:prstClr val="black"/>
                </a:solidFill>
              </a:rPr>
              <a:t>22</a:t>
            </a:r>
            <a:r>
              <a:rPr lang="el-GR" sz="1300" dirty="0">
                <a:solidFill>
                  <a:prstClr val="black"/>
                </a:solidFill>
              </a:rPr>
              <a:t>, 3539</a:t>
            </a:r>
            <a:endParaRPr lang="en-US" sz="1300" dirty="0">
              <a:solidFill>
                <a:prstClr val="black"/>
              </a:solidFill>
            </a:endParaRPr>
          </a:p>
          <a:p>
            <a:pPr marL="171450" indent="-171450">
              <a:buFont typeface="Wingdings" pitchFamily="2" charset="2"/>
              <a:buChar char="ü"/>
            </a:pPr>
            <a:r>
              <a:rPr lang="en-GB" sz="1300" i="1" dirty="0">
                <a:solidFill>
                  <a:prstClr val="black"/>
                </a:solidFill>
              </a:rPr>
              <a:t>Green Chem.</a:t>
            </a:r>
            <a:r>
              <a:rPr lang="en-GB" sz="1300" dirty="0">
                <a:solidFill>
                  <a:prstClr val="black"/>
                </a:solidFill>
              </a:rPr>
              <a:t>, </a:t>
            </a:r>
            <a:r>
              <a:rPr lang="en-GB" sz="1300" b="1" dirty="0">
                <a:solidFill>
                  <a:prstClr val="black"/>
                </a:solidFill>
              </a:rPr>
              <a:t>2020</a:t>
            </a:r>
            <a:r>
              <a:rPr lang="el-GR" sz="1300" dirty="0">
                <a:solidFill>
                  <a:prstClr val="black"/>
                </a:solidFill>
              </a:rPr>
              <a:t>,</a:t>
            </a:r>
            <a:r>
              <a:rPr lang="el-GR" sz="1300" b="1" dirty="0">
                <a:solidFill>
                  <a:prstClr val="black"/>
                </a:solidFill>
              </a:rPr>
              <a:t> </a:t>
            </a:r>
            <a:r>
              <a:rPr lang="el-GR" sz="1300" i="1" dirty="0">
                <a:solidFill>
                  <a:prstClr val="black"/>
                </a:solidFill>
              </a:rPr>
              <a:t>22</a:t>
            </a:r>
            <a:r>
              <a:rPr lang="el-GR" sz="1300" dirty="0">
                <a:solidFill>
                  <a:prstClr val="black"/>
                </a:solidFill>
              </a:rPr>
              <a:t>, 471</a:t>
            </a:r>
            <a:endParaRPr lang="en-US" sz="1300" dirty="0">
              <a:solidFill>
                <a:prstClr val="black"/>
              </a:solidFill>
            </a:endParaRPr>
          </a:p>
          <a:p>
            <a:pPr marL="171450" indent="-171450">
              <a:buFont typeface="Wingdings" pitchFamily="2" charset="2"/>
              <a:buChar char="ü"/>
            </a:pPr>
            <a:r>
              <a:rPr lang="en-GB" sz="1300" i="1" dirty="0">
                <a:solidFill>
                  <a:prstClr val="black"/>
                </a:solidFill>
              </a:rPr>
              <a:t>Green Chem.</a:t>
            </a:r>
            <a:r>
              <a:rPr lang="en-GB" sz="1300" dirty="0">
                <a:solidFill>
                  <a:prstClr val="black"/>
                </a:solidFill>
              </a:rPr>
              <a:t>, </a:t>
            </a:r>
            <a:r>
              <a:rPr lang="en-GB" sz="1300" b="1" dirty="0">
                <a:solidFill>
                  <a:prstClr val="black"/>
                </a:solidFill>
              </a:rPr>
              <a:t>2019</a:t>
            </a:r>
            <a:r>
              <a:rPr lang="el-GR" sz="1300" dirty="0">
                <a:solidFill>
                  <a:prstClr val="black"/>
                </a:solidFill>
              </a:rPr>
              <a:t>,</a:t>
            </a:r>
            <a:r>
              <a:rPr lang="el-GR" sz="1300" b="1" dirty="0">
                <a:solidFill>
                  <a:prstClr val="black"/>
                </a:solidFill>
              </a:rPr>
              <a:t> </a:t>
            </a:r>
            <a:r>
              <a:rPr lang="el-GR" sz="1300" i="1" dirty="0">
                <a:solidFill>
                  <a:prstClr val="black"/>
                </a:solidFill>
              </a:rPr>
              <a:t>21</a:t>
            </a:r>
            <a:r>
              <a:rPr lang="el-GR" sz="1300" dirty="0">
                <a:solidFill>
                  <a:prstClr val="black"/>
                </a:solidFill>
              </a:rPr>
              <a:t>, 669</a:t>
            </a:r>
            <a:endParaRPr lang="en-US" sz="1300" dirty="0">
              <a:solidFill>
                <a:prstClr val="black"/>
              </a:solidFill>
              <a:latin typeface="Times New Roman" panose="02020603050405020304" pitchFamily="18" charset="0"/>
              <a:cs typeface="Times New Roman" panose="02020603050405020304" pitchFamily="18" charset="0"/>
            </a:endParaRPr>
          </a:p>
        </p:txBody>
      </p:sp>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22657" y="1438713"/>
            <a:ext cx="904523" cy="1196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55640" y="6241884"/>
            <a:ext cx="2339752" cy="57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7748" y="5949280"/>
            <a:ext cx="2640740"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159896" y="6525344"/>
            <a:ext cx="3024336" cy="226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4391" y="4148343"/>
            <a:ext cx="1613439" cy="885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7870376" y="5206842"/>
            <a:ext cx="2797625" cy="307777"/>
          </a:xfrm>
          <a:prstGeom prst="rect">
            <a:avLst/>
          </a:prstGeom>
        </p:spPr>
        <p:txBody>
          <a:bodyPr wrap="square">
            <a:spAutoFit/>
          </a:bodyPr>
          <a:lstStyle/>
          <a:p>
            <a:r>
              <a:rPr lang="en-US" sz="1400" b="1" dirty="0">
                <a:solidFill>
                  <a:srgbClr val="FF0000"/>
                </a:solidFill>
              </a:rPr>
              <a:t>2014 Academic Young Investigators</a:t>
            </a:r>
            <a:endParaRPr lang="en-US" b="1" dirty="0">
              <a:solidFill>
                <a:srgbClr val="FF0000"/>
              </a:solidFill>
            </a:endParaRPr>
          </a:p>
        </p:txBody>
      </p:sp>
      <p:pic>
        <p:nvPicPr>
          <p:cNvPr id="1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9497" y="6257422"/>
            <a:ext cx="1288317" cy="555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Εικόνα 12">
            <a:extLst>
              <a:ext uri="{FF2B5EF4-FFF2-40B4-BE49-F238E27FC236}">
                <a16:creationId xmlns:a16="http://schemas.microsoft.com/office/drawing/2014/main" xmlns="" id="{1EF45789-11DE-4AB6-B40D-6DDC156420F0}"/>
              </a:ext>
            </a:extLst>
          </p:cNvPr>
          <p:cNvPicPr>
            <a:picLocks noChangeAspect="1"/>
          </p:cNvPicPr>
          <p:nvPr/>
        </p:nvPicPr>
        <p:blipFill>
          <a:blip r:embed="rId10"/>
          <a:stretch>
            <a:fillRect/>
          </a:stretch>
        </p:blipFill>
        <p:spPr>
          <a:xfrm>
            <a:off x="5802896" y="2158508"/>
            <a:ext cx="1981372" cy="1069941"/>
          </a:xfrm>
          <a:prstGeom prst="rect">
            <a:avLst/>
          </a:prstGeom>
        </p:spPr>
      </p:pic>
      <p:pic>
        <p:nvPicPr>
          <p:cNvPr id="16" name="Εικόνα 15">
            <a:extLst>
              <a:ext uri="{FF2B5EF4-FFF2-40B4-BE49-F238E27FC236}">
                <a16:creationId xmlns:a16="http://schemas.microsoft.com/office/drawing/2014/main" xmlns="" id="{E183C6AE-0292-4F86-A8D5-75E919FD8C7E}"/>
              </a:ext>
            </a:extLst>
          </p:cNvPr>
          <p:cNvPicPr>
            <a:picLocks noChangeAspect="1"/>
          </p:cNvPicPr>
          <p:nvPr/>
        </p:nvPicPr>
        <p:blipFill>
          <a:blip r:embed="rId11"/>
          <a:stretch>
            <a:fillRect/>
          </a:stretch>
        </p:blipFill>
        <p:spPr>
          <a:xfrm>
            <a:off x="2889524" y="2348881"/>
            <a:ext cx="2486396" cy="1813055"/>
          </a:xfrm>
          <a:prstGeom prst="rect">
            <a:avLst/>
          </a:prstGeom>
        </p:spPr>
      </p:pic>
    </p:spTree>
    <p:extLst>
      <p:ext uri="{BB962C8B-B14F-4D97-AF65-F5344CB8AC3E}">
        <p14:creationId xmlns:p14="http://schemas.microsoft.com/office/powerpoint/2010/main" val="3432150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Line 3"/>
          <p:cNvSpPr>
            <a:spLocks noChangeShapeType="1"/>
          </p:cNvSpPr>
          <p:nvPr/>
        </p:nvSpPr>
        <p:spPr bwMode="auto">
          <a:xfrm>
            <a:off x="2495551" y="549275"/>
            <a:ext cx="7993063"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4099" name="Text Box 5"/>
          <p:cNvSpPr txBox="1">
            <a:spLocks noChangeArrowheads="1"/>
          </p:cNvSpPr>
          <p:nvPr/>
        </p:nvSpPr>
        <p:spPr bwMode="auto">
          <a:xfrm>
            <a:off x="2857501" y="109538"/>
            <a:ext cx="65516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50000"/>
              </a:spcBef>
              <a:spcAft>
                <a:spcPct val="0"/>
              </a:spcAft>
            </a:pPr>
            <a:r>
              <a:rPr lang="en-US" altLang="en-US" b="1">
                <a:solidFill>
                  <a:srgbClr val="000000"/>
                </a:solidFill>
              </a:rPr>
              <a:t>DIMITRIS GEORGIADIS’ RESEARCH GROUP</a:t>
            </a:r>
            <a:endParaRPr lang="en-GB" altLang="en-US" b="1">
              <a:solidFill>
                <a:srgbClr val="000000"/>
              </a:solidFill>
            </a:endParaRPr>
          </a:p>
        </p:txBody>
      </p:sp>
      <p:sp>
        <p:nvSpPr>
          <p:cNvPr id="4100" name="Line 6"/>
          <p:cNvSpPr>
            <a:spLocks noChangeShapeType="1"/>
          </p:cNvSpPr>
          <p:nvPr/>
        </p:nvSpPr>
        <p:spPr bwMode="auto">
          <a:xfrm>
            <a:off x="1774825" y="6308725"/>
            <a:ext cx="8713788" cy="0"/>
          </a:xfrm>
          <a:prstGeom prst="line">
            <a:avLst/>
          </a:prstGeom>
          <a:noFill/>
          <a:ln w="381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4101" name="Line 27"/>
          <p:cNvSpPr>
            <a:spLocks noChangeShapeType="1"/>
          </p:cNvSpPr>
          <p:nvPr/>
        </p:nvSpPr>
        <p:spPr bwMode="auto">
          <a:xfrm flipV="1">
            <a:off x="1703389" y="4437063"/>
            <a:ext cx="8929687" cy="0"/>
          </a:xfrm>
          <a:prstGeom prst="line">
            <a:avLst/>
          </a:prstGeom>
          <a:noFill/>
          <a:ln w="381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sp>
        <p:nvSpPr>
          <p:cNvPr id="3100" name="Text Box 28"/>
          <p:cNvSpPr txBox="1">
            <a:spLocks noChangeArrowheads="1"/>
          </p:cNvSpPr>
          <p:nvPr/>
        </p:nvSpPr>
        <p:spPr bwMode="auto">
          <a:xfrm>
            <a:off x="1630364" y="3213100"/>
            <a:ext cx="4854575" cy="1200150"/>
          </a:xfrm>
          <a:prstGeom prst="rect">
            <a:avLst/>
          </a:prstGeom>
          <a:noFill/>
          <a:ln>
            <a:noFill/>
          </a:ln>
          <a:effectLst/>
        </p:spPr>
        <p:txBody>
          <a:bodyPr>
            <a:spAutoFit/>
          </a:bodyPr>
          <a:lstStyle/>
          <a:p>
            <a:pPr algn="just" fontAlgn="base">
              <a:spcBef>
                <a:spcPct val="0"/>
              </a:spcBef>
              <a:spcAft>
                <a:spcPct val="0"/>
              </a:spcAft>
              <a:buFont typeface="Wingdings" panose="05000000000000000000" pitchFamily="2" charset="2"/>
              <a:buChar char="Ø"/>
              <a:defRPr/>
            </a:pPr>
            <a:r>
              <a:rPr lang="el-GR" altLang="en-US" sz="1200" dirty="0">
                <a:solidFill>
                  <a:srgbClr val="000000"/>
                </a:solidFill>
              </a:rPr>
              <a:t> </a:t>
            </a:r>
            <a:r>
              <a:rPr lang="en-US" altLang="en-US" sz="1200" dirty="0">
                <a:solidFill>
                  <a:srgbClr val="000000"/>
                </a:solidFill>
              </a:rPr>
              <a:t>Design and synthesis of potent and selective </a:t>
            </a:r>
            <a:r>
              <a:rPr lang="en-US" altLang="en-US" sz="1200" b="1" dirty="0">
                <a:solidFill>
                  <a:srgbClr val="2D2D8A">
                    <a:lumMod val="60000"/>
                    <a:lumOff val="40000"/>
                  </a:srgbClr>
                </a:solidFill>
              </a:rPr>
              <a:t>inhibitors of Zn-metalloproteases </a:t>
            </a:r>
            <a:r>
              <a:rPr lang="en-US" altLang="en-US" sz="1200" dirty="0">
                <a:solidFill>
                  <a:srgbClr val="000000"/>
                </a:solidFill>
              </a:rPr>
              <a:t>involved in severe pathologies (</a:t>
            </a:r>
            <a:r>
              <a:rPr lang="en-US" altLang="en-US" sz="1200" b="1" dirty="0">
                <a:solidFill>
                  <a:srgbClr val="2D2D8A">
                    <a:lumMod val="60000"/>
                    <a:lumOff val="40000"/>
                  </a:srgbClr>
                </a:solidFill>
              </a:rPr>
              <a:t>hypertension, tumor metastasis, arthritis, autoimmune diseases</a:t>
            </a:r>
            <a:r>
              <a:rPr lang="en-US" altLang="en-US" sz="1200" dirty="0">
                <a:solidFill>
                  <a:srgbClr val="000000"/>
                </a:solidFill>
              </a:rPr>
              <a:t>, </a:t>
            </a:r>
            <a:r>
              <a:rPr lang="en-US" altLang="en-US" sz="1200" dirty="0" err="1">
                <a:solidFill>
                  <a:srgbClr val="000000"/>
                </a:solidFill>
              </a:rPr>
              <a:t>etc</a:t>
            </a:r>
            <a:r>
              <a:rPr lang="en-US" altLang="en-US" sz="1200" dirty="0">
                <a:solidFill>
                  <a:srgbClr val="000000"/>
                </a:solidFill>
              </a:rPr>
              <a:t>).</a:t>
            </a:r>
          </a:p>
          <a:p>
            <a:pPr algn="just" fontAlgn="base">
              <a:spcBef>
                <a:spcPct val="0"/>
              </a:spcBef>
              <a:spcAft>
                <a:spcPct val="0"/>
              </a:spcAft>
              <a:buFont typeface="Wingdings" panose="05000000000000000000" pitchFamily="2" charset="2"/>
              <a:buChar char="Ø"/>
              <a:defRPr/>
            </a:pPr>
            <a:r>
              <a:rPr lang="en-US" sz="1200" dirty="0">
                <a:solidFill>
                  <a:srgbClr val="000000"/>
                </a:solidFill>
                <a:ea typeface="Calibri" panose="020F0502020204030204" pitchFamily="34" charset="0"/>
              </a:rPr>
              <a:t>Development of </a:t>
            </a:r>
            <a:r>
              <a:rPr lang="en-US" sz="1200" b="1" dirty="0">
                <a:solidFill>
                  <a:srgbClr val="2D2D8A">
                    <a:lumMod val="60000"/>
                    <a:lumOff val="40000"/>
                  </a:srgbClr>
                </a:solidFill>
                <a:ea typeface="Calibri" panose="020F0502020204030204" pitchFamily="34" charset="0"/>
              </a:rPr>
              <a:t>molecular tools </a:t>
            </a:r>
            <a:r>
              <a:rPr lang="en-US" sz="1200" dirty="0">
                <a:solidFill>
                  <a:srgbClr val="000000"/>
                </a:solidFill>
                <a:ea typeface="Calibri" panose="020F0502020204030204" pitchFamily="34" charset="0"/>
              </a:rPr>
              <a:t>based on Zn-metalloprotease inhibitors for applications in </a:t>
            </a:r>
            <a:r>
              <a:rPr lang="en-US" sz="1200" b="1" dirty="0">
                <a:solidFill>
                  <a:srgbClr val="2D2D8A">
                    <a:lumMod val="60000"/>
                    <a:lumOff val="40000"/>
                  </a:srgbClr>
                </a:solidFill>
                <a:ea typeface="Calibri" panose="020F0502020204030204" pitchFamily="34" charset="0"/>
              </a:rPr>
              <a:t>various fields of biochemistry/biology/medicine </a:t>
            </a:r>
            <a:r>
              <a:rPr lang="el-GR" altLang="en-US" sz="1200" dirty="0">
                <a:solidFill>
                  <a:srgbClr val="000000"/>
                </a:solidFill>
              </a:rPr>
              <a:t> </a:t>
            </a:r>
            <a:endParaRPr lang="en-US" altLang="en-US" sz="1200" dirty="0">
              <a:solidFill>
                <a:srgbClr val="000000"/>
              </a:solidFill>
            </a:endParaRPr>
          </a:p>
        </p:txBody>
      </p:sp>
      <p:sp>
        <p:nvSpPr>
          <p:cNvPr id="4103" name="Text Box 32"/>
          <p:cNvSpPr txBox="1">
            <a:spLocks noChangeArrowheads="1"/>
          </p:cNvSpPr>
          <p:nvPr/>
        </p:nvSpPr>
        <p:spPr bwMode="auto">
          <a:xfrm>
            <a:off x="1703388" y="6381751"/>
            <a:ext cx="403225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100">
                <a:solidFill>
                  <a:srgbClr val="000000"/>
                </a:solidFill>
              </a:rPr>
              <a:t>Georgiadis</a:t>
            </a:r>
            <a:r>
              <a:rPr lang="el-GR" altLang="en-US" sz="1100">
                <a:solidFill>
                  <a:srgbClr val="000000"/>
                </a:solidFill>
              </a:rPr>
              <a:t> </a:t>
            </a:r>
            <a:r>
              <a:rPr lang="en-US" altLang="en-US" sz="1100">
                <a:solidFill>
                  <a:srgbClr val="000000"/>
                </a:solidFill>
              </a:rPr>
              <a:t>D. (</a:t>
            </a:r>
            <a:r>
              <a:rPr lang="en-US" altLang="en-US" sz="1100" b="1">
                <a:solidFill>
                  <a:srgbClr val="000000"/>
                </a:solidFill>
              </a:rPr>
              <a:t>2022</a:t>
            </a:r>
            <a:r>
              <a:rPr lang="en-US" altLang="en-US" sz="1100">
                <a:solidFill>
                  <a:srgbClr val="000000"/>
                </a:solidFill>
              </a:rPr>
              <a:t>), </a:t>
            </a:r>
            <a:r>
              <a:rPr lang="en-US" altLang="en-US" sz="1100" i="1">
                <a:solidFill>
                  <a:srgbClr val="000000"/>
                </a:solidFill>
              </a:rPr>
              <a:t>ACS Pharmacol Transl Sci 5</a:t>
            </a:r>
            <a:r>
              <a:rPr lang="en-US" altLang="en-US" sz="1100">
                <a:solidFill>
                  <a:srgbClr val="000000"/>
                </a:solidFill>
              </a:rPr>
              <a:t>, 1228</a:t>
            </a:r>
          </a:p>
          <a:p>
            <a:pPr fontAlgn="base">
              <a:spcBef>
                <a:spcPct val="0"/>
              </a:spcBef>
              <a:spcAft>
                <a:spcPct val="0"/>
              </a:spcAft>
            </a:pPr>
            <a:r>
              <a:rPr lang="en-US" altLang="en-US" sz="1100">
                <a:solidFill>
                  <a:srgbClr val="000000"/>
                </a:solidFill>
              </a:rPr>
              <a:t>Georgiadis D. (</a:t>
            </a:r>
            <a:r>
              <a:rPr lang="en-US" altLang="en-US" sz="1100" b="1">
                <a:solidFill>
                  <a:srgbClr val="000000"/>
                </a:solidFill>
              </a:rPr>
              <a:t>2020</a:t>
            </a:r>
            <a:r>
              <a:rPr lang="en-US" altLang="en-US" sz="1100">
                <a:solidFill>
                  <a:srgbClr val="000000"/>
                </a:solidFill>
              </a:rPr>
              <a:t>), </a:t>
            </a:r>
            <a:r>
              <a:rPr lang="en-US" altLang="en-US" sz="1100" i="1">
                <a:solidFill>
                  <a:srgbClr val="000000"/>
                </a:solidFill>
              </a:rPr>
              <a:t>Front. Pharmacol.</a:t>
            </a:r>
            <a:r>
              <a:rPr lang="en-US" altLang="en-US" sz="1100">
                <a:solidFill>
                  <a:srgbClr val="000000"/>
                </a:solidFill>
              </a:rPr>
              <a:t> </a:t>
            </a:r>
            <a:r>
              <a:rPr lang="en-US" altLang="en-US" sz="1100" i="1">
                <a:solidFill>
                  <a:srgbClr val="000000"/>
                </a:solidFill>
              </a:rPr>
              <a:t>11</a:t>
            </a:r>
            <a:r>
              <a:rPr lang="en-US" altLang="en-US" sz="1100">
                <a:solidFill>
                  <a:srgbClr val="000000"/>
                </a:solidFill>
              </a:rPr>
              <a:t>, 585838</a:t>
            </a:r>
          </a:p>
          <a:p>
            <a:pPr fontAlgn="base">
              <a:spcBef>
                <a:spcPct val="0"/>
              </a:spcBef>
              <a:spcAft>
                <a:spcPct val="0"/>
              </a:spcAft>
            </a:pPr>
            <a:endParaRPr lang="en-US" altLang="en-US" sz="1100">
              <a:solidFill>
                <a:srgbClr val="000000"/>
              </a:solidFill>
            </a:endParaRPr>
          </a:p>
        </p:txBody>
      </p:sp>
      <p:pic>
        <p:nvPicPr>
          <p:cNvPr id="4104" name="Picture 21" descr="H:\website1\images\Athina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3538" y="60326"/>
            <a:ext cx="430212"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5" name="Line 27"/>
          <p:cNvSpPr>
            <a:spLocks noChangeShapeType="1"/>
          </p:cNvSpPr>
          <p:nvPr/>
        </p:nvSpPr>
        <p:spPr bwMode="auto">
          <a:xfrm>
            <a:off x="6484938" y="568325"/>
            <a:ext cx="6350" cy="3868738"/>
          </a:xfrm>
          <a:prstGeom prst="line">
            <a:avLst/>
          </a:prstGeom>
          <a:noFill/>
          <a:ln w="381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a:solidFill>
                <a:srgbClr val="000000"/>
              </a:solidFill>
            </a:endParaRPr>
          </a:p>
        </p:txBody>
      </p:sp>
      <p:graphicFrame>
        <p:nvGraphicFramePr>
          <p:cNvPr id="4106" name="Object 1"/>
          <p:cNvGraphicFramePr>
            <a:graphicFrameLocks noChangeAspect="1"/>
          </p:cNvGraphicFramePr>
          <p:nvPr/>
        </p:nvGraphicFramePr>
        <p:xfrm>
          <a:off x="1630363" y="568325"/>
          <a:ext cx="4748212" cy="2687638"/>
        </p:xfrm>
        <a:graphic>
          <a:graphicData uri="http://schemas.openxmlformats.org/presentationml/2006/ole">
            <mc:AlternateContent xmlns:mc="http://schemas.openxmlformats.org/markup-compatibility/2006">
              <mc:Choice xmlns:v="urn:schemas-microsoft-com:vml" Requires="v">
                <p:oleObj spid="_x0000_s20603" name="CS ChemDraw Drawing" r:id="rId5" imgW="2903114" imgH="1642935" progId="ChemDraw.Document.6.0">
                  <p:embed/>
                </p:oleObj>
              </mc:Choice>
              <mc:Fallback>
                <p:oleObj name="CS ChemDraw Drawing" r:id="rId5" imgW="2903114" imgH="1642935" progId="ChemDraw.Document.6.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0363" y="568325"/>
                        <a:ext cx="4748212"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 Box 28"/>
          <p:cNvSpPr txBox="1">
            <a:spLocks noChangeArrowheads="1"/>
          </p:cNvSpPr>
          <p:nvPr/>
        </p:nvSpPr>
        <p:spPr bwMode="auto">
          <a:xfrm>
            <a:off x="6456364" y="549275"/>
            <a:ext cx="4518025" cy="254000"/>
          </a:xfrm>
          <a:prstGeom prst="rect">
            <a:avLst/>
          </a:prstGeom>
          <a:noFill/>
          <a:ln>
            <a:noFill/>
          </a:ln>
          <a:effectLst/>
        </p:spPr>
        <p:txBody>
          <a:bodyPr>
            <a:spAutoFit/>
          </a:bodyPr>
          <a:lstStyle/>
          <a:p>
            <a:pPr algn="just" fontAlgn="base">
              <a:spcBef>
                <a:spcPct val="0"/>
              </a:spcBef>
              <a:spcAft>
                <a:spcPct val="0"/>
              </a:spcAft>
              <a:defRPr/>
            </a:pPr>
            <a:r>
              <a:rPr lang="en-US" altLang="en-US" sz="1000" b="1" i="1" u="sng" dirty="0">
                <a:solidFill>
                  <a:srgbClr val="2D2D8A">
                    <a:lumMod val="60000"/>
                    <a:lumOff val="40000"/>
                  </a:srgbClr>
                </a:solidFill>
              </a:rPr>
              <a:t>Examples of inhibitors and probes developed by Georgiadis’ Group</a:t>
            </a:r>
          </a:p>
        </p:txBody>
      </p:sp>
      <p:graphicFrame>
        <p:nvGraphicFramePr>
          <p:cNvPr id="4108" name="Object 2"/>
          <p:cNvGraphicFramePr>
            <a:graphicFrameLocks noChangeAspect="1"/>
          </p:cNvGraphicFramePr>
          <p:nvPr/>
        </p:nvGraphicFramePr>
        <p:xfrm>
          <a:off x="6527800" y="765176"/>
          <a:ext cx="1208088" cy="1262063"/>
        </p:xfrm>
        <a:graphic>
          <a:graphicData uri="http://schemas.openxmlformats.org/presentationml/2006/ole">
            <mc:AlternateContent xmlns:mc="http://schemas.openxmlformats.org/markup-compatibility/2006">
              <mc:Choice xmlns:v="urn:schemas-microsoft-com:vml" Requires="v">
                <p:oleObj spid="_x0000_s20604" name="CS ChemDraw Drawing" r:id="rId7" imgW="2028267" imgH="2124345" progId="ChemDraw.Document.6.0">
                  <p:embed/>
                </p:oleObj>
              </mc:Choice>
              <mc:Fallback>
                <p:oleObj name="CS ChemDraw Drawing" r:id="rId7" imgW="2028267" imgH="2124345" progId="ChemDraw.Document.6.0">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7800" y="765176"/>
                        <a:ext cx="1208088"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9" name="Object 3"/>
          <p:cNvGraphicFramePr>
            <a:graphicFrameLocks noChangeAspect="1"/>
          </p:cNvGraphicFramePr>
          <p:nvPr/>
        </p:nvGraphicFramePr>
        <p:xfrm>
          <a:off x="8621714" y="2349501"/>
          <a:ext cx="2008187" cy="1814513"/>
        </p:xfrm>
        <a:graphic>
          <a:graphicData uri="http://schemas.openxmlformats.org/presentationml/2006/ole">
            <mc:AlternateContent xmlns:mc="http://schemas.openxmlformats.org/markup-compatibility/2006">
              <mc:Choice xmlns:v="urn:schemas-microsoft-com:vml" Requires="v">
                <p:oleObj spid="_x0000_s20605" name="CS ChemDraw Drawing" r:id="rId9" imgW="3357337" imgH="3034292" progId="ChemDraw.Document.6.0">
                  <p:embed/>
                </p:oleObj>
              </mc:Choice>
              <mc:Fallback>
                <p:oleObj name="CS ChemDraw Drawing" r:id="rId9" imgW="3357337" imgH="3034292" progId="ChemDraw.Document.6.0">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21714" y="2349501"/>
                        <a:ext cx="2008187"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0" name="Object 4"/>
          <p:cNvGraphicFramePr>
            <a:graphicFrameLocks noChangeAspect="1"/>
          </p:cNvGraphicFramePr>
          <p:nvPr/>
        </p:nvGraphicFramePr>
        <p:xfrm>
          <a:off x="9026525" y="871538"/>
          <a:ext cx="1504950" cy="1039812"/>
        </p:xfrm>
        <a:graphic>
          <a:graphicData uri="http://schemas.openxmlformats.org/presentationml/2006/ole">
            <mc:AlternateContent xmlns:mc="http://schemas.openxmlformats.org/markup-compatibility/2006">
              <mc:Choice xmlns:v="urn:schemas-microsoft-com:vml" Requires="v">
                <p:oleObj spid="_x0000_s20606" name="CS ChemDraw Drawing" r:id="rId11" imgW="2511410" imgH="1735891" progId="ChemDraw.Document.6.0">
                  <p:embed/>
                </p:oleObj>
              </mc:Choice>
              <mc:Fallback>
                <p:oleObj name="CS ChemDraw Drawing" r:id="rId11" imgW="2511410" imgH="1735891" progId="ChemDraw.Document.6.0">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26525" y="871538"/>
                        <a:ext cx="1504950"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1" name="Object 6"/>
          <p:cNvGraphicFramePr>
            <a:graphicFrameLocks noChangeAspect="1"/>
          </p:cNvGraphicFramePr>
          <p:nvPr/>
        </p:nvGraphicFramePr>
        <p:xfrm>
          <a:off x="7896225" y="788989"/>
          <a:ext cx="1111250" cy="1169987"/>
        </p:xfrm>
        <a:graphic>
          <a:graphicData uri="http://schemas.openxmlformats.org/presentationml/2006/ole">
            <mc:AlternateContent xmlns:mc="http://schemas.openxmlformats.org/markup-compatibility/2006">
              <mc:Choice xmlns:v="urn:schemas-microsoft-com:vml" Requires="v">
                <p:oleObj spid="_x0000_s20607" name="CS ChemDraw Drawing" r:id="rId13" imgW="1851766" imgH="1949093" progId="ChemDraw.Document.6.0">
                  <p:embed/>
                </p:oleObj>
              </mc:Choice>
              <mc:Fallback>
                <p:oleObj name="CS ChemDraw Drawing" r:id="rId13" imgW="1851766" imgH="1949093" progId="ChemDraw.Document.6.0">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896225" y="788989"/>
                        <a:ext cx="11112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2" name="Object 7"/>
          <p:cNvGraphicFramePr>
            <a:graphicFrameLocks noChangeAspect="1"/>
          </p:cNvGraphicFramePr>
          <p:nvPr/>
        </p:nvGraphicFramePr>
        <p:xfrm>
          <a:off x="6527800" y="2376489"/>
          <a:ext cx="2103438" cy="1773237"/>
        </p:xfrm>
        <a:graphic>
          <a:graphicData uri="http://schemas.openxmlformats.org/presentationml/2006/ole">
            <mc:AlternateContent xmlns:mc="http://schemas.openxmlformats.org/markup-compatibility/2006">
              <mc:Choice xmlns:v="urn:schemas-microsoft-com:vml" Requires="v">
                <p:oleObj spid="_x0000_s20608" name="CS ChemDraw Drawing" r:id="rId15" imgW="3503641" imgH="2954981" progId="ChemDraw.Document.6.0">
                  <p:embed/>
                </p:oleObj>
              </mc:Choice>
              <mc:Fallback>
                <p:oleObj name="CS ChemDraw Drawing" r:id="rId15" imgW="3503641" imgH="2954981" progId="ChemDraw.Document.6.0">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27800" y="2376489"/>
                        <a:ext cx="2103438"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3" name="Object 10"/>
          <p:cNvGraphicFramePr>
            <a:graphicFrameLocks noChangeAspect="1"/>
          </p:cNvGraphicFramePr>
          <p:nvPr/>
        </p:nvGraphicFramePr>
        <p:xfrm>
          <a:off x="5303839" y="4486275"/>
          <a:ext cx="2801937" cy="1809750"/>
        </p:xfrm>
        <a:graphic>
          <a:graphicData uri="http://schemas.openxmlformats.org/presentationml/2006/ole">
            <mc:AlternateContent xmlns:mc="http://schemas.openxmlformats.org/markup-compatibility/2006">
              <mc:Choice xmlns:v="urn:schemas-microsoft-com:vml" Requires="v">
                <p:oleObj spid="_x0000_s20609" name="CS ChemDraw Drawing" r:id="rId17" imgW="4192205" imgH="2705108" progId="ChemDraw.Document.6.0">
                  <p:embed/>
                </p:oleObj>
              </mc:Choice>
              <mc:Fallback>
                <p:oleObj name="CS ChemDraw Drawing" r:id="rId17" imgW="4192205" imgH="2705108" progId="ChemDraw.Document.6.0">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303839" y="4486275"/>
                        <a:ext cx="2801937"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4" name="Object 4"/>
          <p:cNvGraphicFramePr>
            <a:graphicFrameLocks noChangeAspect="1"/>
          </p:cNvGraphicFramePr>
          <p:nvPr/>
        </p:nvGraphicFramePr>
        <p:xfrm>
          <a:off x="6567489" y="2060575"/>
          <a:ext cx="1144587" cy="287338"/>
        </p:xfrm>
        <a:graphic>
          <a:graphicData uri="http://schemas.openxmlformats.org/presentationml/2006/ole">
            <mc:AlternateContent xmlns:mc="http://schemas.openxmlformats.org/markup-compatibility/2006">
              <mc:Choice xmlns:v="urn:schemas-microsoft-com:vml" Requires="v">
                <p:oleObj spid="_x0000_s20610" name="CS ChemDraw Drawing" r:id="rId19" imgW="1930873" imgH="484822" progId="ChemDraw.Document.6.0">
                  <p:embed/>
                </p:oleObj>
              </mc:Choice>
              <mc:Fallback>
                <p:oleObj name="CS ChemDraw Drawing" r:id="rId19" imgW="1930873" imgH="484822" progId="ChemDraw.Document.6.0">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67489" y="2060575"/>
                        <a:ext cx="1144587"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5" name="Object 2"/>
          <p:cNvGraphicFramePr>
            <a:graphicFrameLocks noChangeAspect="1"/>
          </p:cNvGraphicFramePr>
          <p:nvPr/>
        </p:nvGraphicFramePr>
        <p:xfrm>
          <a:off x="7837488" y="1955801"/>
          <a:ext cx="1147762" cy="320675"/>
        </p:xfrm>
        <a:graphic>
          <a:graphicData uri="http://schemas.openxmlformats.org/presentationml/2006/ole">
            <mc:AlternateContent xmlns:mc="http://schemas.openxmlformats.org/markup-compatibility/2006">
              <mc:Choice xmlns:v="urn:schemas-microsoft-com:vml" Requires="v">
                <p:oleObj spid="_x0000_s20611" name="CS ChemDraw Drawing" r:id="rId21" imgW="1736084" imgH="484822" progId="ChemDraw.Document.6.0">
                  <p:embed/>
                </p:oleObj>
              </mc:Choice>
              <mc:Fallback>
                <p:oleObj name="CS ChemDraw Drawing" r:id="rId21" imgW="1736084" imgH="484822" progId="ChemDraw.Document.6.0">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837488" y="1955801"/>
                        <a:ext cx="11477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6" name="Object 2"/>
          <p:cNvGraphicFramePr>
            <a:graphicFrameLocks noChangeAspect="1"/>
          </p:cNvGraphicFramePr>
          <p:nvPr/>
        </p:nvGraphicFramePr>
        <p:xfrm>
          <a:off x="9128125" y="1909764"/>
          <a:ext cx="1504950" cy="223837"/>
        </p:xfrm>
        <a:graphic>
          <a:graphicData uri="http://schemas.openxmlformats.org/presentationml/2006/ole">
            <mc:AlternateContent xmlns:mc="http://schemas.openxmlformats.org/markup-compatibility/2006">
              <mc:Choice xmlns:v="urn:schemas-microsoft-com:vml" Requires="v">
                <p:oleObj spid="_x0000_s20612" name="CS ChemDraw Drawing" r:id="rId23" imgW="2273666" imgH="336859" progId="ChemDraw.Document.6.0">
                  <p:embed/>
                </p:oleObj>
              </mc:Choice>
              <mc:Fallback>
                <p:oleObj name="CS ChemDraw Drawing" r:id="rId23" imgW="2273666" imgH="336859" progId="ChemDraw.Document.6.0">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128125" y="1909764"/>
                        <a:ext cx="150495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17" name="Object 2"/>
          <p:cNvGraphicFramePr>
            <a:graphicFrameLocks noChangeAspect="1"/>
          </p:cNvGraphicFramePr>
          <p:nvPr/>
        </p:nvGraphicFramePr>
        <p:xfrm>
          <a:off x="6746876" y="4164014"/>
          <a:ext cx="1444625" cy="212725"/>
        </p:xfrm>
        <a:graphic>
          <a:graphicData uri="http://schemas.openxmlformats.org/presentationml/2006/ole">
            <mc:AlternateContent xmlns:mc="http://schemas.openxmlformats.org/markup-compatibility/2006">
              <mc:Choice xmlns:v="urn:schemas-microsoft-com:vml" Requires="v">
                <p:oleObj spid="_x0000_s20613" name="CS ChemDraw Drawing" r:id="rId25" imgW="2279620" imgH="336859" progId="ChemDraw.Document.6.0">
                  <p:embed/>
                </p:oleObj>
              </mc:Choice>
              <mc:Fallback>
                <p:oleObj name="CS ChemDraw Drawing" r:id="rId25" imgW="2279620" imgH="336859" progId="ChemDraw.Document.6.0">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746876" y="4164014"/>
                        <a:ext cx="144462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 name="Text Box 28"/>
          <p:cNvSpPr txBox="1">
            <a:spLocks noChangeArrowheads="1"/>
          </p:cNvSpPr>
          <p:nvPr/>
        </p:nvSpPr>
        <p:spPr bwMode="auto">
          <a:xfrm>
            <a:off x="1630364" y="4437064"/>
            <a:ext cx="3673475" cy="1938337"/>
          </a:xfrm>
          <a:prstGeom prst="rect">
            <a:avLst/>
          </a:prstGeom>
          <a:noFill/>
          <a:ln>
            <a:noFill/>
          </a:ln>
          <a:effectLst/>
        </p:spPr>
        <p:txBody>
          <a:bodyPr>
            <a:spAutoFit/>
          </a:bodyPr>
          <a:lstStyle/>
          <a:p>
            <a:pPr algn="just" fontAlgn="base">
              <a:spcBef>
                <a:spcPct val="0"/>
              </a:spcBef>
              <a:spcAft>
                <a:spcPct val="0"/>
              </a:spcAft>
              <a:buFont typeface="Wingdings" panose="05000000000000000000" pitchFamily="2" charset="2"/>
              <a:buChar char="Ø"/>
              <a:defRPr/>
            </a:pPr>
            <a:r>
              <a:rPr lang="el-GR" altLang="en-US" sz="1200" dirty="0">
                <a:solidFill>
                  <a:srgbClr val="000000"/>
                </a:solidFill>
              </a:rPr>
              <a:t> </a:t>
            </a:r>
            <a:r>
              <a:rPr lang="en-US" altLang="en-US" sz="1200" dirty="0">
                <a:solidFill>
                  <a:srgbClr val="000000"/>
                </a:solidFill>
              </a:rPr>
              <a:t>Development of </a:t>
            </a:r>
            <a:r>
              <a:rPr lang="en-US" altLang="en-US" sz="1200" b="1" dirty="0">
                <a:solidFill>
                  <a:srgbClr val="2D2D8A">
                    <a:lumMod val="60000"/>
                    <a:lumOff val="40000"/>
                  </a:srgbClr>
                </a:solidFill>
              </a:rPr>
              <a:t>synthetic methodologies</a:t>
            </a:r>
            <a:r>
              <a:rPr lang="en-US" altLang="en-US" sz="1200" dirty="0">
                <a:solidFill>
                  <a:srgbClr val="000000"/>
                </a:solidFill>
              </a:rPr>
              <a:t> towards </a:t>
            </a:r>
            <a:r>
              <a:rPr lang="en-US" altLang="en-US" sz="1200" b="1" dirty="0">
                <a:solidFill>
                  <a:srgbClr val="2D2D8A">
                    <a:lumMod val="60000"/>
                    <a:lumOff val="40000"/>
                  </a:srgbClr>
                </a:solidFill>
              </a:rPr>
              <a:t>organophosphorus bioactive compounds</a:t>
            </a:r>
            <a:r>
              <a:rPr lang="en-US" altLang="en-US" sz="1200" dirty="0">
                <a:solidFill>
                  <a:srgbClr val="000000"/>
                </a:solidFill>
              </a:rPr>
              <a:t>.</a:t>
            </a:r>
          </a:p>
          <a:p>
            <a:pPr algn="just" fontAlgn="base">
              <a:spcBef>
                <a:spcPct val="0"/>
              </a:spcBef>
              <a:spcAft>
                <a:spcPct val="0"/>
              </a:spcAft>
              <a:buFont typeface="Wingdings" panose="05000000000000000000" pitchFamily="2" charset="2"/>
              <a:buChar char="Ø"/>
              <a:defRPr/>
            </a:pPr>
            <a:r>
              <a:rPr lang="en-US" sz="1200" dirty="0">
                <a:solidFill>
                  <a:srgbClr val="000000"/>
                </a:solidFill>
                <a:ea typeface="Calibri" panose="020F0502020204030204" pitchFamily="34" charset="0"/>
              </a:rPr>
              <a:t> Main synthetic targets: (a) </a:t>
            </a:r>
            <a:r>
              <a:rPr lang="en-US" sz="1200" b="1" dirty="0">
                <a:solidFill>
                  <a:srgbClr val="2D2D8A">
                    <a:lumMod val="60000"/>
                    <a:lumOff val="40000"/>
                  </a:srgbClr>
                </a:solidFill>
                <a:ea typeface="Calibri" panose="020F0502020204030204" pitchFamily="34" charset="0"/>
              </a:rPr>
              <a:t>Late stage diversification</a:t>
            </a:r>
            <a:r>
              <a:rPr lang="en-US" sz="1200" dirty="0">
                <a:solidFill>
                  <a:srgbClr val="000000"/>
                </a:solidFill>
                <a:ea typeface="Calibri" panose="020F0502020204030204" pitchFamily="34" charset="0"/>
              </a:rPr>
              <a:t> or functionalization, (b) Introduction of </a:t>
            </a:r>
            <a:r>
              <a:rPr lang="en-US" sz="1200" b="1" dirty="0">
                <a:solidFill>
                  <a:srgbClr val="2D2D8A">
                    <a:lumMod val="60000"/>
                    <a:lumOff val="40000"/>
                  </a:srgbClr>
                </a:solidFill>
                <a:ea typeface="Calibri" panose="020F0502020204030204" pitchFamily="34" charset="0"/>
              </a:rPr>
              <a:t>conformational constraints</a:t>
            </a:r>
            <a:r>
              <a:rPr lang="en-US" sz="1200" dirty="0">
                <a:solidFill>
                  <a:srgbClr val="000000"/>
                </a:solidFill>
                <a:ea typeface="Calibri" panose="020F0502020204030204" pitchFamily="34" charset="0"/>
              </a:rPr>
              <a:t>, (c) Novel </a:t>
            </a:r>
            <a:r>
              <a:rPr lang="en-US" sz="1200" b="1" dirty="0">
                <a:solidFill>
                  <a:srgbClr val="2D2D8A">
                    <a:lumMod val="60000"/>
                    <a:lumOff val="40000"/>
                  </a:srgbClr>
                </a:solidFill>
                <a:ea typeface="Calibri" panose="020F0502020204030204" pitchFamily="34" charset="0"/>
              </a:rPr>
              <a:t>P-C bond-forming reactions</a:t>
            </a:r>
            <a:r>
              <a:rPr lang="en-US" sz="1200" dirty="0">
                <a:solidFill>
                  <a:srgbClr val="000000"/>
                </a:solidFill>
                <a:ea typeface="Calibri" panose="020F0502020204030204" pitchFamily="34" charset="0"/>
              </a:rPr>
              <a:t>, (d) Optimization of synthetic methodologies in terms of </a:t>
            </a:r>
            <a:r>
              <a:rPr lang="en-US" sz="1200" b="1" dirty="0">
                <a:solidFill>
                  <a:srgbClr val="2D2D8A">
                    <a:lumMod val="60000"/>
                    <a:lumOff val="40000"/>
                  </a:srgbClr>
                </a:solidFill>
                <a:ea typeface="Calibri" panose="020F0502020204030204" pitchFamily="34" charset="0"/>
              </a:rPr>
              <a:t>stereoselectivity</a:t>
            </a:r>
            <a:r>
              <a:rPr lang="en-US" sz="1200" dirty="0">
                <a:solidFill>
                  <a:srgbClr val="000000"/>
                </a:solidFill>
                <a:ea typeface="Calibri" panose="020F0502020204030204" pitchFamily="34" charset="0"/>
              </a:rPr>
              <a:t> and </a:t>
            </a:r>
            <a:r>
              <a:rPr lang="en-US" sz="1200" b="1" dirty="0">
                <a:solidFill>
                  <a:srgbClr val="2D2D8A">
                    <a:lumMod val="60000"/>
                    <a:lumOff val="40000"/>
                  </a:srgbClr>
                </a:solidFill>
                <a:ea typeface="Calibri" panose="020F0502020204030204" pitchFamily="34" charset="0"/>
              </a:rPr>
              <a:t>efficiency</a:t>
            </a:r>
            <a:r>
              <a:rPr lang="en-US" sz="1200" dirty="0">
                <a:solidFill>
                  <a:srgbClr val="000000"/>
                </a:solidFill>
                <a:ea typeface="Calibri" panose="020F0502020204030204" pitchFamily="34" charset="0"/>
              </a:rPr>
              <a:t>. (e) </a:t>
            </a:r>
            <a:r>
              <a:rPr lang="en-US" sz="1200" b="1" dirty="0">
                <a:solidFill>
                  <a:srgbClr val="2D2D8A">
                    <a:lumMod val="60000"/>
                    <a:lumOff val="40000"/>
                  </a:srgbClr>
                </a:solidFill>
                <a:ea typeface="Calibri" panose="020F0502020204030204" pitchFamily="34" charset="0"/>
              </a:rPr>
              <a:t>Combinatorial chemistry</a:t>
            </a:r>
            <a:r>
              <a:rPr lang="en-US" sz="1200" dirty="0">
                <a:solidFill>
                  <a:srgbClr val="000000"/>
                </a:solidFill>
                <a:ea typeface="Calibri" panose="020F0502020204030204" pitchFamily="34" charset="0"/>
              </a:rPr>
              <a:t> </a:t>
            </a:r>
            <a:endParaRPr lang="en-US" altLang="en-US" sz="1200" dirty="0">
              <a:solidFill>
                <a:srgbClr val="000000"/>
              </a:solidFill>
            </a:endParaRPr>
          </a:p>
        </p:txBody>
      </p:sp>
      <p:sp>
        <p:nvSpPr>
          <p:cNvPr id="4119" name="Text Box 32"/>
          <p:cNvSpPr txBox="1">
            <a:spLocks noChangeArrowheads="1"/>
          </p:cNvSpPr>
          <p:nvPr/>
        </p:nvSpPr>
        <p:spPr bwMode="auto">
          <a:xfrm>
            <a:off x="8112125" y="4554539"/>
            <a:ext cx="2592388" cy="17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900">
                <a:solidFill>
                  <a:srgbClr val="000000"/>
                </a:solidFill>
              </a:rPr>
              <a:t>Kokkala, P. (</a:t>
            </a:r>
            <a:r>
              <a:rPr lang="en-US" altLang="en-US" sz="900" b="1">
                <a:solidFill>
                  <a:srgbClr val="000000"/>
                </a:solidFill>
              </a:rPr>
              <a:t>2022</a:t>
            </a:r>
            <a:r>
              <a:rPr lang="en-US" altLang="en-US" sz="900">
                <a:solidFill>
                  <a:srgbClr val="000000"/>
                </a:solidFill>
              </a:rPr>
              <a:t>) Molecules </a:t>
            </a:r>
            <a:r>
              <a:rPr lang="en-US" altLang="en-US" sz="900" i="1">
                <a:solidFill>
                  <a:srgbClr val="000000"/>
                </a:solidFill>
              </a:rPr>
              <a:t>27</a:t>
            </a:r>
            <a:r>
              <a:rPr lang="en-US" altLang="en-US" sz="900">
                <a:solidFill>
                  <a:srgbClr val="000000"/>
                </a:solidFill>
              </a:rPr>
              <a:t>, 1242</a:t>
            </a:r>
          </a:p>
          <a:p>
            <a:pPr fontAlgn="base">
              <a:spcBef>
                <a:spcPct val="0"/>
              </a:spcBef>
              <a:spcAft>
                <a:spcPct val="0"/>
              </a:spcAft>
            </a:pPr>
            <a:r>
              <a:rPr lang="en-US" altLang="en-US" sz="900">
                <a:solidFill>
                  <a:srgbClr val="000000"/>
                </a:solidFill>
              </a:rPr>
              <a:t>Kaminska, M. (</a:t>
            </a:r>
            <a:r>
              <a:rPr lang="en-US" altLang="en-US" sz="900" b="1">
                <a:solidFill>
                  <a:srgbClr val="000000"/>
                </a:solidFill>
              </a:rPr>
              <a:t>2021</a:t>
            </a:r>
            <a:r>
              <a:rPr lang="en-US" altLang="en-US" sz="900">
                <a:solidFill>
                  <a:srgbClr val="000000"/>
                </a:solidFill>
              </a:rPr>
              <a:t>) Angew Chem </a:t>
            </a:r>
            <a:r>
              <a:rPr lang="en-US" altLang="en-US" sz="900" i="1">
                <a:solidFill>
                  <a:srgbClr val="000000"/>
                </a:solidFill>
              </a:rPr>
              <a:t>133</a:t>
            </a:r>
            <a:r>
              <a:rPr lang="en-US" altLang="en-US" sz="900">
                <a:solidFill>
                  <a:srgbClr val="000000"/>
                </a:solidFill>
              </a:rPr>
              <a:t>, 18420</a:t>
            </a:r>
          </a:p>
          <a:p>
            <a:pPr fontAlgn="base">
              <a:spcBef>
                <a:spcPct val="0"/>
              </a:spcBef>
              <a:spcAft>
                <a:spcPct val="0"/>
              </a:spcAft>
            </a:pPr>
            <a:r>
              <a:rPr lang="en-US" altLang="en-US" sz="900">
                <a:solidFill>
                  <a:srgbClr val="000000"/>
                </a:solidFill>
              </a:rPr>
              <a:t>Kokkala, P. (</a:t>
            </a:r>
            <a:r>
              <a:rPr lang="en-US" altLang="en-US" sz="900" b="1">
                <a:solidFill>
                  <a:srgbClr val="000000"/>
                </a:solidFill>
              </a:rPr>
              <a:t>2021</a:t>
            </a:r>
            <a:r>
              <a:rPr lang="en-US" altLang="en-US" sz="900">
                <a:solidFill>
                  <a:srgbClr val="000000"/>
                </a:solidFill>
              </a:rPr>
              <a:t>) </a:t>
            </a:r>
            <a:r>
              <a:rPr lang="en-US" altLang="en-US" sz="900" i="1">
                <a:solidFill>
                  <a:srgbClr val="000000"/>
                </a:solidFill>
              </a:rPr>
              <a:t>Org. Lett.</a:t>
            </a:r>
            <a:r>
              <a:rPr lang="en-US" altLang="en-US" sz="900">
                <a:solidFill>
                  <a:srgbClr val="000000"/>
                </a:solidFill>
              </a:rPr>
              <a:t> </a:t>
            </a:r>
            <a:r>
              <a:rPr lang="en-US" altLang="en-US" sz="900" i="1">
                <a:solidFill>
                  <a:srgbClr val="000000"/>
                </a:solidFill>
              </a:rPr>
              <a:t>23</a:t>
            </a:r>
            <a:r>
              <a:rPr lang="en-US" altLang="en-US" sz="900">
                <a:solidFill>
                  <a:srgbClr val="000000"/>
                </a:solidFill>
              </a:rPr>
              <a:t>, 1726</a:t>
            </a:r>
          </a:p>
          <a:p>
            <a:pPr fontAlgn="base">
              <a:spcBef>
                <a:spcPct val="0"/>
              </a:spcBef>
              <a:spcAft>
                <a:spcPct val="0"/>
              </a:spcAft>
            </a:pPr>
            <a:r>
              <a:rPr lang="en-US" altLang="en-US" sz="900">
                <a:solidFill>
                  <a:srgbClr val="000000"/>
                </a:solidFill>
              </a:rPr>
              <a:t>Covaleda, G (</a:t>
            </a:r>
            <a:r>
              <a:rPr lang="en-US" altLang="en-US" sz="900" b="1">
                <a:solidFill>
                  <a:srgbClr val="000000"/>
                </a:solidFill>
              </a:rPr>
              <a:t>2019</a:t>
            </a:r>
            <a:r>
              <a:rPr lang="en-US" altLang="en-US" sz="900">
                <a:solidFill>
                  <a:srgbClr val="000000"/>
                </a:solidFill>
              </a:rPr>
              <a:t>) </a:t>
            </a:r>
            <a:r>
              <a:rPr lang="en-US" altLang="en-US" sz="900" i="1">
                <a:solidFill>
                  <a:srgbClr val="000000"/>
                </a:solidFill>
              </a:rPr>
              <a:t>J. Med. Chem</a:t>
            </a:r>
            <a:r>
              <a:rPr lang="en-US" altLang="en-US" sz="900">
                <a:solidFill>
                  <a:srgbClr val="000000"/>
                </a:solidFill>
              </a:rPr>
              <a:t>. </a:t>
            </a:r>
            <a:r>
              <a:rPr lang="en-US" altLang="en-US" sz="900" i="1">
                <a:solidFill>
                  <a:srgbClr val="000000"/>
                </a:solidFill>
              </a:rPr>
              <a:t>62</a:t>
            </a:r>
            <a:r>
              <a:rPr lang="en-US" altLang="en-US" sz="900">
                <a:solidFill>
                  <a:srgbClr val="000000"/>
                </a:solidFill>
              </a:rPr>
              <a:t>, 1917</a:t>
            </a:r>
          </a:p>
          <a:p>
            <a:pPr fontAlgn="base">
              <a:spcBef>
                <a:spcPct val="0"/>
              </a:spcBef>
              <a:spcAft>
                <a:spcPct val="0"/>
              </a:spcAft>
            </a:pPr>
            <a:r>
              <a:rPr lang="en-US" altLang="en-US" sz="900">
                <a:solidFill>
                  <a:srgbClr val="000000"/>
                </a:solidFill>
              </a:rPr>
              <a:t>Voreakos, K. (</a:t>
            </a:r>
            <a:r>
              <a:rPr lang="en-US" altLang="en-US" sz="900" b="1">
                <a:solidFill>
                  <a:srgbClr val="000000"/>
                </a:solidFill>
              </a:rPr>
              <a:t>2019</a:t>
            </a:r>
            <a:r>
              <a:rPr lang="en-US" altLang="en-US" sz="900">
                <a:solidFill>
                  <a:srgbClr val="000000"/>
                </a:solidFill>
              </a:rPr>
              <a:t>) </a:t>
            </a:r>
            <a:r>
              <a:rPr lang="en-US" altLang="en-US" sz="900" i="1">
                <a:solidFill>
                  <a:srgbClr val="000000"/>
                </a:solidFill>
              </a:rPr>
              <a:t>Org. Lett.</a:t>
            </a:r>
            <a:r>
              <a:rPr lang="en-US" altLang="en-US" sz="900">
                <a:solidFill>
                  <a:srgbClr val="000000"/>
                </a:solidFill>
              </a:rPr>
              <a:t> </a:t>
            </a:r>
            <a:r>
              <a:rPr lang="en-US" altLang="en-US" sz="900" i="1">
                <a:solidFill>
                  <a:srgbClr val="000000"/>
                </a:solidFill>
              </a:rPr>
              <a:t>21</a:t>
            </a:r>
            <a:r>
              <a:rPr lang="en-US" altLang="en-US" sz="900">
                <a:solidFill>
                  <a:srgbClr val="000000"/>
                </a:solidFill>
              </a:rPr>
              <a:t>, 4397</a:t>
            </a:r>
          </a:p>
          <a:p>
            <a:pPr fontAlgn="base">
              <a:spcBef>
                <a:spcPct val="0"/>
              </a:spcBef>
              <a:spcAft>
                <a:spcPct val="0"/>
              </a:spcAft>
            </a:pPr>
            <a:r>
              <a:rPr lang="en-US" altLang="en-US" sz="900">
                <a:solidFill>
                  <a:srgbClr val="000000"/>
                </a:solidFill>
              </a:rPr>
              <a:t>Bordenave, T. (</a:t>
            </a:r>
            <a:r>
              <a:rPr lang="en-US" altLang="en-US" sz="900" b="1">
                <a:solidFill>
                  <a:srgbClr val="000000"/>
                </a:solidFill>
              </a:rPr>
              <a:t>2016</a:t>
            </a:r>
            <a:r>
              <a:rPr lang="en-US" altLang="en-US" sz="900">
                <a:solidFill>
                  <a:srgbClr val="000000"/>
                </a:solidFill>
              </a:rPr>
              <a:t>) </a:t>
            </a:r>
            <a:r>
              <a:rPr lang="en-US" altLang="en-US" sz="900" i="1">
                <a:solidFill>
                  <a:srgbClr val="000000"/>
                </a:solidFill>
              </a:rPr>
              <a:t>Bioconjugate </a:t>
            </a:r>
          </a:p>
          <a:p>
            <a:pPr fontAlgn="base">
              <a:spcBef>
                <a:spcPct val="0"/>
              </a:spcBef>
              <a:spcAft>
                <a:spcPct val="0"/>
              </a:spcAft>
            </a:pPr>
            <a:r>
              <a:rPr lang="en-US" altLang="en-US" sz="900" i="1">
                <a:solidFill>
                  <a:srgbClr val="000000"/>
                </a:solidFill>
              </a:rPr>
              <a:t>                                   Chem.</a:t>
            </a:r>
            <a:r>
              <a:rPr lang="en-US" altLang="en-US" sz="900">
                <a:solidFill>
                  <a:srgbClr val="000000"/>
                </a:solidFill>
              </a:rPr>
              <a:t> 27, 2407</a:t>
            </a:r>
          </a:p>
          <a:p>
            <a:pPr fontAlgn="base">
              <a:spcBef>
                <a:spcPct val="0"/>
              </a:spcBef>
              <a:spcAft>
                <a:spcPct val="0"/>
              </a:spcAft>
            </a:pPr>
            <a:r>
              <a:rPr lang="en-US" altLang="en-US" sz="900">
                <a:solidFill>
                  <a:srgbClr val="000000"/>
                </a:solidFill>
              </a:rPr>
              <a:t>Kalyva, M. (</a:t>
            </a:r>
            <a:r>
              <a:rPr lang="en-US" altLang="en-US" sz="900" b="1">
                <a:solidFill>
                  <a:srgbClr val="000000"/>
                </a:solidFill>
              </a:rPr>
              <a:t>2015</a:t>
            </a:r>
            <a:r>
              <a:rPr lang="en-US" altLang="en-US" sz="900">
                <a:solidFill>
                  <a:srgbClr val="000000"/>
                </a:solidFill>
              </a:rPr>
              <a:t>) </a:t>
            </a:r>
            <a:r>
              <a:rPr lang="en-US" altLang="en-US" sz="900" i="1">
                <a:solidFill>
                  <a:srgbClr val="000000"/>
                </a:solidFill>
              </a:rPr>
              <a:t>Chem. Eur. J.</a:t>
            </a:r>
            <a:r>
              <a:rPr lang="en-US" altLang="en-US" sz="900">
                <a:solidFill>
                  <a:srgbClr val="000000"/>
                </a:solidFill>
              </a:rPr>
              <a:t> </a:t>
            </a:r>
            <a:r>
              <a:rPr lang="en-US" altLang="en-US" sz="900" i="1">
                <a:solidFill>
                  <a:srgbClr val="000000"/>
                </a:solidFill>
              </a:rPr>
              <a:t>21</a:t>
            </a:r>
            <a:r>
              <a:rPr lang="en-US" altLang="en-US" sz="900">
                <a:solidFill>
                  <a:srgbClr val="000000"/>
                </a:solidFill>
              </a:rPr>
              <a:t>, 3278</a:t>
            </a:r>
          </a:p>
          <a:p>
            <a:pPr fontAlgn="base">
              <a:spcBef>
                <a:spcPct val="0"/>
              </a:spcBef>
              <a:spcAft>
                <a:spcPct val="0"/>
              </a:spcAft>
            </a:pPr>
            <a:r>
              <a:rPr lang="en-US" altLang="en-US" sz="900">
                <a:solidFill>
                  <a:srgbClr val="000000"/>
                </a:solidFill>
              </a:rPr>
              <a:t>Georgiadis, D. (</a:t>
            </a:r>
            <a:r>
              <a:rPr lang="en-US" altLang="en-US" sz="900" b="1">
                <a:solidFill>
                  <a:srgbClr val="000000"/>
                </a:solidFill>
              </a:rPr>
              <a:t>2015</a:t>
            </a:r>
            <a:r>
              <a:rPr lang="en-US" altLang="en-US" sz="900">
                <a:solidFill>
                  <a:srgbClr val="000000"/>
                </a:solidFill>
              </a:rPr>
              <a:t>) </a:t>
            </a:r>
            <a:r>
              <a:rPr lang="en-US" altLang="en-US" sz="900" i="1">
                <a:solidFill>
                  <a:srgbClr val="000000"/>
                </a:solidFill>
              </a:rPr>
              <a:t>Top. Curr. Chem.</a:t>
            </a:r>
            <a:r>
              <a:rPr lang="en-US" altLang="en-US" sz="900">
                <a:solidFill>
                  <a:srgbClr val="000000"/>
                </a:solidFill>
              </a:rPr>
              <a:t> </a:t>
            </a:r>
            <a:r>
              <a:rPr lang="en-US" altLang="en-US" sz="900" i="1">
                <a:solidFill>
                  <a:srgbClr val="000000"/>
                </a:solidFill>
              </a:rPr>
              <a:t>1-38</a:t>
            </a:r>
            <a:endParaRPr lang="en-US" altLang="en-US" sz="900">
              <a:solidFill>
                <a:srgbClr val="000000"/>
              </a:solidFill>
            </a:endParaRPr>
          </a:p>
          <a:p>
            <a:pPr fontAlgn="base">
              <a:spcBef>
                <a:spcPct val="0"/>
              </a:spcBef>
              <a:spcAft>
                <a:spcPct val="0"/>
              </a:spcAft>
            </a:pPr>
            <a:r>
              <a:rPr lang="en-US" altLang="en-US" sz="900">
                <a:solidFill>
                  <a:srgbClr val="000000"/>
                </a:solidFill>
              </a:rPr>
              <a:t>Rogakos, V (</a:t>
            </a:r>
            <a:r>
              <a:rPr lang="en-US" altLang="en-US" sz="900" b="1">
                <a:solidFill>
                  <a:srgbClr val="000000"/>
                </a:solidFill>
              </a:rPr>
              <a:t>2009</a:t>
            </a:r>
            <a:r>
              <a:rPr lang="en-US" altLang="en-US" sz="900">
                <a:solidFill>
                  <a:srgbClr val="000000"/>
                </a:solidFill>
              </a:rPr>
              <a:t>) </a:t>
            </a:r>
            <a:r>
              <a:rPr lang="en-US" altLang="en-US" sz="900" i="1">
                <a:solidFill>
                  <a:srgbClr val="000000"/>
                </a:solidFill>
              </a:rPr>
              <a:t>Org. Lett.</a:t>
            </a:r>
            <a:r>
              <a:rPr lang="en-US" altLang="en-US" sz="900">
                <a:solidFill>
                  <a:srgbClr val="000000"/>
                </a:solidFill>
              </a:rPr>
              <a:t> </a:t>
            </a:r>
            <a:r>
              <a:rPr lang="en-US" altLang="en-US" sz="900" i="1">
                <a:solidFill>
                  <a:srgbClr val="000000"/>
                </a:solidFill>
              </a:rPr>
              <a:t>11</a:t>
            </a:r>
            <a:r>
              <a:rPr lang="en-US" altLang="en-US" sz="900">
                <a:solidFill>
                  <a:srgbClr val="000000"/>
                </a:solidFill>
              </a:rPr>
              <a:t>, 4696</a:t>
            </a:r>
          </a:p>
          <a:p>
            <a:pPr fontAlgn="base">
              <a:spcBef>
                <a:spcPct val="0"/>
              </a:spcBef>
              <a:spcAft>
                <a:spcPct val="0"/>
              </a:spcAft>
            </a:pPr>
            <a:r>
              <a:rPr lang="en-US" altLang="en-US" sz="900">
                <a:solidFill>
                  <a:srgbClr val="000000"/>
                </a:solidFill>
              </a:rPr>
              <a:t>Nasopoulou, M. (</a:t>
            </a:r>
            <a:r>
              <a:rPr lang="en-US" altLang="en-US" sz="900" b="1">
                <a:solidFill>
                  <a:srgbClr val="000000"/>
                </a:solidFill>
              </a:rPr>
              <a:t>2007</a:t>
            </a:r>
            <a:r>
              <a:rPr lang="en-US" altLang="en-US" sz="900">
                <a:solidFill>
                  <a:srgbClr val="000000"/>
                </a:solidFill>
              </a:rPr>
              <a:t>) </a:t>
            </a:r>
            <a:r>
              <a:rPr lang="en-US" altLang="en-US" sz="900" i="1">
                <a:solidFill>
                  <a:srgbClr val="000000"/>
                </a:solidFill>
              </a:rPr>
              <a:t>J. Org. Chem.</a:t>
            </a:r>
            <a:r>
              <a:rPr lang="en-US" altLang="en-US" sz="900">
                <a:solidFill>
                  <a:srgbClr val="000000"/>
                </a:solidFill>
              </a:rPr>
              <a:t> </a:t>
            </a:r>
            <a:r>
              <a:rPr lang="en-US" altLang="en-US" sz="900" i="1">
                <a:solidFill>
                  <a:srgbClr val="000000"/>
                </a:solidFill>
              </a:rPr>
              <a:t>72</a:t>
            </a:r>
            <a:r>
              <a:rPr lang="en-US" altLang="en-US" sz="900">
                <a:solidFill>
                  <a:srgbClr val="000000"/>
                </a:solidFill>
              </a:rPr>
              <a:t>, 7222</a:t>
            </a:r>
          </a:p>
          <a:p>
            <a:pPr fontAlgn="base">
              <a:spcBef>
                <a:spcPct val="0"/>
              </a:spcBef>
              <a:spcAft>
                <a:spcPct val="0"/>
              </a:spcAft>
            </a:pPr>
            <a:endParaRPr lang="en-US" altLang="en-US" sz="900">
              <a:solidFill>
                <a:srgbClr val="000000"/>
              </a:solidFill>
            </a:endParaRPr>
          </a:p>
        </p:txBody>
      </p:sp>
      <p:sp>
        <p:nvSpPr>
          <p:cNvPr id="4120" name="Text Box 32"/>
          <p:cNvSpPr txBox="1">
            <a:spLocks noChangeArrowheads="1"/>
          </p:cNvSpPr>
          <p:nvPr/>
        </p:nvSpPr>
        <p:spPr bwMode="auto">
          <a:xfrm>
            <a:off x="6586539" y="6367463"/>
            <a:ext cx="5616575" cy="430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100">
                <a:solidFill>
                  <a:srgbClr val="000000"/>
                </a:solidFill>
              </a:rPr>
              <a:t>Jullien N. (</a:t>
            </a:r>
            <a:r>
              <a:rPr lang="en-US" altLang="en-US" sz="1100" b="1">
                <a:solidFill>
                  <a:srgbClr val="000000"/>
                </a:solidFill>
              </a:rPr>
              <a:t>2010</a:t>
            </a:r>
            <a:r>
              <a:rPr lang="en-US" altLang="en-US" sz="1100">
                <a:solidFill>
                  <a:srgbClr val="000000"/>
                </a:solidFill>
              </a:rPr>
              <a:t>) </a:t>
            </a:r>
            <a:r>
              <a:rPr lang="en-US" altLang="en-US" sz="1100" i="1">
                <a:solidFill>
                  <a:srgbClr val="000000"/>
                </a:solidFill>
              </a:rPr>
              <a:t>J. Med. Chem.</a:t>
            </a:r>
            <a:r>
              <a:rPr lang="en-US" altLang="en-US" sz="1100">
                <a:solidFill>
                  <a:srgbClr val="000000"/>
                </a:solidFill>
              </a:rPr>
              <a:t> </a:t>
            </a:r>
            <a:r>
              <a:rPr lang="en-US" altLang="en-US" sz="1100" i="1">
                <a:solidFill>
                  <a:srgbClr val="000000"/>
                </a:solidFill>
              </a:rPr>
              <a:t>53</a:t>
            </a:r>
            <a:r>
              <a:rPr lang="en-US" altLang="en-US" sz="1100">
                <a:solidFill>
                  <a:srgbClr val="000000"/>
                </a:solidFill>
              </a:rPr>
              <a:t>, 208-220</a:t>
            </a:r>
            <a:r>
              <a:rPr lang="el-GR" altLang="en-US" sz="1100">
                <a:solidFill>
                  <a:srgbClr val="000000"/>
                </a:solidFill>
              </a:rPr>
              <a:t>  </a:t>
            </a:r>
            <a:endParaRPr lang="en-US" altLang="en-US" sz="1100">
              <a:solidFill>
                <a:srgbClr val="000000"/>
              </a:solidFill>
            </a:endParaRPr>
          </a:p>
          <a:p>
            <a:pPr fontAlgn="base">
              <a:spcBef>
                <a:spcPct val="0"/>
              </a:spcBef>
              <a:spcAft>
                <a:spcPct val="0"/>
              </a:spcAft>
            </a:pPr>
            <a:r>
              <a:rPr lang="en-US" altLang="en-US" sz="1100">
                <a:solidFill>
                  <a:srgbClr val="000000"/>
                </a:solidFill>
              </a:rPr>
              <a:t>Georgiadis D. (</a:t>
            </a:r>
            <a:r>
              <a:rPr lang="en-US" altLang="en-US" sz="1100" b="1">
                <a:solidFill>
                  <a:srgbClr val="000000"/>
                </a:solidFill>
              </a:rPr>
              <a:t>2008</a:t>
            </a:r>
            <a:r>
              <a:rPr lang="en-US" altLang="en-US" sz="1100">
                <a:solidFill>
                  <a:srgbClr val="000000"/>
                </a:solidFill>
              </a:rPr>
              <a:t>) </a:t>
            </a:r>
            <a:r>
              <a:rPr lang="en-US" altLang="en-US" sz="1100" i="1">
                <a:solidFill>
                  <a:srgbClr val="000000"/>
                </a:solidFill>
              </a:rPr>
              <a:t>Bioorg. Med. Chem.</a:t>
            </a:r>
            <a:r>
              <a:rPr lang="en-US" altLang="en-US" sz="1100">
                <a:solidFill>
                  <a:srgbClr val="000000"/>
                </a:solidFill>
              </a:rPr>
              <a:t> 8781</a:t>
            </a:r>
          </a:p>
        </p:txBody>
      </p:sp>
    </p:spTree>
    <p:extLst>
      <p:ext uri="{BB962C8B-B14F-4D97-AF65-F5344CB8AC3E}">
        <p14:creationId xmlns:p14="http://schemas.microsoft.com/office/powerpoint/2010/main" val="2228410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t="7558" r="78501"/>
          <a:stretch/>
        </p:blipFill>
        <p:spPr>
          <a:xfrm>
            <a:off x="1606232" y="11888"/>
            <a:ext cx="457320" cy="608800"/>
          </a:xfrm>
          <a:prstGeom prst="rect">
            <a:avLst/>
          </a:prstGeom>
        </p:spPr>
      </p:pic>
      <p:sp>
        <p:nvSpPr>
          <p:cNvPr id="7" name="TextBox 6"/>
          <p:cNvSpPr txBox="1"/>
          <p:nvPr/>
        </p:nvSpPr>
        <p:spPr>
          <a:xfrm>
            <a:off x="1511035" y="653640"/>
            <a:ext cx="6063132" cy="1077218"/>
          </a:xfrm>
          <a:prstGeom prst="rect">
            <a:avLst/>
          </a:prstGeom>
          <a:noFill/>
        </p:spPr>
        <p:txBody>
          <a:bodyPr wrap="square" rtlCol="0">
            <a:spAutoFit/>
          </a:bodyPr>
          <a:lstStyle/>
          <a:p>
            <a:pPr>
              <a:defRPr/>
            </a:pPr>
            <a:r>
              <a:rPr lang="en-GB" sz="1600" b="1" i="1" u="sng" dirty="0">
                <a:solidFill>
                  <a:prstClr val="black"/>
                </a:solidFill>
                <a:latin typeface="Calibri"/>
              </a:rPr>
              <a:t>PROTECT project</a:t>
            </a:r>
            <a:r>
              <a:rPr lang="en-GB" sz="1600" b="1" dirty="0">
                <a:solidFill>
                  <a:prstClr val="black"/>
                </a:solidFill>
                <a:latin typeface="Calibri"/>
              </a:rPr>
              <a:t> </a:t>
            </a:r>
            <a:r>
              <a:rPr lang="en-GB" sz="1600" dirty="0">
                <a:solidFill>
                  <a:prstClr val="black"/>
                </a:solidFill>
                <a:latin typeface="Calibri"/>
              </a:rPr>
              <a:t> ► Improve the properties and durability of </a:t>
            </a:r>
            <a:r>
              <a:rPr lang="en-GB" sz="1600" b="1" dirty="0">
                <a:solidFill>
                  <a:prstClr val="black"/>
                </a:solidFill>
                <a:latin typeface="Calibri"/>
              </a:rPr>
              <a:t>Kevlar</a:t>
            </a:r>
            <a:r>
              <a:rPr lang="en-GB" sz="1600" dirty="0">
                <a:solidFill>
                  <a:prstClr val="black"/>
                </a:solidFill>
                <a:latin typeface="Calibri"/>
              </a:rPr>
              <a:t> (</a:t>
            </a:r>
            <a:r>
              <a:rPr lang="en-GB" sz="1600" b="1" dirty="0">
                <a:solidFill>
                  <a:prstClr val="black"/>
                </a:solidFill>
                <a:latin typeface="Calibri"/>
              </a:rPr>
              <a:t>anti-ballistic</a:t>
            </a:r>
            <a:r>
              <a:rPr lang="en-GB" sz="1600" dirty="0">
                <a:solidFill>
                  <a:prstClr val="black"/>
                </a:solidFill>
                <a:latin typeface="Calibri"/>
              </a:rPr>
              <a:t>), </a:t>
            </a:r>
            <a:r>
              <a:rPr lang="en-GB" sz="1600" b="1" dirty="0" err="1">
                <a:solidFill>
                  <a:prstClr val="black"/>
                </a:solidFill>
                <a:latin typeface="Calibri"/>
              </a:rPr>
              <a:t>Nomex</a:t>
            </a:r>
            <a:r>
              <a:rPr lang="en-GB" sz="1600" dirty="0">
                <a:solidFill>
                  <a:prstClr val="black"/>
                </a:solidFill>
                <a:latin typeface="Calibri"/>
              </a:rPr>
              <a:t> (</a:t>
            </a:r>
            <a:r>
              <a:rPr lang="en-GB" sz="1600" b="1" dirty="0">
                <a:solidFill>
                  <a:prstClr val="black"/>
                </a:solidFill>
                <a:latin typeface="Calibri"/>
              </a:rPr>
              <a:t>heat-resistant/insulating</a:t>
            </a:r>
            <a:r>
              <a:rPr lang="en-GB" sz="1600" dirty="0">
                <a:solidFill>
                  <a:prstClr val="black"/>
                </a:solidFill>
                <a:latin typeface="Calibri"/>
              </a:rPr>
              <a:t>), and </a:t>
            </a:r>
            <a:r>
              <a:rPr lang="en-GB" sz="1600" b="1" dirty="0">
                <a:solidFill>
                  <a:prstClr val="black"/>
                </a:solidFill>
                <a:latin typeface="Calibri"/>
              </a:rPr>
              <a:t>cellulose fibbers and materials</a:t>
            </a:r>
            <a:r>
              <a:rPr lang="en-GB" sz="1600" dirty="0">
                <a:solidFill>
                  <a:prstClr val="black"/>
                </a:solidFill>
                <a:latin typeface="Calibri"/>
              </a:rPr>
              <a:t> (UV-resistance, anti-bacterial, flame retardant, water-repellent) </a:t>
            </a:r>
            <a:r>
              <a:rPr lang="en-GB" sz="1600" b="1" dirty="0">
                <a:solidFill>
                  <a:prstClr val="black"/>
                </a:solidFill>
                <a:latin typeface="Calibri"/>
              </a:rPr>
              <a:t>via surface modifications</a:t>
            </a:r>
            <a:r>
              <a:rPr lang="en-GB" sz="1600" dirty="0">
                <a:solidFill>
                  <a:prstClr val="black"/>
                </a:solidFill>
                <a:latin typeface="Calibri"/>
              </a:rPr>
              <a:t>.</a:t>
            </a:r>
            <a:endParaRPr lang="el-GR" sz="1600" dirty="0">
              <a:solidFill>
                <a:prstClr val="black"/>
              </a:solidFill>
              <a:latin typeface="Calibri"/>
            </a:endParaRPr>
          </a:p>
        </p:txBody>
      </p:sp>
      <p:sp>
        <p:nvSpPr>
          <p:cNvPr id="8" name="TextBox 7"/>
          <p:cNvSpPr txBox="1"/>
          <p:nvPr/>
        </p:nvSpPr>
        <p:spPr>
          <a:xfrm>
            <a:off x="1524001" y="1675947"/>
            <a:ext cx="5770579" cy="1077218"/>
          </a:xfrm>
          <a:prstGeom prst="rect">
            <a:avLst/>
          </a:prstGeom>
          <a:noFill/>
        </p:spPr>
        <p:txBody>
          <a:bodyPr wrap="square" rtlCol="0">
            <a:spAutoFit/>
          </a:bodyPr>
          <a:lstStyle/>
          <a:p>
            <a:pPr algn="just">
              <a:defRPr/>
            </a:pPr>
            <a:r>
              <a:rPr lang="en-GB" sz="1600" dirty="0">
                <a:solidFill>
                  <a:prstClr val="black"/>
                </a:solidFill>
                <a:latin typeface="Calibri"/>
              </a:rPr>
              <a:t>► </a:t>
            </a:r>
            <a:r>
              <a:rPr lang="en-US" sz="1600" dirty="0">
                <a:solidFill>
                  <a:prstClr val="black"/>
                </a:solidFill>
                <a:latin typeface="Calibri"/>
              </a:rPr>
              <a:t>PROTECT was ranked </a:t>
            </a:r>
            <a:r>
              <a:rPr lang="en-US" sz="1600" b="1" i="1" dirty="0">
                <a:solidFill>
                  <a:prstClr val="black"/>
                </a:solidFill>
                <a:latin typeface="Calibri"/>
              </a:rPr>
              <a:t>2</a:t>
            </a:r>
            <a:r>
              <a:rPr lang="en-US" sz="1600" b="1" i="1" baseline="30000" dirty="0">
                <a:solidFill>
                  <a:prstClr val="black"/>
                </a:solidFill>
                <a:latin typeface="Calibri"/>
              </a:rPr>
              <a:t>nd</a:t>
            </a:r>
            <a:r>
              <a:rPr lang="en-US" sz="1600" b="1" i="1" dirty="0">
                <a:solidFill>
                  <a:prstClr val="black"/>
                </a:solidFill>
                <a:latin typeface="Calibri"/>
              </a:rPr>
              <a:t> out of 206 projects/consortia </a:t>
            </a:r>
            <a:r>
              <a:rPr lang="en-US" sz="1600" i="1" dirty="0">
                <a:solidFill>
                  <a:prstClr val="black"/>
                </a:solidFill>
                <a:latin typeface="Calibri"/>
              </a:rPr>
              <a:t>in the field of “Materials-Constructions” that competed in the specific call (Research-Create-Innovate) </a:t>
            </a:r>
            <a:r>
              <a:rPr lang="en-US" sz="1600" b="1" i="1" dirty="0">
                <a:solidFill>
                  <a:prstClr val="black"/>
                </a:solidFill>
                <a:latin typeface="Calibri"/>
              </a:rPr>
              <a:t>amongst all Greek Universities, Research Institutions, SMEs, and Industries.</a:t>
            </a:r>
            <a:endParaRPr lang="el-GR" sz="1600" b="1" i="1" dirty="0">
              <a:solidFill>
                <a:prstClr val="black"/>
              </a:solidFill>
              <a:latin typeface="Calibri"/>
            </a:endParaRPr>
          </a:p>
        </p:txBody>
      </p:sp>
      <p:sp>
        <p:nvSpPr>
          <p:cNvPr id="9" name="Rectangle 8"/>
          <p:cNvSpPr/>
          <p:nvPr/>
        </p:nvSpPr>
        <p:spPr>
          <a:xfrm>
            <a:off x="1514989" y="3746657"/>
            <a:ext cx="6294947" cy="338554"/>
          </a:xfrm>
          <a:prstGeom prst="rect">
            <a:avLst/>
          </a:prstGeom>
        </p:spPr>
        <p:txBody>
          <a:bodyPr wrap="square">
            <a:spAutoFit/>
          </a:bodyPr>
          <a:lstStyle/>
          <a:p>
            <a:pPr>
              <a:defRPr/>
            </a:pPr>
            <a:r>
              <a:rPr lang="en-GB" sz="1600" dirty="0">
                <a:solidFill>
                  <a:prstClr val="black"/>
                </a:solidFill>
                <a:latin typeface="Calibri"/>
              </a:rPr>
              <a:t>T</a:t>
            </a:r>
            <a:r>
              <a:rPr lang="en-US" sz="1600" dirty="0" err="1">
                <a:solidFill>
                  <a:prstClr val="black"/>
                </a:solidFill>
                <a:latin typeface="Calibri"/>
              </a:rPr>
              <a:t>otal</a:t>
            </a:r>
            <a:r>
              <a:rPr lang="en-US" sz="1600" dirty="0">
                <a:solidFill>
                  <a:prstClr val="black"/>
                </a:solidFill>
                <a:latin typeface="Calibri"/>
              </a:rPr>
              <a:t> Project Funding: 871,002.32 €.</a:t>
            </a:r>
            <a:endParaRPr lang="el-GR" sz="1600" dirty="0">
              <a:solidFill>
                <a:prstClr val="black"/>
              </a:solidFill>
              <a:latin typeface="Calibri"/>
            </a:endParaRPr>
          </a:p>
        </p:txBody>
      </p:sp>
      <p:sp>
        <p:nvSpPr>
          <p:cNvPr id="11" name="Rounded Rectangle 10"/>
          <p:cNvSpPr/>
          <p:nvPr/>
        </p:nvSpPr>
        <p:spPr>
          <a:xfrm>
            <a:off x="1523998" y="587737"/>
            <a:ext cx="9144002" cy="51973"/>
          </a:xfrm>
          <a:prstGeom prst="roundRect">
            <a:avLst/>
          </a:prstGeo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l-GR">
              <a:solidFill>
                <a:prstClr val="white"/>
              </a:solidFill>
              <a:latin typeface="Calibri"/>
            </a:endParaRPr>
          </a:p>
        </p:txBody>
      </p:sp>
      <p:sp>
        <p:nvSpPr>
          <p:cNvPr id="2" name="Rectangle 1"/>
          <p:cNvSpPr/>
          <p:nvPr/>
        </p:nvSpPr>
        <p:spPr>
          <a:xfrm>
            <a:off x="1509487" y="2688752"/>
            <a:ext cx="8776640" cy="1077218"/>
          </a:xfrm>
          <a:prstGeom prst="rect">
            <a:avLst/>
          </a:prstGeom>
        </p:spPr>
        <p:txBody>
          <a:bodyPr wrap="square">
            <a:spAutoFit/>
          </a:bodyPr>
          <a:lstStyle/>
          <a:p>
            <a:pPr>
              <a:defRPr/>
            </a:pPr>
            <a:r>
              <a:rPr lang="en-US" sz="1600" b="1" dirty="0">
                <a:solidFill>
                  <a:prstClr val="black"/>
                </a:solidFill>
                <a:latin typeface="Calibri"/>
              </a:rPr>
              <a:t>Consortium</a:t>
            </a:r>
            <a:r>
              <a:rPr lang="en-GB" sz="1600" dirty="0">
                <a:solidFill>
                  <a:prstClr val="black"/>
                </a:solidFill>
                <a:latin typeface="Calibri"/>
              </a:rPr>
              <a:t> ►</a:t>
            </a:r>
            <a:r>
              <a:rPr lang="en-US" sz="1600" dirty="0">
                <a:solidFill>
                  <a:prstClr val="black"/>
                </a:solidFill>
                <a:latin typeface="Calibri"/>
              </a:rPr>
              <a:t> Vougioukalakis’ group, </a:t>
            </a:r>
            <a:r>
              <a:rPr lang="en-US" sz="1600" b="1" dirty="0">
                <a:solidFill>
                  <a:prstClr val="black"/>
                </a:solidFill>
                <a:latin typeface="Calibri"/>
              </a:rPr>
              <a:t>University of Athens </a:t>
            </a:r>
            <a:r>
              <a:rPr lang="en-US" sz="1600" dirty="0">
                <a:solidFill>
                  <a:prstClr val="black"/>
                </a:solidFill>
                <a:latin typeface="Calibri"/>
              </a:rPr>
              <a:t>(Chemical Synthesis)</a:t>
            </a:r>
          </a:p>
          <a:p>
            <a:pPr>
              <a:defRPr/>
            </a:pPr>
            <a:r>
              <a:rPr lang="en-US" sz="1600" dirty="0">
                <a:solidFill>
                  <a:prstClr val="black"/>
                </a:solidFill>
                <a:latin typeface="Calibri"/>
              </a:rPr>
              <a:t>	        Tagmatarchis’ group, </a:t>
            </a:r>
            <a:r>
              <a:rPr lang="en-US" sz="1600" b="1" dirty="0">
                <a:solidFill>
                  <a:prstClr val="black"/>
                </a:solidFill>
                <a:latin typeface="Calibri"/>
              </a:rPr>
              <a:t>National Hellenic Research Foundation</a:t>
            </a:r>
            <a:r>
              <a:rPr lang="en-US" sz="1600" dirty="0">
                <a:solidFill>
                  <a:prstClr val="black"/>
                </a:solidFill>
                <a:latin typeface="Calibri"/>
              </a:rPr>
              <a:t> (Materials Development)</a:t>
            </a:r>
          </a:p>
          <a:p>
            <a:pPr>
              <a:defRPr/>
            </a:pPr>
            <a:r>
              <a:rPr lang="en-US" sz="1600" dirty="0">
                <a:solidFill>
                  <a:prstClr val="black"/>
                </a:solidFill>
                <a:latin typeface="Calibri"/>
              </a:rPr>
              <a:t>	        </a:t>
            </a:r>
            <a:r>
              <a:rPr lang="en-US" sz="1600" b="1" dirty="0">
                <a:solidFill>
                  <a:prstClr val="black"/>
                </a:solidFill>
                <a:latin typeface="Calibri"/>
              </a:rPr>
              <a:t>Costas </a:t>
            </a:r>
            <a:r>
              <a:rPr lang="en-US" sz="1600" b="1" dirty="0" err="1">
                <a:solidFill>
                  <a:prstClr val="black"/>
                </a:solidFill>
                <a:latin typeface="Calibri"/>
              </a:rPr>
              <a:t>Siamidis</a:t>
            </a:r>
            <a:r>
              <a:rPr lang="en-US" sz="1600" b="1" dirty="0">
                <a:solidFill>
                  <a:prstClr val="black"/>
                </a:solidFill>
                <a:latin typeface="Calibri"/>
              </a:rPr>
              <a:t> S.A.</a:t>
            </a:r>
            <a:r>
              <a:rPr lang="en-US" sz="1600" dirty="0">
                <a:solidFill>
                  <a:prstClr val="black"/>
                </a:solidFill>
                <a:latin typeface="Calibri"/>
              </a:rPr>
              <a:t> (Materials Evaluation – Bulletproof Vest Prototypes Development)</a:t>
            </a:r>
          </a:p>
          <a:p>
            <a:pPr>
              <a:defRPr/>
            </a:pPr>
            <a:r>
              <a:rPr lang="en-US" sz="1600" dirty="0">
                <a:solidFill>
                  <a:prstClr val="black"/>
                </a:solidFill>
                <a:latin typeface="Calibri"/>
              </a:rPr>
              <a:t>	        </a:t>
            </a:r>
            <a:r>
              <a:rPr lang="en-US" sz="1600" b="1" dirty="0">
                <a:solidFill>
                  <a:prstClr val="black"/>
                </a:solidFill>
                <a:latin typeface="Calibri"/>
              </a:rPr>
              <a:t>Greek Ministry of Defense</a:t>
            </a:r>
            <a:r>
              <a:rPr lang="en-US" sz="1600" dirty="0">
                <a:solidFill>
                  <a:prstClr val="black"/>
                </a:solidFill>
                <a:latin typeface="Calibri"/>
              </a:rPr>
              <a:t> – 700 Greek Army Factory (Materials Evaluation)</a:t>
            </a:r>
          </a:p>
        </p:txBody>
      </p:sp>
      <p:pic>
        <p:nvPicPr>
          <p:cNvPr id="17" name="Picture 16">
            <a:extLst>
              <a:ext uri="{FF2B5EF4-FFF2-40B4-BE49-F238E27FC236}">
                <a16:creationId xmlns="" xmlns:a16="http://schemas.microsoft.com/office/drawing/2014/main" id="{45BC36E6-0DEA-4317-8701-A2BF5EF92E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8329" y="734923"/>
            <a:ext cx="1243781" cy="932369"/>
          </a:xfrm>
          <a:prstGeom prst="rect">
            <a:avLst/>
          </a:prstGeom>
        </p:spPr>
      </p:pic>
      <p:pic>
        <p:nvPicPr>
          <p:cNvPr id="18" name="Picture 17">
            <a:extLst>
              <a:ext uri="{FF2B5EF4-FFF2-40B4-BE49-F238E27FC236}">
                <a16:creationId xmlns="" xmlns:a16="http://schemas.microsoft.com/office/drawing/2014/main" id="{C76E397C-9E5B-44CB-A7EE-687A2313722B}"/>
              </a:ext>
            </a:extLst>
          </p:cNvPr>
          <p:cNvPicPr/>
          <p:nvPr/>
        </p:nvPicPr>
        <p:blipFill rotWithShape="1">
          <a:blip r:embed="rId5"/>
          <a:srcRect l="2670" r="47348" b="7739"/>
          <a:stretch/>
        </p:blipFill>
        <p:spPr>
          <a:xfrm>
            <a:off x="7457279" y="854518"/>
            <a:ext cx="1224136" cy="1663376"/>
          </a:xfrm>
          <a:prstGeom prst="rect">
            <a:avLst/>
          </a:prstGeom>
        </p:spPr>
      </p:pic>
      <p:pic>
        <p:nvPicPr>
          <p:cNvPr id="4" name="Picture 3">
            <a:extLst>
              <a:ext uri="{FF2B5EF4-FFF2-40B4-BE49-F238E27FC236}">
                <a16:creationId xmlns="" xmlns:a16="http://schemas.microsoft.com/office/drawing/2014/main" id="{1F5150E6-FA77-47AC-A1CF-8836815050F8}"/>
              </a:ext>
            </a:extLst>
          </p:cNvPr>
          <p:cNvPicPr>
            <a:picLocks noChangeAspect="1"/>
          </p:cNvPicPr>
          <p:nvPr/>
        </p:nvPicPr>
        <p:blipFill>
          <a:blip r:embed="rId6"/>
          <a:stretch>
            <a:fillRect/>
          </a:stretch>
        </p:blipFill>
        <p:spPr>
          <a:xfrm>
            <a:off x="9044323" y="1750490"/>
            <a:ext cx="1237799" cy="1237799"/>
          </a:xfrm>
          <a:prstGeom prst="rect">
            <a:avLst/>
          </a:prstGeom>
        </p:spPr>
      </p:pic>
      <p:sp>
        <p:nvSpPr>
          <p:cNvPr id="13" name="TextBox 12"/>
          <p:cNvSpPr txBox="1"/>
          <p:nvPr/>
        </p:nvSpPr>
        <p:spPr>
          <a:xfrm>
            <a:off x="2158613" y="85131"/>
            <a:ext cx="5810067" cy="415498"/>
          </a:xfrm>
          <a:prstGeom prst="rect">
            <a:avLst/>
          </a:prstGeom>
          <a:noFill/>
        </p:spPr>
        <p:txBody>
          <a:bodyPr wrap="square" rtlCol="0">
            <a:spAutoFit/>
          </a:bodyPr>
          <a:lstStyle/>
          <a:p>
            <a:pPr algn="ctr">
              <a:defRPr/>
            </a:pPr>
            <a:r>
              <a:rPr lang="en-US" sz="2100" b="1" dirty="0">
                <a:solidFill>
                  <a:srgbClr val="4F81BD">
                    <a:lumMod val="75000"/>
                  </a:srgbClr>
                </a:solidFill>
                <a:latin typeface="Calibri"/>
              </a:rPr>
              <a:t>Vougioukalakis Research Group: Selected Projects</a:t>
            </a:r>
            <a:endParaRPr lang="el-GR" sz="2100" b="1" dirty="0">
              <a:solidFill>
                <a:srgbClr val="4F81BD">
                  <a:lumMod val="75000"/>
                </a:srgbClr>
              </a:solidFill>
              <a:latin typeface="Calibri"/>
            </a:endParaRPr>
          </a:p>
        </p:txBody>
      </p:sp>
      <p:sp>
        <p:nvSpPr>
          <p:cNvPr id="32" name="Rounded Rectangle 31"/>
          <p:cNvSpPr/>
          <p:nvPr/>
        </p:nvSpPr>
        <p:spPr>
          <a:xfrm>
            <a:off x="2497238" y="4414469"/>
            <a:ext cx="3252207" cy="207520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a:endParaRPr>
          </a:p>
        </p:txBody>
      </p:sp>
      <p:sp>
        <p:nvSpPr>
          <p:cNvPr id="33" name="Rectangle 32"/>
          <p:cNvSpPr/>
          <p:nvPr/>
        </p:nvSpPr>
        <p:spPr>
          <a:xfrm>
            <a:off x="2478576" y="4397739"/>
            <a:ext cx="3252206" cy="276999"/>
          </a:xfrm>
          <a:prstGeom prst="rect">
            <a:avLst/>
          </a:prstGeom>
        </p:spPr>
        <p:txBody>
          <a:bodyPr wrap="square">
            <a:spAutoFit/>
          </a:bodyPr>
          <a:lstStyle/>
          <a:p>
            <a:pPr algn="ctr">
              <a:defRPr/>
            </a:pPr>
            <a:r>
              <a:rPr lang="en-US" sz="1200" b="1" dirty="0">
                <a:solidFill>
                  <a:prstClr val="black"/>
                </a:solidFill>
                <a:latin typeface="Calibri"/>
                <a:cs typeface="Arial" panose="020B0604020202020204" pitchFamily="34" charset="0"/>
              </a:rPr>
              <a:t>Materials for Organic Electronics</a:t>
            </a:r>
          </a:p>
        </p:txBody>
      </p:sp>
      <p:pic>
        <p:nvPicPr>
          <p:cNvPr id="34"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3198" r="33587"/>
          <a:stretch/>
        </p:blipFill>
        <p:spPr bwMode="auto">
          <a:xfrm>
            <a:off x="2574828" y="4685775"/>
            <a:ext cx="892990" cy="1007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p:cNvSpPr/>
          <p:nvPr/>
        </p:nvSpPr>
        <p:spPr>
          <a:xfrm>
            <a:off x="2497238" y="5761698"/>
            <a:ext cx="3252206" cy="261610"/>
          </a:xfrm>
          <a:prstGeom prst="rect">
            <a:avLst/>
          </a:prstGeom>
        </p:spPr>
        <p:txBody>
          <a:bodyPr wrap="square">
            <a:spAutoFit/>
          </a:bodyPr>
          <a:lstStyle/>
          <a:p>
            <a:pPr algn="ctr">
              <a:defRPr/>
            </a:pPr>
            <a:r>
              <a:rPr lang="en-US" sz="1100" i="1" dirty="0">
                <a:solidFill>
                  <a:prstClr val="black"/>
                </a:solidFill>
                <a:latin typeface="Calibri"/>
              </a:rPr>
              <a:t>J. Phys. Chem. C</a:t>
            </a:r>
            <a:r>
              <a:rPr lang="en-US" sz="1100" dirty="0">
                <a:solidFill>
                  <a:prstClr val="black"/>
                </a:solidFill>
                <a:latin typeface="Calibri"/>
              </a:rPr>
              <a:t> </a:t>
            </a:r>
            <a:r>
              <a:rPr lang="en-US" sz="1100" b="1" dirty="0">
                <a:solidFill>
                  <a:prstClr val="black"/>
                </a:solidFill>
                <a:latin typeface="Calibri"/>
              </a:rPr>
              <a:t>2014</a:t>
            </a:r>
            <a:r>
              <a:rPr lang="en-US" sz="1100" dirty="0">
                <a:solidFill>
                  <a:prstClr val="black"/>
                </a:solidFill>
                <a:latin typeface="Calibri"/>
              </a:rPr>
              <a:t>, </a:t>
            </a:r>
            <a:r>
              <a:rPr lang="en-US" sz="1100" i="1" dirty="0">
                <a:solidFill>
                  <a:prstClr val="black"/>
                </a:solidFill>
                <a:latin typeface="Calibri"/>
              </a:rPr>
              <a:t>118</a:t>
            </a:r>
            <a:r>
              <a:rPr lang="en-US" sz="1100" dirty="0">
                <a:solidFill>
                  <a:prstClr val="black"/>
                </a:solidFill>
                <a:latin typeface="Calibri"/>
              </a:rPr>
              <a:t>, </a:t>
            </a:r>
            <a:r>
              <a:rPr lang="en-GB" sz="1100" dirty="0">
                <a:solidFill>
                  <a:prstClr val="black"/>
                </a:solidFill>
                <a:latin typeface="Calibri"/>
              </a:rPr>
              <a:t>2361</a:t>
            </a:r>
            <a:endParaRPr lang="el-GR" sz="1100" dirty="0">
              <a:solidFill>
                <a:prstClr val="black"/>
              </a:solidFill>
              <a:latin typeface="Calibri"/>
            </a:endParaRPr>
          </a:p>
        </p:txBody>
      </p:sp>
      <p:sp>
        <p:nvSpPr>
          <p:cNvPr id="36" name="Rectangle 35"/>
          <p:cNvSpPr/>
          <p:nvPr/>
        </p:nvSpPr>
        <p:spPr>
          <a:xfrm>
            <a:off x="2497238" y="5603099"/>
            <a:ext cx="3252206" cy="261610"/>
          </a:xfrm>
          <a:prstGeom prst="rect">
            <a:avLst/>
          </a:prstGeom>
        </p:spPr>
        <p:txBody>
          <a:bodyPr wrap="square">
            <a:spAutoFit/>
          </a:bodyPr>
          <a:lstStyle/>
          <a:p>
            <a:pPr algn="ctr">
              <a:defRPr/>
            </a:pPr>
            <a:r>
              <a:rPr lang="en-GB" sz="1100" i="1" dirty="0">
                <a:solidFill>
                  <a:prstClr val="black"/>
                </a:solidFill>
                <a:latin typeface="Calibri"/>
              </a:rPr>
              <a:t>J. Am. Chem. Soc.</a:t>
            </a:r>
            <a:r>
              <a:rPr lang="en-GB" sz="1100" dirty="0">
                <a:solidFill>
                  <a:prstClr val="black"/>
                </a:solidFill>
                <a:latin typeface="Calibri"/>
              </a:rPr>
              <a:t> </a:t>
            </a:r>
            <a:r>
              <a:rPr lang="en-GB" sz="1100" b="1" dirty="0">
                <a:solidFill>
                  <a:prstClr val="black"/>
                </a:solidFill>
                <a:latin typeface="Calibri"/>
              </a:rPr>
              <a:t>2004</a:t>
            </a:r>
            <a:r>
              <a:rPr lang="en-GB" sz="1100" dirty="0">
                <a:solidFill>
                  <a:prstClr val="black"/>
                </a:solidFill>
                <a:latin typeface="Calibri"/>
              </a:rPr>
              <a:t>, </a:t>
            </a:r>
            <a:r>
              <a:rPr lang="en-GB" sz="1100" i="1" dirty="0">
                <a:solidFill>
                  <a:prstClr val="black"/>
                </a:solidFill>
                <a:latin typeface="Calibri"/>
              </a:rPr>
              <a:t>126</a:t>
            </a:r>
            <a:r>
              <a:rPr lang="en-GB" sz="1100" dirty="0">
                <a:solidFill>
                  <a:prstClr val="black"/>
                </a:solidFill>
                <a:latin typeface="Calibri"/>
              </a:rPr>
              <a:t>, 15956</a:t>
            </a:r>
            <a:endParaRPr lang="el-GR" sz="1100" dirty="0">
              <a:solidFill>
                <a:prstClr val="black"/>
              </a:solidFill>
              <a:latin typeface="Calibri"/>
            </a:endParaRPr>
          </a:p>
        </p:txBody>
      </p:sp>
      <p:sp>
        <p:nvSpPr>
          <p:cNvPr id="37" name="Rectangle 36"/>
          <p:cNvSpPr/>
          <p:nvPr/>
        </p:nvSpPr>
        <p:spPr>
          <a:xfrm>
            <a:off x="2503656" y="5920798"/>
            <a:ext cx="3252206" cy="261610"/>
          </a:xfrm>
          <a:prstGeom prst="rect">
            <a:avLst/>
          </a:prstGeom>
        </p:spPr>
        <p:txBody>
          <a:bodyPr wrap="square">
            <a:spAutoFit/>
          </a:bodyPr>
          <a:lstStyle/>
          <a:p>
            <a:pPr algn="ctr">
              <a:defRPr/>
            </a:pPr>
            <a:r>
              <a:rPr lang="en-US" sz="1100" i="1" dirty="0" err="1">
                <a:solidFill>
                  <a:prstClr val="black"/>
                </a:solidFill>
                <a:latin typeface="Calibri"/>
              </a:rPr>
              <a:t>ChemistrySelect</a:t>
            </a:r>
            <a:r>
              <a:rPr lang="en-US" sz="1100" dirty="0">
                <a:solidFill>
                  <a:prstClr val="black"/>
                </a:solidFill>
                <a:latin typeface="Calibri"/>
              </a:rPr>
              <a:t> </a:t>
            </a:r>
            <a:r>
              <a:rPr lang="en-US" sz="1100" b="1" dirty="0">
                <a:solidFill>
                  <a:prstClr val="black"/>
                </a:solidFill>
                <a:latin typeface="Calibri"/>
              </a:rPr>
              <a:t>2016</a:t>
            </a:r>
            <a:r>
              <a:rPr lang="en-US" sz="1100" dirty="0">
                <a:solidFill>
                  <a:prstClr val="black"/>
                </a:solidFill>
                <a:latin typeface="Calibri"/>
              </a:rPr>
              <a:t>, </a:t>
            </a:r>
            <a:r>
              <a:rPr lang="en-US" sz="1100" i="1" dirty="0">
                <a:solidFill>
                  <a:prstClr val="black"/>
                </a:solidFill>
                <a:latin typeface="Calibri"/>
              </a:rPr>
              <a:t>6</a:t>
            </a:r>
            <a:r>
              <a:rPr lang="en-US" sz="1100" dirty="0">
                <a:solidFill>
                  <a:prstClr val="black"/>
                </a:solidFill>
                <a:latin typeface="Calibri"/>
              </a:rPr>
              <a:t>, </a:t>
            </a:r>
            <a:r>
              <a:rPr lang="en-GB" sz="1100" dirty="0">
                <a:solidFill>
                  <a:prstClr val="black"/>
                </a:solidFill>
                <a:latin typeface="Calibri"/>
              </a:rPr>
              <a:t>1232</a:t>
            </a:r>
            <a:endParaRPr lang="el-GR" sz="1100" dirty="0">
              <a:solidFill>
                <a:prstClr val="black"/>
              </a:solidFill>
              <a:latin typeface="Calibri"/>
            </a:endParaRPr>
          </a:p>
        </p:txBody>
      </p:sp>
      <p:sp>
        <p:nvSpPr>
          <p:cNvPr id="38" name="Rectangle 37"/>
          <p:cNvSpPr/>
          <p:nvPr/>
        </p:nvSpPr>
        <p:spPr>
          <a:xfrm>
            <a:off x="2502033" y="6091279"/>
            <a:ext cx="3252206" cy="261610"/>
          </a:xfrm>
          <a:prstGeom prst="rect">
            <a:avLst/>
          </a:prstGeom>
        </p:spPr>
        <p:txBody>
          <a:bodyPr wrap="square">
            <a:spAutoFit/>
          </a:bodyPr>
          <a:lstStyle/>
          <a:p>
            <a:pPr algn="ctr">
              <a:defRPr/>
            </a:pPr>
            <a:r>
              <a:rPr lang="en-US" sz="1100" i="1" dirty="0">
                <a:solidFill>
                  <a:prstClr val="black"/>
                </a:solidFill>
                <a:latin typeface="Calibri"/>
              </a:rPr>
              <a:t>Eur. Pol. J.</a:t>
            </a:r>
            <a:r>
              <a:rPr lang="en-US" sz="1100" dirty="0">
                <a:solidFill>
                  <a:prstClr val="black"/>
                </a:solidFill>
                <a:latin typeface="Calibri"/>
              </a:rPr>
              <a:t> </a:t>
            </a:r>
            <a:r>
              <a:rPr lang="en-US" sz="1100" b="1" dirty="0">
                <a:solidFill>
                  <a:prstClr val="black"/>
                </a:solidFill>
                <a:latin typeface="Calibri"/>
              </a:rPr>
              <a:t>2016</a:t>
            </a:r>
            <a:r>
              <a:rPr lang="en-US" sz="1100" dirty="0">
                <a:solidFill>
                  <a:prstClr val="black"/>
                </a:solidFill>
                <a:latin typeface="Calibri"/>
              </a:rPr>
              <a:t>, </a:t>
            </a:r>
            <a:r>
              <a:rPr lang="en-US" sz="1100" i="1" dirty="0">
                <a:solidFill>
                  <a:prstClr val="black"/>
                </a:solidFill>
                <a:latin typeface="Calibri"/>
              </a:rPr>
              <a:t>83</a:t>
            </a:r>
            <a:r>
              <a:rPr lang="en-US" sz="1100" dirty="0">
                <a:solidFill>
                  <a:prstClr val="black"/>
                </a:solidFill>
                <a:latin typeface="Calibri"/>
              </a:rPr>
              <a:t>, </a:t>
            </a:r>
            <a:r>
              <a:rPr lang="en-GB" sz="1100" dirty="0">
                <a:solidFill>
                  <a:prstClr val="black"/>
                </a:solidFill>
                <a:latin typeface="Calibri"/>
              </a:rPr>
              <a:t>148</a:t>
            </a:r>
            <a:endParaRPr lang="el-GR" sz="1100" dirty="0">
              <a:solidFill>
                <a:prstClr val="black"/>
              </a:solidFill>
              <a:latin typeface="Calibri"/>
            </a:endParaRPr>
          </a:p>
        </p:txBody>
      </p:sp>
      <p:pic>
        <p:nvPicPr>
          <p:cNvPr id="39" name="Picture 38">
            <a:extLst>
              <a:ext uri="{FF2B5EF4-FFF2-40B4-BE49-F238E27FC236}">
                <a16:creationId xmlns="" xmlns:a16="http://schemas.microsoft.com/office/drawing/2014/main" id="{8B5DB00F-8D7F-49BB-8E6E-9EAB6E0522DC}"/>
              </a:ext>
            </a:extLst>
          </p:cNvPr>
          <p:cNvPicPr/>
          <p:nvPr/>
        </p:nvPicPr>
        <p:blipFill rotWithShape="1">
          <a:blip r:embed="rId8" cstate="print">
            <a:extLst>
              <a:ext uri="{28A0092B-C50C-407E-A947-70E740481C1C}">
                <a14:useLocalDpi xmlns:a14="http://schemas.microsoft.com/office/drawing/2010/main" val="0"/>
              </a:ext>
            </a:extLst>
          </a:blip>
          <a:srcRect l="40460" r="9854" b="55486"/>
          <a:stretch/>
        </p:blipFill>
        <p:spPr bwMode="auto">
          <a:xfrm>
            <a:off x="4497534" y="4718468"/>
            <a:ext cx="1195971" cy="809801"/>
          </a:xfrm>
          <a:prstGeom prst="rect">
            <a:avLst/>
          </a:prstGeom>
          <a:noFill/>
        </p:spPr>
      </p:pic>
      <p:sp>
        <p:nvSpPr>
          <p:cNvPr id="40" name="TextBox 39">
            <a:extLst>
              <a:ext uri="{FF2B5EF4-FFF2-40B4-BE49-F238E27FC236}">
                <a16:creationId xmlns="" xmlns:a16="http://schemas.microsoft.com/office/drawing/2014/main" id="{E765697E-32C5-4840-A30E-E63CC064D892}"/>
              </a:ext>
            </a:extLst>
          </p:cNvPr>
          <p:cNvSpPr txBox="1"/>
          <p:nvPr/>
        </p:nvSpPr>
        <p:spPr>
          <a:xfrm>
            <a:off x="2563190" y="4652422"/>
            <a:ext cx="133393" cy="369332"/>
          </a:xfrm>
          <a:prstGeom prst="rect">
            <a:avLst/>
          </a:prstGeom>
          <a:solidFill>
            <a:schemeClr val="bg1"/>
          </a:solidFill>
        </p:spPr>
        <p:txBody>
          <a:bodyPr wrap="square" rtlCol="0">
            <a:spAutoFit/>
          </a:bodyPr>
          <a:lstStyle/>
          <a:p>
            <a:pPr>
              <a:defRPr/>
            </a:pPr>
            <a:endParaRPr lang="en-US" dirty="0">
              <a:solidFill>
                <a:prstClr val="black"/>
              </a:solidFill>
              <a:latin typeface="Calibri"/>
            </a:endParaRPr>
          </a:p>
        </p:txBody>
      </p:sp>
      <p:pic>
        <p:nvPicPr>
          <p:cNvPr id="41" name="Picture 40">
            <a:extLst>
              <a:ext uri="{FF2B5EF4-FFF2-40B4-BE49-F238E27FC236}">
                <a16:creationId xmlns="" xmlns:a16="http://schemas.microsoft.com/office/drawing/2014/main" id="{616A2CB3-F7B4-4A8C-B747-A3D1C4924712}"/>
              </a:ext>
            </a:extLst>
          </p:cNvPr>
          <p:cNvPicPr>
            <a:picLocks noChangeAspect="1"/>
          </p:cNvPicPr>
          <p:nvPr/>
        </p:nvPicPr>
        <p:blipFill rotWithShape="1">
          <a:blip r:embed="rId9"/>
          <a:srcRect l="13608" t="27361" r="19098" b="22324"/>
          <a:stretch/>
        </p:blipFill>
        <p:spPr>
          <a:xfrm>
            <a:off x="3448874" y="4649919"/>
            <a:ext cx="1029885" cy="984615"/>
          </a:xfrm>
          <a:prstGeom prst="rect">
            <a:avLst/>
          </a:prstGeom>
        </p:spPr>
      </p:pic>
      <p:sp>
        <p:nvSpPr>
          <p:cNvPr id="42" name="TextBox 41">
            <a:extLst>
              <a:ext uri="{FF2B5EF4-FFF2-40B4-BE49-F238E27FC236}">
                <a16:creationId xmlns="" xmlns:a16="http://schemas.microsoft.com/office/drawing/2014/main" id="{9A4529B6-F162-4588-A4A2-6CBD4FDF9051}"/>
              </a:ext>
            </a:extLst>
          </p:cNvPr>
          <p:cNvSpPr txBox="1"/>
          <p:nvPr/>
        </p:nvSpPr>
        <p:spPr>
          <a:xfrm>
            <a:off x="3487490" y="5494336"/>
            <a:ext cx="414971" cy="369332"/>
          </a:xfrm>
          <a:prstGeom prst="rect">
            <a:avLst/>
          </a:prstGeom>
          <a:solidFill>
            <a:schemeClr val="bg1"/>
          </a:solidFill>
        </p:spPr>
        <p:txBody>
          <a:bodyPr wrap="square" rtlCol="0">
            <a:spAutoFit/>
          </a:bodyPr>
          <a:lstStyle/>
          <a:p>
            <a:pPr>
              <a:defRPr/>
            </a:pPr>
            <a:endParaRPr lang="en-US" dirty="0">
              <a:solidFill>
                <a:prstClr val="black"/>
              </a:solidFill>
              <a:latin typeface="Calibri"/>
            </a:endParaRPr>
          </a:p>
        </p:txBody>
      </p:sp>
      <p:sp>
        <p:nvSpPr>
          <p:cNvPr id="43" name="TextBox 42">
            <a:extLst>
              <a:ext uri="{FF2B5EF4-FFF2-40B4-BE49-F238E27FC236}">
                <a16:creationId xmlns="" xmlns:a16="http://schemas.microsoft.com/office/drawing/2014/main" id="{1FEA5531-4036-401D-A882-60AF4AB931B3}"/>
              </a:ext>
            </a:extLst>
          </p:cNvPr>
          <p:cNvSpPr txBox="1"/>
          <p:nvPr/>
        </p:nvSpPr>
        <p:spPr>
          <a:xfrm rot="19222600">
            <a:off x="4746458" y="5752694"/>
            <a:ext cx="1152033" cy="246221"/>
          </a:xfrm>
          <a:prstGeom prst="rect">
            <a:avLst/>
          </a:prstGeom>
          <a:noFill/>
        </p:spPr>
        <p:txBody>
          <a:bodyPr wrap="square" rtlCol="0">
            <a:spAutoFit/>
          </a:bodyPr>
          <a:lstStyle/>
          <a:p>
            <a:pPr algn="ctr">
              <a:defRPr/>
            </a:pPr>
            <a:r>
              <a:rPr lang="en-US" sz="1000" b="1" dirty="0">
                <a:solidFill>
                  <a:srgbClr val="3366CC"/>
                </a:solidFill>
                <a:latin typeface="Calibri"/>
              </a:rPr>
              <a:t>Advent</a:t>
            </a:r>
          </a:p>
        </p:txBody>
      </p:sp>
      <p:sp>
        <p:nvSpPr>
          <p:cNvPr id="44" name="TextBox 43">
            <a:extLst>
              <a:ext uri="{FF2B5EF4-FFF2-40B4-BE49-F238E27FC236}">
                <a16:creationId xmlns="" xmlns:a16="http://schemas.microsoft.com/office/drawing/2014/main" id="{C69B4207-E055-4BB3-B16D-4D8B9619D366}"/>
              </a:ext>
            </a:extLst>
          </p:cNvPr>
          <p:cNvSpPr txBox="1"/>
          <p:nvPr/>
        </p:nvSpPr>
        <p:spPr>
          <a:xfrm rot="19222600">
            <a:off x="2326427" y="5749871"/>
            <a:ext cx="806307" cy="246221"/>
          </a:xfrm>
          <a:prstGeom prst="rect">
            <a:avLst/>
          </a:prstGeom>
          <a:noFill/>
        </p:spPr>
        <p:txBody>
          <a:bodyPr wrap="square" rtlCol="0">
            <a:spAutoFit/>
          </a:bodyPr>
          <a:lstStyle/>
          <a:p>
            <a:pPr algn="ctr">
              <a:defRPr/>
            </a:pPr>
            <a:r>
              <a:rPr lang="en-US" sz="1000" b="1" dirty="0">
                <a:solidFill>
                  <a:srgbClr val="3366CC"/>
                </a:solidFill>
                <a:latin typeface="Calibri"/>
              </a:rPr>
              <a:t>NCSR</a:t>
            </a:r>
          </a:p>
        </p:txBody>
      </p:sp>
      <p:sp>
        <p:nvSpPr>
          <p:cNvPr id="45" name="TextBox 44">
            <a:extLst>
              <a:ext uri="{FF2B5EF4-FFF2-40B4-BE49-F238E27FC236}">
                <a16:creationId xmlns="" xmlns:a16="http://schemas.microsoft.com/office/drawing/2014/main" id="{81075F5B-222E-474C-9B68-0C79CC1854C4}"/>
              </a:ext>
            </a:extLst>
          </p:cNvPr>
          <p:cNvSpPr txBox="1"/>
          <p:nvPr/>
        </p:nvSpPr>
        <p:spPr>
          <a:xfrm rot="19222600">
            <a:off x="2522782" y="6067525"/>
            <a:ext cx="818846" cy="246221"/>
          </a:xfrm>
          <a:prstGeom prst="rect">
            <a:avLst/>
          </a:prstGeom>
          <a:noFill/>
        </p:spPr>
        <p:txBody>
          <a:bodyPr wrap="square" rtlCol="0">
            <a:spAutoFit/>
          </a:bodyPr>
          <a:lstStyle/>
          <a:p>
            <a:pPr algn="ctr">
              <a:defRPr/>
            </a:pPr>
            <a:r>
              <a:rPr lang="en-US" sz="1000" b="1" dirty="0">
                <a:solidFill>
                  <a:srgbClr val="3366CC"/>
                </a:solidFill>
                <a:latin typeface="Calibri"/>
              </a:rPr>
              <a:t>NHRF - ITPC</a:t>
            </a:r>
          </a:p>
        </p:txBody>
      </p:sp>
      <p:sp>
        <p:nvSpPr>
          <p:cNvPr id="46" name="TextBox 45">
            <a:extLst>
              <a:ext uri="{FF2B5EF4-FFF2-40B4-BE49-F238E27FC236}">
                <a16:creationId xmlns="" xmlns:a16="http://schemas.microsoft.com/office/drawing/2014/main" id="{2866CFCF-C74E-4E8F-9EA8-47D98FEA7C96}"/>
              </a:ext>
            </a:extLst>
          </p:cNvPr>
          <p:cNvSpPr txBox="1"/>
          <p:nvPr/>
        </p:nvSpPr>
        <p:spPr>
          <a:xfrm rot="19222600">
            <a:off x="2398486" y="5830972"/>
            <a:ext cx="806307" cy="246221"/>
          </a:xfrm>
          <a:prstGeom prst="rect">
            <a:avLst/>
          </a:prstGeom>
          <a:noFill/>
        </p:spPr>
        <p:txBody>
          <a:bodyPr wrap="square" rtlCol="0">
            <a:spAutoFit/>
          </a:bodyPr>
          <a:lstStyle/>
          <a:p>
            <a:pPr algn="ctr">
              <a:defRPr/>
            </a:pPr>
            <a:r>
              <a:rPr lang="en-US" sz="1000" b="1" dirty="0" err="1">
                <a:solidFill>
                  <a:srgbClr val="3366CC"/>
                </a:solidFill>
                <a:latin typeface="Calibri"/>
              </a:rPr>
              <a:t>Demokritos</a:t>
            </a:r>
            <a:endParaRPr lang="en-US" sz="1000" b="1" dirty="0">
              <a:solidFill>
                <a:srgbClr val="3366CC"/>
              </a:solidFill>
              <a:latin typeface="Calibri"/>
            </a:endParaRPr>
          </a:p>
        </p:txBody>
      </p:sp>
      <p:sp>
        <p:nvSpPr>
          <p:cNvPr id="47" name="TextBox 46">
            <a:extLst>
              <a:ext uri="{FF2B5EF4-FFF2-40B4-BE49-F238E27FC236}">
                <a16:creationId xmlns="" xmlns:a16="http://schemas.microsoft.com/office/drawing/2014/main" id="{F28BA5DC-54A1-4F8C-9DFD-1A04EFA83DE0}"/>
              </a:ext>
            </a:extLst>
          </p:cNvPr>
          <p:cNvSpPr txBox="1"/>
          <p:nvPr/>
        </p:nvSpPr>
        <p:spPr>
          <a:xfrm rot="19222600">
            <a:off x="4831758" y="5829263"/>
            <a:ext cx="1152033" cy="246221"/>
          </a:xfrm>
          <a:prstGeom prst="rect">
            <a:avLst/>
          </a:prstGeom>
          <a:noFill/>
        </p:spPr>
        <p:txBody>
          <a:bodyPr wrap="square" rtlCol="0">
            <a:spAutoFit/>
          </a:bodyPr>
          <a:lstStyle/>
          <a:p>
            <a:pPr algn="ctr">
              <a:defRPr/>
            </a:pPr>
            <a:r>
              <a:rPr lang="en-US" sz="1000" b="1" dirty="0">
                <a:solidFill>
                  <a:srgbClr val="3366CC"/>
                </a:solidFill>
                <a:latin typeface="Calibri"/>
              </a:rPr>
              <a:t>Technologies S.A.</a:t>
            </a:r>
          </a:p>
        </p:txBody>
      </p:sp>
      <p:sp>
        <p:nvSpPr>
          <p:cNvPr id="48" name="Oval 47">
            <a:extLst>
              <a:ext uri="{FF2B5EF4-FFF2-40B4-BE49-F238E27FC236}">
                <a16:creationId xmlns="" xmlns:a16="http://schemas.microsoft.com/office/drawing/2014/main" id="{6781D494-E3DF-401A-9F9A-1BFD04946516}"/>
              </a:ext>
            </a:extLst>
          </p:cNvPr>
          <p:cNvSpPr/>
          <p:nvPr/>
        </p:nvSpPr>
        <p:spPr>
          <a:xfrm rot="19257577">
            <a:off x="2433372" y="5764618"/>
            <a:ext cx="699673" cy="3268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49" name="Oval 48">
            <a:extLst>
              <a:ext uri="{FF2B5EF4-FFF2-40B4-BE49-F238E27FC236}">
                <a16:creationId xmlns="" xmlns:a16="http://schemas.microsoft.com/office/drawing/2014/main" id="{CC2FE4FF-DF59-49C7-A8DB-0ADF9C437827}"/>
              </a:ext>
            </a:extLst>
          </p:cNvPr>
          <p:cNvSpPr/>
          <p:nvPr/>
        </p:nvSpPr>
        <p:spPr>
          <a:xfrm rot="19257577">
            <a:off x="2594394" y="6067828"/>
            <a:ext cx="699673" cy="2347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50" name="Oval 49">
            <a:extLst>
              <a:ext uri="{FF2B5EF4-FFF2-40B4-BE49-F238E27FC236}">
                <a16:creationId xmlns="" xmlns:a16="http://schemas.microsoft.com/office/drawing/2014/main" id="{6D9A411B-58E5-4BF7-982B-809D20E936E8}"/>
              </a:ext>
            </a:extLst>
          </p:cNvPr>
          <p:cNvSpPr/>
          <p:nvPr/>
        </p:nvSpPr>
        <p:spPr>
          <a:xfrm rot="19257577">
            <a:off x="4872969" y="5765642"/>
            <a:ext cx="1034490" cy="3404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51" name="Rectangle 50"/>
          <p:cNvSpPr/>
          <p:nvPr/>
        </p:nvSpPr>
        <p:spPr>
          <a:xfrm>
            <a:off x="2505471" y="6241470"/>
            <a:ext cx="3252206" cy="261610"/>
          </a:xfrm>
          <a:prstGeom prst="rect">
            <a:avLst/>
          </a:prstGeom>
        </p:spPr>
        <p:txBody>
          <a:bodyPr wrap="square">
            <a:spAutoFit/>
          </a:bodyPr>
          <a:lstStyle/>
          <a:p>
            <a:pPr algn="ctr">
              <a:defRPr/>
            </a:pPr>
            <a:r>
              <a:rPr lang="en-US" sz="1100" i="1" dirty="0">
                <a:solidFill>
                  <a:prstClr val="black"/>
                </a:solidFill>
                <a:latin typeface="Calibri"/>
              </a:rPr>
              <a:t>Nature </a:t>
            </a:r>
            <a:r>
              <a:rPr lang="en-US" sz="1100" i="1" dirty="0" err="1">
                <a:solidFill>
                  <a:prstClr val="black"/>
                </a:solidFill>
                <a:latin typeface="Calibri"/>
              </a:rPr>
              <a:t>Commun</a:t>
            </a:r>
            <a:r>
              <a:rPr lang="en-US" sz="1100" i="1" dirty="0">
                <a:solidFill>
                  <a:prstClr val="black"/>
                </a:solidFill>
                <a:latin typeface="Calibri"/>
              </a:rPr>
              <a:t>.</a:t>
            </a:r>
            <a:r>
              <a:rPr lang="en-US" sz="1100" dirty="0">
                <a:solidFill>
                  <a:prstClr val="black"/>
                </a:solidFill>
                <a:latin typeface="Calibri"/>
              </a:rPr>
              <a:t> </a:t>
            </a:r>
            <a:r>
              <a:rPr lang="en-US" sz="1100" b="1" dirty="0">
                <a:solidFill>
                  <a:prstClr val="black"/>
                </a:solidFill>
                <a:latin typeface="Calibri"/>
              </a:rPr>
              <a:t>2021</a:t>
            </a:r>
            <a:r>
              <a:rPr lang="en-US" sz="1100" dirty="0">
                <a:solidFill>
                  <a:prstClr val="black"/>
                </a:solidFill>
                <a:latin typeface="Calibri"/>
              </a:rPr>
              <a:t>, </a:t>
            </a:r>
            <a:r>
              <a:rPr lang="en-US" sz="1100" i="1" dirty="0">
                <a:solidFill>
                  <a:prstClr val="black"/>
                </a:solidFill>
                <a:latin typeface="Calibri"/>
              </a:rPr>
              <a:t>12, 4868</a:t>
            </a:r>
            <a:endParaRPr lang="el-GR" sz="1100" dirty="0">
              <a:solidFill>
                <a:prstClr val="black"/>
              </a:solidFill>
              <a:latin typeface="Calibri"/>
            </a:endParaRPr>
          </a:p>
        </p:txBody>
      </p:sp>
      <p:sp>
        <p:nvSpPr>
          <p:cNvPr id="52" name="Rectangle 51"/>
          <p:cNvSpPr/>
          <p:nvPr/>
        </p:nvSpPr>
        <p:spPr>
          <a:xfrm>
            <a:off x="5939379" y="3982580"/>
            <a:ext cx="2313353" cy="461665"/>
          </a:xfrm>
          <a:prstGeom prst="rect">
            <a:avLst/>
          </a:prstGeom>
        </p:spPr>
        <p:txBody>
          <a:bodyPr wrap="square">
            <a:spAutoFit/>
          </a:bodyPr>
          <a:lstStyle/>
          <a:p>
            <a:pPr algn="ctr">
              <a:defRPr/>
            </a:pPr>
            <a:r>
              <a:rPr lang="en-US" sz="1200" b="1" dirty="0">
                <a:solidFill>
                  <a:prstClr val="black"/>
                </a:solidFill>
                <a:latin typeface="Calibri"/>
              </a:rPr>
              <a:t>Materials for </a:t>
            </a:r>
            <a:r>
              <a:rPr lang="en-US" sz="1200" b="1" dirty="0" err="1">
                <a:solidFill>
                  <a:prstClr val="black"/>
                </a:solidFill>
                <a:latin typeface="Calibri"/>
              </a:rPr>
              <a:t>Chemosensors</a:t>
            </a:r>
            <a:r>
              <a:rPr lang="en-US" sz="1200" b="1" dirty="0">
                <a:solidFill>
                  <a:prstClr val="black"/>
                </a:solidFill>
                <a:latin typeface="Calibri"/>
              </a:rPr>
              <a:t>, Biosensors &amp; Diagnostics</a:t>
            </a:r>
          </a:p>
        </p:txBody>
      </p:sp>
      <p:grpSp>
        <p:nvGrpSpPr>
          <p:cNvPr id="53" name="Group 52"/>
          <p:cNvGrpSpPr/>
          <p:nvPr/>
        </p:nvGrpSpPr>
        <p:grpSpPr>
          <a:xfrm>
            <a:off x="5954335" y="4421483"/>
            <a:ext cx="2270314" cy="1048019"/>
            <a:chOff x="6052258" y="3904981"/>
            <a:chExt cx="2270314" cy="1048019"/>
          </a:xfrm>
        </p:grpSpPr>
        <p:grpSp>
          <p:nvGrpSpPr>
            <p:cNvPr id="54" name="Group 3213"/>
            <p:cNvGrpSpPr>
              <a:grpSpLocks noChangeAspect="1"/>
            </p:cNvGrpSpPr>
            <p:nvPr/>
          </p:nvGrpSpPr>
          <p:grpSpPr bwMode="auto">
            <a:xfrm rot="17596798" flipH="1">
              <a:off x="6102443" y="4730077"/>
              <a:ext cx="54588" cy="154958"/>
              <a:chOff x="6490" y="8461"/>
              <a:chExt cx="156" cy="592"/>
            </a:xfrm>
          </p:grpSpPr>
          <p:sp>
            <p:nvSpPr>
              <p:cNvPr id="240" name="Oval 3214"/>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41" name="Freeform 3215"/>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55" name="Group 3216"/>
            <p:cNvGrpSpPr>
              <a:grpSpLocks noChangeAspect="1"/>
            </p:cNvGrpSpPr>
            <p:nvPr/>
          </p:nvGrpSpPr>
          <p:grpSpPr bwMode="auto">
            <a:xfrm rot="17948340" flipH="1">
              <a:off x="6129130" y="4679235"/>
              <a:ext cx="53467" cy="155318"/>
              <a:chOff x="6490" y="8461"/>
              <a:chExt cx="156" cy="592"/>
            </a:xfrm>
          </p:grpSpPr>
          <p:sp>
            <p:nvSpPr>
              <p:cNvPr id="238" name="Oval 3217"/>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39" name="Freeform 3218"/>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56" name="Group 3219"/>
            <p:cNvGrpSpPr>
              <a:grpSpLocks noChangeAspect="1"/>
            </p:cNvGrpSpPr>
            <p:nvPr/>
          </p:nvGrpSpPr>
          <p:grpSpPr bwMode="auto">
            <a:xfrm rot="18345727" flipH="1">
              <a:off x="6152888" y="4629894"/>
              <a:ext cx="54962" cy="156039"/>
              <a:chOff x="6490" y="8461"/>
              <a:chExt cx="156" cy="592"/>
            </a:xfrm>
          </p:grpSpPr>
          <p:sp>
            <p:nvSpPr>
              <p:cNvPr id="236" name="Oval 3220"/>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37" name="Freeform 3221"/>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57" name="Group 3222"/>
            <p:cNvGrpSpPr>
              <a:grpSpLocks noChangeAspect="1"/>
            </p:cNvGrpSpPr>
            <p:nvPr/>
          </p:nvGrpSpPr>
          <p:grpSpPr bwMode="auto">
            <a:xfrm rot="16200000">
              <a:off x="6165696" y="4568429"/>
              <a:ext cx="103942" cy="128291"/>
              <a:chOff x="4176" y="768"/>
              <a:chExt cx="300" cy="490"/>
            </a:xfrm>
          </p:grpSpPr>
          <p:sp>
            <p:nvSpPr>
              <p:cNvPr id="234" name="Oval 3223"/>
              <p:cNvSpPr>
                <a:spLocks noChangeAspect="1" noChangeArrowheads="1"/>
              </p:cNvSpPr>
              <p:nvPr/>
            </p:nvSpPr>
            <p:spPr bwMode="auto">
              <a:xfrm rot="2610630" flipH="1">
                <a:off x="4320" y="768"/>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35" name="Freeform 3224"/>
              <p:cNvSpPr>
                <a:spLocks noChangeAspect="1"/>
              </p:cNvSpPr>
              <p:nvPr/>
            </p:nvSpPr>
            <p:spPr bwMode="auto">
              <a:xfrm rot="2610630" flipH="1">
                <a:off x="4176" y="816"/>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sp>
          <p:nvSpPr>
            <p:cNvPr id="58" name="Oval 3225"/>
            <p:cNvSpPr>
              <a:spLocks noChangeAspect="1" noChangeArrowheads="1"/>
            </p:cNvSpPr>
            <p:nvPr/>
          </p:nvSpPr>
          <p:spPr bwMode="auto">
            <a:xfrm rot="18810630" flipH="1">
              <a:off x="6183913" y="4547657"/>
              <a:ext cx="53093" cy="37478"/>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59" name="Freeform 3226"/>
            <p:cNvSpPr>
              <a:spLocks noChangeAspect="1"/>
            </p:cNvSpPr>
            <p:nvPr/>
          </p:nvSpPr>
          <p:spPr bwMode="auto">
            <a:xfrm rot="18810630" flipH="1">
              <a:off x="6254590" y="4562965"/>
              <a:ext cx="30659" cy="116038"/>
            </a:xfrm>
            <a:custGeom>
              <a:avLst/>
              <a:gdLst>
                <a:gd name="T0" fmla="*/ 31 w 88"/>
                <a:gd name="T1" fmla="*/ 0 h 442"/>
                <a:gd name="T2" fmla="*/ 22 w 88"/>
                <a:gd name="T3" fmla="*/ 12 h 442"/>
                <a:gd name="T4" fmla="*/ 18 w 88"/>
                <a:gd name="T5" fmla="*/ 23 h 442"/>
                <a:gd name="T6" fmla="*/ 13 w 88"/>
                <a:gd name="T7" fmla="*/ 34 h 442"/>
                <a:gd name="T8" fmla="*/ 13 w 88"/>
                <a:gd name="T9" fmla="*/ 50 h 442"/>
                <a:gd name="T10" fmla="*/ 17 w 88"/>
                <a:gd name="T11" fmla="*/ 58 h 442"/>
                <a:gd name="T12" fmla="*/ 22 w 88"/>
                <a:gd name="T13" fmla="*/ 66 h 442"/>
                <a:gd name="T14" fmla="*/ 34 w 88"/>
                <a:gd name="T15" fmla="*/ 75 h 442"/>
                <a:gd name="T16" fmla="*/ 44 w 88"/>
                <a:gd name="T17" fmla="*/ 82 h 442"/>
                <a:gd name="T18" fmla="*/ 42 w 88"/>
                <a:gd name="T19" fmla="*/ 78 h 442"/>
                <a:gd name="T20" fmla="*/ 42 w 88"/>
                <a:gd name="T21" fmla="*/ 77 h 442"/>
                <a:gd name="T22" fmla="*/ 39 w 88"/>
                <a:gd name="T23" fmla="*/ 87 h 442"/>
                <a:gd name="T24" fmla="*/ 37 w 88"/>
                <a:gd name="T25" fmla="*/ 98 h 442"/>
                <a:gd name="T26" fmla="*/ 30 w 88"/>
                <a:gd name="T27" fmla="*/ 122 h 442"/>
                <a:gd name="T28" fmla="*/ 31 w 88"/>
                <a:gd name="T29" fmla="*/ 120 h 442"/>
                <a:gd name="T30" fmla="*/ 19 w 88"/>
                <a:gd name="T31" fmla="*/ 144 h 442"/>
                <a:gd name="T32" fmla="*/ 8 w 88"/>
                <a:gd name="T33" fmla="*/ 155 h 442"/>
                <a:gd name="T34" fmla="*/ 18 w 88"/>
                <a:gd name="T35" fmla="*/ 162 h 442"/>
                <a:gd name="T36" fmla="*/ 0 w 88"/>
                <a:gd name="T37" fmla="*/ 160 h 442"/>
                <a:gd name="T38" fmla="*/ 28 w 88"/>
                <a:gd name="T39" fmla="*/ 167 h 442"/>
                <a:gd name="T40" fmla="*/ 37 w 88"/>
                <a:gd name="T41" fmla="*/ 160 h 442"/>
                <a:gd name="T42" fmla="*/ 47 w 88"/>
                <a:gd name="T43" fmla="*/ 150 h 442"/>
                <a:gd name="T44" fmla="*/ 59 w 88"/>
                <a:gd name="T45" fmla="*/ 125 h 442"/>
                <a:gd name="T46" fmla="*/ 60 w 88"/>
                <a:gd name="T47" fmla="*/ 122 h 442"/>
                <a:gd name="T48" fmla="*/ 68 w 88"/>
                <a:gd name="T49" fmla="*/ 98 h 442"/>
                <a:gd name="T50" fmla="*/ 70 w 88"/>
                <a:gd name="T51" fmla="*/ 87 h 442"/>
                <a:gd name="T52" fmla="*/ 71 w 88"/>
                <a:gd name="T53" fmla="*/ 79 h 442"/>
                <a:gd name="T54" fmla="*/ 70 w 88"/>
                <a:gd name="T55" fmla="*/ 75 h 442"/>
                <a:gd name="T56" fmla="*/ 60 w 88"/>
                <a:gd name="T57" fmla="*/ 68 h 442"/>
                <a:gd name="T58" fmla="*/ 63 w 88"/>
                <a:gd name="T59" fmla="*/ 70 h 442"/>
                <a:gd name="T60" fmla="*/ 52 w 88"/>
                <a:gd name="T61" fmla="*/ 60 h 442"/>
                <a:gd name="T62" fmla="*/ 45 w 88"/>
                <a:gd name="T63" fmla="*/ 52 h 442"/>
                <a:gd name="T64" fmla="*/ 28 w 88"/>
                <a:gd name="T65" fmla="*/ 50 h 442"/>
                <a:gd name="T66" fmla="*/ 42 w 88"/>
                <a:gd name="T67" fmla="*/ 43 h 442"/>
                <a:gd name="T68" fmla="*/ 28 w 88"/>
                <a:gd name="T69" fmla="*/ 34 h 442"/>
                <a:gd name="T70" fmla="*/ 46 w 88"/>
                <a:gd name="T71" fmla="*/ 28 h 442"/>
                <a:gd name="T72" fmla="*/ 52 w 88"/>
                <a:gd name="T73" fmla="*/ 17 h 442"/>
                <a:gd name="T74" fmla="*/ 59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nvGrpSpPr>
            <p:cNvPr id="60" name="Group 3227"/>
            <p:cNvGrpSpPr>
              <a:grpSpLocks noChangeAspect="1"/>
            </p:cNvGrpSpPr>
            <p:nvPr/>
          </p:nvGrpSpPr>
          <p:grpSpPr bwMode="auto">
            <a:xfrm rot="16532567" flipH="1">
              <a:off x="6199912" y="4496099"/>
              <a:ext cx="264342" cy="119282"/>
              <a:chOff x="3591" y="8318"/>
              <a:chExt cx="762" cy="451"/>
            </a:xfrm>
          </p:grpSpPr>
          <p:grpSp>
            <p:nvGrpSpPr>
              <p:cNvPr id="225" name="Group 3228"/>
              <p:cNvGrpSpPr>
                <a:grpSpLocks noChangeAspect="1"/>
              </p:cNvGrpSpPr>
              <p:nvPr/>
            </p:nvGrpSpPr>
            <p:grpSpPr bwMode="auto">
              <a:xfrm rot="-2732924">
                <a:off x="3979" y="8100"/>
                <a:ext cx="156" cy="592"/>
                <a:chOff x="6490" y="8461"/>
                <a:chExt cx="156" cy="592"/>
              </a:xfrm>
            </p:grpSpPr>
            <p:sp>
              <p:nvSpPr>
                <p:cNvPr id="232" name="Oval 322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33" name="Freeform 323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226" name="Group 3231"/>
              <p:cNvGrpSpPr>
                <a:grpSpLocks noChangeAspect="1"/>
              </p:cNvGrpSpPr>
              <p:nvPr/>
            </p:nvGrpSpPr>
            <p:grpSpPr bwMode="auto">
              <a:xfrm rot="-3342296">
                <a:off x="3912" y="8242"/>
                <a:ext cx="156" cy="592"/>
                <a:chOff x="6490" y="8461"/>
                <a:chExt cx="156" cy="592"/>
              </a:xfrm>
            </p:grpSpPr>
            <p:sp>
              <p:nvSpPr>
                <p:cNvPr id="230" name="Oval 3232"/>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31" name="Freeform 323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227" name="Group 3234"/>
              <p:cNvGrpSpPr>
                <a:grpSpLocks noChangeAspect="1"/>
              </p:cNvGrpSpPr>
              <p:nvPr/>
            </p:nvGrpSpPr>
            <p:grpSpPr bwMode="auto">
              <a:xfrm rot="-3693838">
                <a:off x="3809" y="8395"/>
                <a:ext cx="156" cy="592"/>
                <a:chOff x="6490" y="8461"/>
                <a:chExt cx="156" cy="592"/>
              </a:xfrm>
            </p:grpSpPr>
            <p:sp>
              <p:nvSpPr>
                <p:cNvPr id="228" name="Oval 3235"/>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29" name="Freeform 3236"/>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sp>
          <p:nvSpPr>
            <p:cNvPr id="61" name="AutoShape 3237"/>
            <p:cNvSpPr>
              <a:spLocks noChangeAspect="1" noChangeArrowheads="1"/>
            </p:cNvSpPr>
            <p:nvPr/>
          </p:nvSpPr>
          <p:spPr bwMode="auto">
            <a:xfrm rot="5237345">
              <a:off x="6399211" y="4243617"/>
              <a:ext cx="283410" cy="831007"/>
            </a:xfrm>
            <a:prstGeom prst="moon">
              <a:avLst>
                <a:gd name="adj" fmla="val 6417"/>
              </a:avLst>
            </a:prstGeom>
            <a:solidFill>
              <a:srgbClr val="0000FF"/>
            </a:solidFill>
            <a:ln w="9525">
              <a:solidFill>
                <a:srgbClr val="0000FF"/>
              </a:solidFill>
              <a:miter lim="800000"/>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grpSp>
          <p:nvGrpSpPr>
            <p:cNvPr id="62" name="Group 3238"/>
            <p:cNvGrpSpPr>
              <a:grpSpLocks noChangeAspect="1"/>
            </p:cNvGrpSpPr>
            <p:nvPr/>
          </p:nvGrpSpPr>
          <p:grpSpPr bwMode="auto">
            <a:xfrm rot="3588627">
              <a:off x="6932015" y="4708412"/>
              <a:ext cx="54214" cy="156039"/>
              <a:chOff x="6490" y="8461"/>
              <a:chExt cx="156" cy="592"/>
            </a:xfrm>
          </p:grpSpPr>
          <p:sp>
            <p:nvSpPr>
              <p:cNvPr id="223" name="Oval 323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24" name="Freeform 324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63" name="Group 3241"/>
            <p:cNvGrpSpPr>
              <a:grpSpLocks noChangeAspect="1"/>
            </p:cNvGrpSpPr>
            <p:nvPr/>
          </p:nvGrpSpPr>
          <p:grpSpPr bwMode="auto">
            <a:xfrm rot="3123724">
              <a:off x="6906422" y="4654932"/>
              <a:ext cx="54588" cy="155318"/>
              <a:chOff x="6490" y="8461"/>
              <a:chExt cx="156" cy="592"/>
            </a:xfrm>
          </p:grpSpPr>
          <p:sp>
            <p:nvSpPr>
              <p:cNvPr id="221" name="Oval 3242"/>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22" name="Freeform 324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64" name="Group 3244"/>
            <p:cNvGrpSpPr>
              <a:grpSpLocks noChangeAspect="1"/>
            </p:cNvGrpSpPr>
            <p:nvPr/>
          </p:nvGrpSpPr>
          <p:grpSpPr bwMode="auto">
            <a:xfrm rot="3123724">
              <a:off x="6870766" y="4613430"/>
              <a:ext cx="53467" cy="155318"/>
              <a:chOff x="6490" y="8461"/>
              <a:chExt cx="156" cy="592"/>
            </a:xfrm>
          </p:grpSpPr>
          <p:sp>
            <p:nvSpPr>
              <p:cNvPr id="219" name="Oval 3245"/>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20" name="Freeform 3246"/>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65" name="Group 3247"/>
            <p:cNvGrpSpPr>
              <a:grpSpLocks noChangeAspect="1"/>
            </p:cNvGrpSpPr>
            <p:nvPr/>
          </p:nvGrpSpPr>
          <p:grpSpPr bwMode="auto">
            <a:xfrm rot="5401788">
              <a:off x="6691794" y="4558152"/>
              <a:ext cx="265463" cy="118561"/>
              <a:chOff x="3591" y="8318"/>
              <a:chExt cx="762" cy="451"/>
            </a:xfrm>
          </p:grpSpPr>
          <p:grpSp>
            <p:nvGrpSpPr>
              <p:cNvPr id="210" name="Group 3248"/>
              <p:cNvGrpSpPr>
                <a:grpSpLocks noChangeAspect="1"/>
              </p:cNvGrpSpPr>
              <p:nvPr/>
            </p:nvGrpSpPr>
            <p:grpSpPr bwMode="auto">
              <a:xfrm rot="-2732924">
                <a:off x="3979" y="8100"/>
                <a:ext cx="156" cy="592"/>
                <a:chOff x="6490" y="8461"/>
                <a:chExt cx="156" cy="592"/>
              </a:xfrm>
            </p:grpSpPr>
            <p:sp>
              <p:nvSpPr>
                <p:cNvPr id="217" name="Oval 324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18" name="Freeform 325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211" name="Group 3251"/>
              <p:cNvGrpSpPr>
                <a:grpSpLocks noChangeAspect="1"/>
              </p:cNvGrpSpPr>
              <p:nvPr/>
            </p:nvGrpSpPr>
            <p:grpSpPr bwMode="auto">
              <a:xfrm rot="-3342296">
                <a:off x="3912" y="8242"/>
                <a:ext cx="156" cy="592"/>
                <a:chOff x="6490" y="8461"/>
                <a:chExt cx="156" cy="592"/>
              </a:xfrm>
            </p:grpSpPr>
            <p:sp>
              <p:nvSpPr>
                <p:cNvPr id="215" name="Oval 3252"/>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16" name="Freeform 325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212" name="Group 3254"/>
              <p:cNvGrpSpPr>
                <a:grpSpLocks noChangeAspect="1"/>
              </p:cNvGrpSpPr>
              <p:nvPr/>
            </p:nvGrpSpPr>
            <p:grpSpPr bwMode="auto">
              <a:xfrm rot="-3693838">
                <a:off x="3809" y="8395"/>
                <a:ext cx="156" cy="592"/>
                <a:chOff x="6490" y="8461"/>
                <a:chExt cx="156" cy="592"/>
              </a:xfrm>
            </p:grpSpPr>
            <p:sp>
              <p:nvSpPr>
                <p:cNvPr id="213" name="Oval 3255"/>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14" name="Freeform 3256"/>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sp>
          <p:nvSpPr>
            <p:cNvPr id="66" name="AutoShape 3257"/>
            <p:cNvSpPr>
              <a:spLocks noChangeAspect="1" noChangeArrowheads="1"/>
            </p:cNvSpPr>
            <p:nvPr/>
          </p:nvSpPr>
          <p:spPr bwMode="auto">
            <a:xfrm rot="5180428">
              <a:off x="6452772" y="4501022"/>
              <a:ext cx="171242" cy="521091"/>
            </a:xfrm>
            <a:prstGeom prst="moon">
              <a:avLst>
                <a:gd name="adj" fmla="val 11685"/>
              </a:avLst>
            </a:prstGeom>
            <a:solidFill>
              <a:srgbClr val="0000FF"/>
            </a:solidFill>
            <a:ln w="9525">
              <a:solidFill>
                <a:srgbClr val="0000FF"/>
              </a:solidFill>
              <a:miter lim="800000"/>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sp>
          <p:nvSpPr>
            <p:cNvPr id="67" name="Line 3258"/>
            <p:cNvSpPr>
              <a:spLocks noChangeShapeType="1"/>
            </p:cNvSpPr>
            <p:nvPr/>
          </p:nvSpPr>
          <p:spPr bwMode="auto">
            <a:xfrm>
              <a:off x="7016961" y="4660990"/>
              <a:ext cx="22703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68" name="Oval 3259"/>
            <p:cNvSpPr>
              <a:spLocks noChangeAspect="1" noChangeArrowheads="1"/>
            </p:cNvSpPr>
            <p:nvPr/>
          </p:nvSpPr>
          <p:spPr bwMode="auto">
            <a:xfrm rot="17948340" flipH="1">
              <a:off x="7289146" y="4648607"/>
              <a:ext cx="53840" cy="3747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69" name="Oval 3260"/>
            <p:cNvSpPr>
              <a:spLocks noChangeAspect="1" noChangeArrowheads="1"/>
            </p:cNvSpPr>
            <p:nvPr/>
          </p:nvSpPr>
          <p:spPr bwMode="auto">
            <a:xfrm rot="17596798" flipH="1">
              <a:off x="7298495" y="4742454"/>
              <a:ext cx="54962" cy="3747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0" name="Freeform 3261"/>
            <p:cNvSpPr>
              <a:spLocks noChangeAspect="1"/>
            </p:cNvSpPr>
            <p:nvPr/>
          </p:nvSpPr>
          <p:spPr bwMode="auto">
            <a:xfrm rot="17596798" flipH="1">
              <a:off x="7385042" y="4730101"/>
              <a:ext cx="31781" cy="116399"/>
            </a:xfrm>
            <a:custGeom>
              <a:avLst/>
              <a:gdLst>
                <a:gd name="T0" fmla="*/ 35 w 88"/>
                <a:gd name="T1" fmla="*/ 0 h 442"/>
                <a:gd name="T2" fmla="*/ 25 w 88"/>
                <a:gd name="T3" fmla="*/ 12 h 442"/>
                <a:gd name="T4" fmla="*/ 18 w 88"/>
                <a:gd name="T5" fmla="*/ 23 h 442"/>
                <a:gd name="T6" fmla="*/ 14 w 88"/>
                <a:gd name="T7" fmla="*/ 35 h 442"/>
                <a:gd name="T8" fmla="*/ 14 w 88"/>
                <a:gd name="T9" fmla="*/ 51 h 442"/>
                <a:gd name="T10" fmla="*/ 17 w 88"/>
                <a:gd name="T11" fmla="*/ 58 h 442"/>
                <a:gd name="T12" fmla="*/ 25 w 88"/>
                <a:gd name="T13" fmla="*/ 67 h 442"/>
                <a:gd name="T14" fmla="*/ 40 w 88"/>
                <a:gd name="T15" fmla="*/ 77 h 442"/>
                <a:gd name="T16" fmla="*/ 48 w 88"/>
                <a:gd name="T17" fmla="*/ 83 h 442"/>
                <a:gd name="T18" fmla="*/ 45 w 88"/>
                <a:gd name="T19" fmla="*/ 79 h 442"/>
                <a:gd name="T20" fmla="*/ 46 w 88"/>
                <a:gd name="T21" fmla="*/ 78 h 442"/>
                <a:gd name="T22" fmla="*/ 43 w 88"/>
                <a:gd name="T23" fmla="*/ 88 h 442"/>
                <a:gd name="T24" fmla="*/ 42 w 88"/>
                <a:gd name="T25" fmla="*/ 99 h 442"/>
                <a:gd name="T26" fmla="*/ 34 w 88"/>
                <a:gd name="T27" fmla="*/ 124 h 442"/>
                <a:gd name="T28" fmla="*/ 35 w 88"/>
                <a:gd name="T29" fmla="*/ 121 h 442"/>
                <a:gd name="T30" fmla="*/ 20 w 88"/>
                <a:gd name="T31" fmla="*/ 146 h 442"/>
                <a:gd name="T32" fmla="*/ 11 w 88"/>
                <a:gd name="T33" fmla="*/ 156 h 442"/>
                <a:gd name="T34" fmla="*/ 18 w 88"/>
                <a:gd name="T35" fmla="*/ 163 h 442"/>
                <a:gd name="T36" fmla="*/ 0 w 88"/>
                <a:gd name="T37" fmla="*/ 162 h 442"/>
                <a:gd name="T38" fmla="*/ 31 w 88"/>
                <a:gd name="T39" fmla="*/ 169 h 442"/>
                <a:gd name="T40" fmla="*/ 42 w 88"/>
                <a:gd name="T41" fmla="*/ 162 h 442"/>
                <a:gd name="T42" fmla="*/ 52 w 88"/>
                <a:gd name="T43" fmla="*/ 152 h 442"/>
                <a:gd name="T44" fmla="*/ 67 w 88"/>
                <a:gd name="T45" fmla="*/ 126 h 442"/>
                <a:gd name="T46" fmla="*/ 67 w 88"/>
                <a:gd name="T47" fmla="*/ 124 h 442"/>
                <a:gd name="T48" fmla="*/ 75 w 88"/>
                <a:gd name="T49" fmla="*/ 99 h 442"/>
                <a:gd name="T50" fmla="*/ 77 w 88"/>
                <a:gd name="T51" fmla="*/ 88 h 442"/>
                <a:gd name="T52" fmla="*/ 79 w 88"/>
                <a:gd name="T53" fmla="*/ 80 h 442"/>
                <a:gd name="T54" fmla="*/ 78 w 88"/>
                <a:gd name="T55" fmla="*/ 77 h 442"/>
                <a:gd name="T56" fmla="*/ 67 w 88"/>
                <a:gd name="T57" fmla="*/ 69 h 442"/>
                <a:gd name="T58" fmla="*/ 70 w 88"/>
                <a:gd name="T59" fmla="*/ 70 h 442"/>
                <a:gd name="T60" fmla="*/ 58 w 88"/>
                <a:gd name="T61" fmla="*/ 61 h 442"/>
                <a:gd name="T62" fmla="*/ 49 w 88"/>
                <a:gd name="T63" fmla="*/ 53 h 442"/>
                <a:gd name="T64" fmla="*/ 31 w 88"/>
                <a:gd name="T65" fmla="*/ 51 h 442"/>
                <a:gd name="T66" fmla="*/ 46 w 88"/>
                <a:gd name="T67" fmla="*/ 43 h 442"/>
                <a:gd name="T68" fmla="*/ 31 w 88"/>
                <a:gd name="T69" fmla="*/ 35 h 442"/>
                <a:gd name="T70" fmla="*/ 51 w 88"/>
                <a:gd name="T71" fmla="*/ 29 h 442"/>
                <a:gd name="T72" fmla="*/ 58 w 88"/>
                <a:gd name="T73" fmla="*/ 18 h 442"/>
                <a:gd name="T74" fmla="*/ 67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1" name="Freeform 3262"/>
            <p:cNvSpPr>
              <a:spLocks noChangeAspect="1"/>
            </p:cNvSpPr>
            <p:nvPr/>
          </p:nvSpPr>
          <p:spPr bwMode="auto">
            <a:xfrm rot="17948340" flipH="1">
              <a:off x="7372450" y="4644494"/>
              <a:ext cx="30659" cy="117119"/>
            </a:xfrm>
            <a:custGeom>
              <a:avLst/>
              <a:gdLst>
                <a:gd name="T0" fmla="*/ 31 w 88"/>
                <a:gd name="T1" fmla="*/ 0 h 442"/>
                <a:gd name="T2" fmla="*/ 22 w 88"/>
                <a:gd name="T3" fmla="*/ 13 h 442"/>
                <a:gd name="T4" fmla="*/ 18 w 88"/>
                <a:gd name="T5" fmla="*/ 24 h 442"/>
                <a:gd name="T6" fmla="*/ 13 w 88"/>
                <a:gd name="T7" fmla="*/ 35 h 442"/>
                <a:gd name="T8" fmla="*/ 13 w 88"/>
                <a:gd name="T9" fmla="*/ 52 h 442"/>
                <a:gd name="T10" fmla="*/ 17 w 88"/>
                <a:gd name="T11" fmla="*/ 59 h 442"/>
                <a:gd name="T12" fmla="*/ 22 w 88"/>
                <a:gd name="T13" fmla="*/ 68 h 442"/>
                <a:gd name="T14" fmla="*/ 34 w 88"/>
                <a:gd name="T15" fmla="*/ 77 h 442"/>
                <a:gd name="T16" fmla="*/ 44 w 88"/>
                <a:gd name="T17" fmla="*/ 85 h 442"/>
                <a:gd name="T18" fmla="*/ 42 w 88"/>
                <a:gd name="T19" fmla="*/ 81 h 442"/>
                <a:gd name="T20" fmla="*/ 42 w 88"/>
                <a:gd name="T21" fmla="*/ 79 h 442"/>
                <a:gd name="T22" fmla="*/ 39 w 88"/>
                <a:gd name="T23" fmla="*/ 89 h 442"/>
                <a:gd name="T24" fmla="*/ 37 w 88"/>
                <a:gd name="T25" fmla="*/ 101 h 442"/>
                <a:gd name="T26" fmla="*/ 30 w 88"/>
                <a:gd name="T27" fmla="*/ 126 h 442"/>
                <a:gd name="T28" fmla="*/ 31 w 88"/>
                <a:gd name="T29" fmla="*/ 124 h 442"/>
                <a:gd name="T30" fmla="*/ 19 w 88"/>
                <a:gd name="T31" fmla="*/ 149 h 442"/>
                <a:gd name="T32" fmla="*/ 8 w 88"/>
                <a:gd name="T33" fmla="*/ 160 h 442"/>
                <a:gd name="T34" fmla="*/ 18 w 88"/>
                <a:gd name="T35" fmla="*/ 166 h 442"/>
                <a:gd name="T36" fmla="*/ 0 w 88"/>
                <a:gd name="T37" fmla="*/ 165 h 442"/>
                <a:gd name="T38" fmla="*/ 28 w 88"/>
                <a:gd name="T39" fmla="*/ 172 h 442"/>
                <a:gd name="T40" fmla="*/ 37 w 88"/>
                <a:gd name="T41" fmla="*/ 165 h 442"/>
                <a:gd name="T42" fmla="*/ 47 w 88"/>
                <a:gd name="T43" fmla="*/ 154 h 442"/>
                <a:gd name="T44" fmla="*/ 59 w 88"/>
                <a:gd name="T45" fmla="*/ 129 h 442"/>
                <a:gd name="T46" fmla="*/ 60 w 88"/>
                <a:gd name="T47" fmla="*/ 126 h 442"/>
                <a:gd name="T48" fmla="*/ 68 w 88"/>
                <a:gd name="T49" fmla="*/ 101 h 442"/>
                <a:gd name="T50" fmla="*/ 70 w 88"/>
                <a:gd name="T51" fmla="*/ 89 h 442"/>
                <a:gd name="T52" fmla="*/ 71 w 88"/>
                <a:gd name="T53" fmla="*/ 82 h 442"/>
                <a:gd name="T54" fmla="*/ 70 w 88"/>
                <a:gd name="T55" fmla="*/ 77 h 442"/>
                <a:gd name="T56" fmla="*/ 60 w 88"/>
                <a:gd name="T57" fmla="*/ 70 h 442"/>
                <a:gd name="T58" fmla="*/ 63 w 88"/>
                <a:gd name="T59" fmla="*/ 72 h 442"/>
                <a:gd name="T60" fmla="*/ 52 w 88"/>
                <a:gd name="T61" fmla="*/ 63 h 442"/>
                <a:gd name="T62" fmla="*/ 45 w 88"/>
                <a:gd name="T63" fmla="*/ 54 h 442"/>
                <a:gd name="T64" fmla="*/ 28 w 88"/>
                <a:gd name="T65" fmla="*/ 52 h 442"/>
                <a:gd name="T66" fmla="*/ 42 w 88"/>
                <a:gd name="T67" fmla="*/ 44 h 442"/>
                <a:gd name="T68" fmla="*/ 28 w 88"/>
                <a:gd name="T69" fmla="*/ 35 h 442"/>
                <a:gd name="T70" fmla="*/ 46 w 88"/>
                <a:gd name="T71" fmla="*/ 29 h 442"/>
                <a:gd name="T72" fmla="*/ 52 w 88"/>
                <a:gd name="T73" fmla="*/ 18 h 442"/>
                <a:gd name="T74" fmla="*/ 59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2" name="Oval 3263"/>
            <p:cNvSpPr>
              <a:spLocks noChangeAspect="1" noChangeArrowheads="1"/>
            </p:cNvSpPr>
            <p:nvPr/>
          </p:nvSpPr>
          <p:spPr bwMode="auto">
            <a:xfrm rot="18345727" flipH="1">
              <a:off x="7345710" y="4624305"/>
              <a:ext cx="54588" cy="3747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3" name="Freeform 3264"/>
            <p:cNvSpPr>
              <a:spLocks noChangeAspect="1"/>
            </p:cNvSpPr>
            <p:nvPr/>
          </p:nvSpPr>
          <p:spPr bwMode="auto">
            <a:xfrm rot="18345727" flipH="1">
              <a:off x="7424322" y="4628777"/>
              <a:ext cx="31781" cy="116399"/>
            </a:xfrm>
            <a:custGeom>
              <a:avLst/>
              <a:gdLst>
                <a:gd name="T0" fmla="*/ 35 w 88"/>
                <a:gd name="T1" fmla="*/ 0 h 442"/>
                <a:gd name="T2" fmla="*/ 25 w 88"/>
                <a:gd name="T3" fmla="*/ 12 h 442"/>
                <a:gd name="T4" fmla="*/ 18 w 88"/>
                <a:gd name="T5" fmla="*/ 23 h 442"/>
                <a:gd name="T6" fmla="*/ 14 w 88"/>
                <a:gd name="T7" fmla="*/ 35 h 442"/>
                <a:gd name="T8" fmla="*/ 14 w 88"/>
                <a:gd name="T9" fmla="*/ 51 h 442"/>
                <a:gd name="T10" fmla="*/ 17 w 88"/>
                <a:gd name="T11" fmla="*/ 58 h 442"/>
                <a:gd name="T12" fmla="*/ 25 w 88"/>
                <a:gd name="T13" fmla="*/ 67 h 442"/>
                <a:gd name="T14" fmla="*/ 40 w 88"/>
                <a:gd name="T15" fmla="*/ 77 h 442"/>
                <a:gd name="T16" fmla="*/ 48 w 88"/>
                <a:gd name="T17" fmla="*/ 83 h 442"/>
                <a:gd name="T18" fmla="*/ 45 w 88"/>
                <a:gd name="T19" fmla="*/ 79 h 442"/>
                <a:gd name="T20" fmla="*/ 46 w 88"/>
                <a:gd name="T21" fmla="*/ 78 h 442"/>
                <a:gd name="T22" fmla="*/ 43 w 88"/>
                <a:gd name="T23" fmla="*/ 88 h 442"/>
                <a:gd name="T24" fmla="*/ 42 w 88"/>
                <a:gd name="T25" fmla="*/ 99 h 442"/>
                <a:gd name="T26" fmla="*/ 34 w 88"/>
                <a:gd name="T27" fmla="*/ 124 h 442"/>
                <a:gd name="T28" fmla="*/ 35 w 88"/>
                <a:gd name="T29" fmla="*/ 121 h 442"/>
                <a:gd name="T30" fmla="*/ 20 w 88"/>
                <a:gd name="T31" fmla="*/ 146 h 442"/>
                <a:gd name="T32" fmla="*/ 11 w 88"/>
                <a:gd name="T33" fmla="*/ 156 h 442"/>
                <a:gd name="T34" fmla="*/ 18 w 88"/>
                <a:gd name="T35" fmla="*/ 163 h 442"/>
                <a:gd name="T36" fmla="*/ 0 w 88"/>
                <a:gd name="T37" fmla="*/ 162 h 442"/>
                <a:gd name="T38" fmla="*/ 31 w 88"/>
                <a:gd name="T39" fmla="*/ 169 h 442"/>
                <a:gd name="T40" fmla="*/ 42 w 88"/>
                <a:gd name="T41" fmla="*/ 162 h 442"/>
                <a:gd name="T42" fmla="*/ 52 w 88"/>
                <a:gd name="T43" fmla="*/ 152 h 442"/>
                <a:gd name="T44" fmla="*/ 67 w 88"/>
                <a:gd name="T45" fmla="*/ 126 h 442"/>
                <a:gd name="T46" fmla="*/ 67 w 88"/>
                <a:gd name="T47" fmla="*/ 124 h 442"/>
                <a:gd name="T48" fmla="*/ 75 w 88"/>
                <a:gd name="T49" fmla="*/ 99 h 442"/>
                <a:gd name="T50" fmla="*/ 77 w 88"/>
                <a:gd name="T51" fmla="*/ 88 h 442"/>
                <a:gd name="T52" fmla="*/ 79 w 88"/>
                <a:gd name="T53" fmla="*/ 80 h 442"/>
                <a:gd name="T54" fmla="*/ 78 w 88"/>
                <a:gd name="T55" fmla="*/ 77 h 442"/>
                <a:gd name="T56" fmla="*/ 67 w 88"/>
                <a:gd name="T57" fmla="*/ 69 h 442"/>
                <a:gd name="T58" fmla="*/ 70 w 88"/>
                <a:gd name="T59" fmla="*/ 70 h 442"/>
                <a:gd name="T60" fmla="*/ 58 w 88"/>
                <a:gd name="T61" fmla="*/ 61 h 442"/>
                <a:gd name="T62" fmla="*/ 49 w 88"/>
                <a:gd name="T63" fmla="*/ 53 h 442"/>
                <a:gd name="T64" fmla="*/ 31 w 88"/>
                <a:gd name="T65" fmla="*/ 51 h 442"/>
                <a:gd name="T66" fmla="*/ 46 w 88"/>
                <a:gd name="T67" fmla="*/ 43 h 442"/>
                <a:gd name="T68" fmla="*/ 31 w 88"/>
                <a:gd name="T69" fmla="*/ 35 h 442"/>
                <a:gd name="T70" fmla="*/ 51 w 88"/>
                <a:gd name="T71" fmla="*/ 29 h 442"/>
                <a:gd name="T72" fmla="*/ 58 w 88"/>
                <a:gd name="T73" fmla="*/ 18 h 442"/>
                <a:gd name="T74" fmla="*/ 67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4" name="Oval 3265"/>
            <p:cNvSpPr>
              <a:spLocks noChangeAspect="1" noChangeArrowheads="1"/>
            </p:cNvSpPr>
            <p:nvPr/>
          </p:nvSpPr>
          <p:spPr bwMode="auto">
            <a:xfrm rot="18810630" flipH="1">
              <a:off x="7361199" y="4528214"/>
              <a:ext cx="54962" cy="3747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5" name="Freeform 3266"/>
            <p:cNvSpPr>
              <a:spLocks noChangeAspect="1"/>
            </p:cNvSpPr>
            <p:nvPr/>
          </p:nvSpPr>
          <p:spPr bwMode="auto">
            <a:xfrm rot="18810630" flipH="1">
              <a:off x="7425417" y="4549899"/>
              <a:ext cx="31033" cy="117119"/>
            </a:xfrm>
            <a:custGeom>
              <a:avLst/>
              <a:gdLst>
                <a:gd name="T0" fmla="*/ 32 w 88"/>
                <a:gd name="T1" fmla="*/ 0 h 442"/>
                <a:gd name="T2" fmla="*/ 24 w 88"/>
                <a:gd name="T3" fmla="*/ 13 h 442"/>
                <a:gd name="T4" fmla="*/ 18 w 88"/>
                <a:gd name="T5" fmla="*/ 24 h 442"/>
                <a:gd name="T6" fmla="*/ 13 w 88"/>
                <a:gd name="T7" fmla="*/ 35 h 442"/>
                <a:gd name="T8" fmla="*/ 13 w 88"/>
                <a:gd name="T9" fmla="*/ 52 h 442"/>
                <a:gd name="T10" fmla="*/ 17 w 88"/>
                <a:gd name="T11" fmla="*/ 59 h 442"/>
                <a:gd name="T12" fmla="*/ 24 w 88"/>
                <a:gd name="T13" fmla="*/ 68 h 442"/>
                <a:gd name="T14" fmla="*/ 37 w 88"/>
                <a:gd name="T15" fmla="*/ 77 h 442"/>
                <a:gd name="T16" fmla="*/ 45 w 88"/>
                <a:gd name="T17" fmla="*/ 85 h 442"/>
                <a:gd name="T18" fmla="*/ 42 w 88"/>
                <a:gd name="T19" fmla="*/ 81 h 442"/>
                <a:gd name="T20" fmla="*/ 43 w 88"/>
                <a:gd name="T21" fmla="*/ 79 h 442"/>
                <a:gd name="T22" fmla="*/ 40 w 88"/>
                <a:gd name="T23" fmla="*/ 89 h 442"/>
                <a:gd name="T24" fmla="*/ 39 w 88"/>
                <a:gd name="T25" fmla="*/ 101 h 442"/>
                <a:gd name="T26" fmla="*/ 31 w 88"/>
                <a:gd name="T27" fmla="*/ 126 h 442"/>
                <a:gd name="T28" fmla="*/ 32 w 88"/>
                <a:gd name="T29" fmla="*/ 124 h 442"/>
                <a:gd name="T30" fmla="*/ 20 w 88"/>
                <a:gd name="T31" fmla="*/ 149 h 442"/>
                <a:gd name="T32" fmla="*/ 8 w 88"/>
                <a:gd name="T33" fmla="*/ 160 h 442"/>
                <a:gd name="T34" fmla="*/ 18 w 88"/>
                <a:gd name="T35" fmla="*/ 166 h 442"/>
                <a:gd name="T36" fmla="*/ 0 w 88"/>
                <a:gd name="T37" fmla="*/ 165 h 442"/>
                <a:gd name="T38" fmla="*/ 28 w 88"/>
                <a:gd name="T39" fmla="*/ 172 h 442"/>
                <a:gd name="T40" fmla="*/ 39 w 88"/>
                <a:gd name="T41" fmla="*/ 165 h 442"/>
                <a:gd name="T42" fmla="*/ 49 w 88"/>
                <a:gd name="T43" fmla="*/ 154 h 442"/>
                <a:gd name="T44" fmla="*/ 61 w 88"/>
                <a:gd name="T45" fmla="*/ 129 h 442"/>
                <a:gd name="T46" fmla="*/ 62 w 88"/>
                <a:gd name="T47" fmla="*/ 126 h 442"/>
                <a:gd name="T48" fmla="*/ 71 w 88"/>
                <a:gd name="T49" fmla="*/ 101 h 442"/>
                <a:gd name="T50" fmla="*/ 72 w 88"/>
                <a:gd name="T51" fmla="*/ 89 h 442"/>
                <a:gd name="T52" fmla="*/ 74 w 88"/>
                <a:gd name="T53" fmla="*/ 82 h 442"/>
                <a:gd name="T54" fmla="*/ 73 w 88"/>
                <a:gd name="T55" fmla="*/ 77 h 442"/>
                <a:gd name="T56" fmla="*/ 62 w 88"/>
                <a:gd name="T57" fmla="*/ 70 h 442"/>
                <a:gd name="T58" fmla="*/ 66 w 88"/>
                <a:gd name="T59" fmla="*/ 72 h 442"/>
                <a:gd name="T60" fmla="*/ 54 w 88"/>
                <a:gd name="T61" fmla="*/ 63 h 442"/>
                <a:gd name="T62" fmla="*/ 46 w 88"/>
                <a:gd name="T63" fmla="*/ 54 h 442"/>
                <a:gd name="T64" fmla="*/ 28 w 88"/>
                <a:gd name="T65" fmla="*/ 52 h 442"/>
                <a:gd name="T66" fmla="*/ 43 w 88"/>
                <a:gd name="T67" fmla="*/ 44 h 442"/>
                <a:gd name="T68" fmla="*/ 28 w 88"/>
                <a:gd name="T69" fmla="*/ 35 h 442"/>
                <a:gd name="T70" fmla="*/ 48 w 88"/>
                <a:gd name="T71" fmla="*/ 29 h 442"/>
                <a:gd name="T72" fmla="*/ 54 w 88"/>
                <a:gd name="T73" fmla="*/ 18 h 442"/>
                <a:gd name="T74" fmla="*/ 61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6" name="Oval 3267"/>
            <p:cNvSpPr>
              <a:spLocks noChangeAspect="1" noChangeArrowheads="1"/>
            </p:cNvSpPr>
            <p:nvPr/>
          </p:nvSpPr>
          <p:spPr bwMode="auto">
            <a:xfrm rot="18810630" flipH="1">
              <a:off x="7424297" y="4520363"/>
              <a:ext cx="53093" cy="3747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7" name="Freeform 3268"/>
            <p:cNvSpPr>
              <a:spLocks noChangeAspect="1"/>
            </p:cNvSpPr>
            <p:nvPr/>
          </p:nvSpPr>
          <p:spPr bwMode="auto">
            <a:xfrm rot="18810630" flipH="1">
              <a:off x="7498231" y="4546908"/>
              <a:ext cx="29911" cy="117119"/>
            </a:xfrm>
            <a:custGeom>
              <a:avLst/>
              <a:gdLst>
                <a:gd name="T0" fmla="*/ 29 w 88"/>
                <a:gd name="T1" fmla="*/ 0 h 442"/>
                <a:gd name="T2" fmla="*/ 21 w 88"/>
                <a:gd name="T3" fmla="*/ 13 h 442"/>
                <a:gd name="T4" fmla="*/ 15 w 88"/>
                <a:gd name="T5" fmla="*/ 24 h 442"/>
                <a:gd name="T6" fmla="*/ 13 w 88"/>
                <a:gd name="T7" fmla="*/ 35 h 442"/>
                <a:gd name="T8" fmla="*/ 13 w 88"/>
                <a:gd name="T9" fmla="*/ 52 h 442"/>
                <a:gd name="T10" fmla="*/ 15 w 88"/>
                <a:gd name="T11" fmla="*/ 59 h 442"/>
                <a:gd name="T12" fmla="*/ 21 w 88"/>
                <a:gd name="T13" fmla="*/ 68 h 442"/>
                <a:gd name="T14" fmla="*/ 32 w 88"/>
                <a:gd name="T15" fmla="*/ 77 h 442"/>
                <a:gd name="T16" fmla="*/ 41 w 88"/>
                <a:gd name="T17" fmla="*/ 85 h 442"/>
                <a:gd name="T18" fmla="*/ 38 w 88"/>
                <a:gd name="T19" fmla="*/ 81 h 442"/>
                <a:gd name="T20" fmla="*/ 39 w 88"/>
                <a:gd name="T21" fmla="*/ 79 h 442"/>
                <a:gd name="T22" fmla="*/ 36 w 88"/>
                <a:gd name="T23" fmla="*/ 89 h 442"/>
                <a:gd name="T24" fmla="*/ 35 w 88"/>
                <a:gd name="T25" fmla="*/ 101 h 442"/>
                <a:gd name="T26" fmla="*/ 28 w 88"/>
                <a:gd name="T27" fmla="*/ 126 h 442"/>
                <a:gd name="T28" fmla="*/ 29 w 88"/>
                <a:gd name="T29" fmla="*/ 124 h 442"/>
                <a:gd name="T30" fmla="*/ 17 w 88"/>
                <a:gd name="T31" fmla="*/ 149 h 442"/>
                <a:gd name="T32" fmla="*/ 8 w 88"/>
                <a:gd name="T33" fmla="*/ 160 h 442"/>
                <a:gd name="T34" fmla="*/ 15 w 88"/>
                <a:gd name="T35" fmla="*/ 166 h 442"/>
                <a:gd name="T36" fmla="*/ 0 w 88"/>
                <a:gd name="T37" fmla="*/ 165 h 442"/>
                <a:gd name="T38" fmla="*/ 25 w 88"/>
                <a:gd name="T39" fmla="*/ 172 h 442"/>
                <a:gd name="T40" fmla="*/ 35 w 88"/>
                <a:gd name="T41" fmla="*/ 165 h 442"/>
                <a:gd name="T42" fmla="*/ 44 w 88"/>
                <a:gd name="T43" fmla="*/ 154 h 442"/>
                <a:gd name="T44" fmla="*/ 55 w 88"/>
                <a:gd name="T45" fmla="*/ 129 h 442"/>
                <a:gd name="T46" fmla="*/ 55 w 88"/>
                <a:gd name="T47" fmla="*/ 126 h 442"/>
                <a:gd name="T48" fmla="*/ 63 w 88"/>
                <a:gd name="T49" fmla="*/ 101 h 442"/>
                <a:gd name="T50" fmla="*/ 65 w 88"/>
                <a:gd name="T51" fmla="*/ 89 h 442"/>
                <a:gd name="T52" fmla="*/ 66 w 88"/>
                <a:gd name="T53" fmla="*/ 82 h 442"/>
                <a:gd name="T54" fmla="*/ 65 w 88"/>
                <a:gd name="T55" fmla="*/ 77 h 442"/>
                <a:gd name="T56" fmla="*/ 55 w 88"/>
                <a:gd name="T57" fmla="*/ 70 h 442"/>
                <a:gd name="T58" fmla="*/ 59 w 88"/>
                <a:gd name="T59" fmla="*/ 72 h 442"/>
                <a:gd name="T60" fmla="*/ 48 w 88"/>
                <a:gd name="T61" fmla="*/ 63 h 442"/>
                <a:gd name="T62" fmla="*/ 41 w 88"/>
                <a:gd name="T63" fmla="*/ 54 h 442"/>
                <a:gd name="T64" fmla="*/ 25 w 88"/>
                <a:gd name="T65" fmla="*/ 52 h 442"/>
                <a:gd name="T66" fmla="*/ 39 w 88"/>
                <a:gd name="T67" fmla="*/ 44 h 442"/>
                <a:gd name="T68" fmla="*/ 25 w 88"/>
                <a:gd name="T69" fmla="*/ 35 h 442"/>
                <a:gd name="T70" fmla="*/ 43 w 88"/>
                <a:gd name="T71" fmla="*/ 29 h 442"/>
                <a:gd name="T72" fmla="*/ 48 w 88"/>
                <a:gd name="T73" fmla="*/ 18 h 442"/>
                <a:gd name="T74" fmla="*/ 55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8" name="Oval 3269"/>
            <p:cNvSpPr>
              <a:spLocks noChangeAspect="1" noChangeArrowheads="1"/>
            </p:cNvSpPr>
            <p:nvPr/>
          </p:nvSpPr>
          <p:spPr bwMode="auto">
            <a:xfrm rot="19265490" flipH="1">
              <a:off x="7444357" y="4443385"/>
              <a:ext cx="41082" cy="49354"/>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79" name="Freeform 3270"/>
            <p:cNvSpPr>
              <a:spLocks noChangeAspect="1"/>
            </p:cNvSpPr>
            <p:nvPr/>
          </p:nvSpPr>
          <p:spPr bwMode="auto">
            <a:xfrm rot="19265490" flipH="1">
              <a:off x="7519674" y="4469558"/>
              <a:ext cx="22703" cy="153296"/>
            </a:xfrm>
            <a:custGeom>
              <a:avLst/>
              <a:gdLst>
                <a:gd name="T0" fmla="*/ 14 w 88"/>
                <a:gd name="T1" fmla="*/ 0 h 442"/>
                <a:gd name="T2" fmla="*/ 10 w 88"/>
                <a:gd name="T3" fmla="*/ 25 h 442"/>
                <a:gd name="T4" fmla="*/ 8 w 88"/>
                <a:gd name="T5" fmla="*/ 46 h 442"/>
                <a:gd name="T6" fmla="*/ 6 w 88"/>
                <a:gd name="T7" fmla="*/ 71 h 442"/>
                <a:gd name="T8" fmla="*/ 6 w 88"/>
                <a:gd name="T9" fmla="*/ 105 h 442"/>
                <a:gd name="T10" fmla="*/ 7 w 88"/>
                <a:gd name="T11" fmla="*/ 118 h 442"/>
                <a:gd name="T12" fmla="*/ 10 w 88"/>
                <a:gd name="T13" fmla="*/ 136 h 442"/>
                <a:gd name="T14" fmla="*/ 16 w 88"/>
                <a:gd name="T15" fmla="*/ 156 h 442"/>
                <a:gd name="T16" fmla="*/ 20 w 88"/>
                <a:gd name="T17" fmla="*/ 171 h 442"/>
                <a:gd name="T18" fmla="*/ 19 w 88"/>
                <a:gd name="T19" fmla="*/ 160 h 442"/>
                <a:gd name="T20" fmla="*/ 19 w 88"/>
                <a:gd name="T21" fmla="*/ 160 h 442"/>
                <a:gd name="T22" fmla="*/ 17 w 88"/>
                <a:gd name="T23" fmla="*/ 180 h 442"/>
                <a:gd name="T24" fmla="*/ 17 w 88"/>
                <a:gd name="T25" fmla="*/ 202 h 442"/>
                <a:gd name="T26" fmla="*/ 14 w 88"/>
                <a:gd name="T27" fmla="*/ 253 h 442"/>
                <a:gd name="T28" fmla="*/ 14 w 88"/>
                <a:gd name="T29" fmla="*/ 248 h 442"/>
                <a:gd name="T30" fmla="*/ 8 w 88"/>
                <a:gd name="T31" fmla="*/ 299 h 442"/>
                <a:gd name="T32" fmla="*/ 4 w 88"/>
                <a:gd name="T33" fmla="*/ 320 h 442"/>
                <a:gd name="T34" fmla="*/ 8 w 88"/>
                <a:gd name="T35" fmla="*/ 334 h 442"/>
                <a:gd name="T36" fmla="*/ 0 w 88"/>
                <a:gd name="T37" fmla="*/ 331 h 442"/>
                <a:gd name="T38" fmla="*/ 12 w 88"/>
                <a:gd name="T39" fmla="*/ 345 h 442"/>
                <a:gd name="T40" fmla="*/ 17 w 88"/>
                <a:gd name="T41" fmla="*/ 331 h 442"/>
                <a:gd name="T42" fmla="*/ 21 w 88"/>
                <a:gd name="T43" fmla="*/ 310 h 442"/>
                <a:gd name="T44" fmla="*/ 26 w 88"/>
                <a:gd name="T45" fmla="*/ 259 h 442"/>
                <a:gd name="T46" fmla="*/ 27 w 88"/>
                <a:gd name="T47" fmla="*/ 253 h 442"/>
                <a:gd name="T48" fmla="*/ 31 w 88"/>
                <a:gd name="T49" fmla="*/ 202 h 442"/>
                <a:gd name="T50" fmla="*/ 32 w 88"/>
                <a:gd name="T51" fmla="*/ 180 h 442"/>
                <a:gd name="T52" fmla="*/ 32 w 88"/>
                <a:gd name="T53" fmla="*/ 163 h 442"/>
                <a:gd name="T54" fmla="*/ 32 w 88"/>
                <a:gd name="T55" fmla="*/ 156 h 442"/>
                <a:gd name="T56" fmla="*/ 27 w 88"/>
                <a:gd name="T57" fmla="*/ 139 h 442"/>
                <a:gd name="T58" fmla="*/ 29 w 88"/>
                <a:gd name="T59" fmla="*/ 145 h 442"/>
                <a:gd name="T60" fmla="*/ 24 w 88"/>
                <a:gd name="T61" fmla="*/ 125 h 442"/>
                <a:gd name="T62" fmla="*/ 20 w 88"/>
                <a:gd name="T63" fmla="*/ 107 h 442"/>
                <a:gd name="T64" fmla="*/ 12 w 88"/>
                <a:gd name="T65" fmla="*/ 105 h 442"/>
                <a:gd name="T66" fmla="*/ 19 w 88"/>
                <a:gd name="T67" fmla="*/ 89 h 442"/>
                <a:gd name="T68" fmla="*/ 12 w 88"/>
                <a:gd name="T69" fmla="*/ 71 h 442"/>
                <a:gd name="T70" fmla="*/ 21 w 88"/>
                <a:gd name="T71" fmla="*/ 58 h 442"/>
                <a:gd name="T72" fmla="*/ 24 w 88"/>
                <a:gd name="T73" fmla="*/ 36 h 442"/>
                <a:gd name="T74" fmla="*/ 26 w 88"/>
                <a:gd name="T75" fmla="*/ 8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0" name="Oval 3271"/>
            <p:cNvSpPr>
              <a:spLocks noChangeAspect="1" noChangeArrowheads="1"/>
            </p:cNvSpPr>
            <p:nvPr/>
          </p:nvSpPr>
          <p:spPr bwMode="auto">
            <a:xfrm rot="19874861" flipH="1">
              <a:off x="7514268" y="4439646"/>
              <a:ext cx="40001" cy="4972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1" name="Freeform 3272"/>
            <p:cNvSpPr>
              <a:spLocks noChangeAspect="1"/>
            </p:cNvSpPr>
            <p:nvPr/>
          </p:nvSpPr>
          <p:spPr bwMode="auto">
            <a:xfrm rot="19874861" flipH="1">
              <a:off x="7575170" y="4477783"/>
              <a:ext cx="23064" cy="155165"/>
            </a:xfrm>
            <a:custGeom>
              <a:avLst/>
              <a:gdLst>
                <a:gd name="T0" fmla="*/ 15 w 88"/>
                <a:gd name="T1" fmla="*/ 0 h 442"/>
                <a:gd name="T2" fmla="*/ 11 w 88"/>
                <a:gd name="T3" fmla="*/ 25 h 442"/>
                <a:gd name="T4" fmla="*/ 8 w 88"/>
                <a:gd name="T5" fmla="*/ 48 h 442"/>
                <a:gd name="T6" fmla="*/ 7 w 88"/>
                <a:gd name="T7" fmla="*/ 74 h 442"/>
                <a:gd name="T8" fmla="*/ 7 w 88"/>
                <a:gd name="T9" fmla="*/ 108 h 442"/>
                <a:gd name="T10" fmla="*/ 8 w 88"/>
                <a:gd name="T11" fmla="*/ 123 h 442"/>
                <a:gd name="T12" fmla="*/ 11 w 88"/>
                <a:gd name="T13" fmla="*/ 141 h 442"/>
                <a:gd name="T14" fmla="*/ 17 w 88"/>
                <a:gd name="T15" fmla="*/ 161 h 442"/>
                <a:gd name="T16" fmla="*/ 20 w 88"/>
                <a:gd name="T17" fmla="*/ 177 h 442"/>
                <a:gd name="T18" fmla="*/ 20 w 88"/>
                <a:gd name="T19" fmla="*/ 167 h 442"/>
                <a:gd name="T20" fmla="*/ 20 w 88"/>
                <a:gd name="T21" fmla="*/ 166 h 442"/>
                <a:gd name="T22" fmla="*/ 18 w 88"/>
                <a:gd name="T23" fmla="*/ 186 h 442"/>
                <a:gd name="T24" fmla="*/ 17 w 88"/>
                <a:gd name="T25" fmla="*/ 209 h 442"/>
                <a:gd name="T26" fmla="*/ 15 w 88"/>
                <a:gd name="T27" fmla="*/ 263 h 442"/>
                <a:gd name="T28" fmla="*/ 15 w 88"/>
                <a:gd name="T29" fmla="*/ 256 h 442"/>
                <a:gd name="T30" fmla="*/ 9 w 88"/>
                <a:gd name="T31" fmla="*/ 310 h 442"/>
                <a:gd name="T32" fmla="*/ 4 w 88"/>
                <a:gd name="T33" fmla="*/ 332 h 442"/>
                <a:gd name="T34" fmla="*/ 8 w 88"/>
                <a:gd name="T35" fmla="*/ 346 h 442"/>
                <a:gd name="T36" fmla="*/ 0 w 88"/>
                <a:gd name="T37" fmla="*/ 344 h 442"/>
                <a:gd name="T38" fmla="*/ 13 w 88"/>
                <a:gd name="T39" fmla="*/ 358 h 442"/>
                <a:gd name="T40" fmla="*/ 17 w 88"/>
                <a:gd name="T41" fmla="*/ 344 h 442"/>
                <a:gd name="T42" fmla="*/ 23 w 88"/>
                <a:gd name="T43" fmla="*/ 321 h 442"/>
                <a:gd name="T44" fmla="*/ 28 w 88"/>
                <a:gd name="T45" fmla="*/ 268 h 442"/>
                <a:gd name="T46" fmla="*/ 28 w 88"/>
                <a:gd name="T47" fmla="*/ 263 h 442"/>
                <a:gd name="T48" fmla="*/ 32 w 88"/>
                <a:gd name="T49" fmla="*/ 209 h 442"/>
                <a:gd name="T50" fmla="*/ 33 w 88"/>
                <a:gd name="T51" fmla="*/ 186 h 442"/>
                <a:gd name="T52" fmla="*/ 34 w 88"/>
                <a:gd name="T53" fmla="*/ 169 h 442"/>
                <a:gd name="T54" fmla="*/ 33 w 88"/>
                <a:gd name="T55" fmla="*/ 161 h 442"/>
                <a:gd name="T56" fmla="*/ 28 w 88"/>
                <a:gd name="T57" fmla="*/ 145 h 442"/>
                <a:gd name="T58" fmla="*/ 30 w 88"/>
                <a:gd name="T59" fmla="*/ 150 h 442"/>
                <a:gd name="T60" fmla="*/ 25 w 88"/>
                <a:gd name="T61" fmla="*/ 129 h 442"/>
                <a:gd name="T62" fmla="*/ 21 w 88"/>
                <a:gd name="T63" fmla="*/ 111 h 442"/>
                <a:gd name="T64" fmla="*/ 13 w 88"/>
                <a:gd name="T65" fmla="*/ 108 h 442"/>
                <a:gd name="T66" fmla="*/ 20 w 88"/>
                <a:gd name="T67" fmla="*/ 92 h 442"/>
                <a:gd name="T68" fmla="*/ 13 w 88"/>
                <a:gd name="T69" fmla="*/ 74 h 442"/>
                <a:gd name="T70" fmla="*/ 22 w 88"/>
                <a:gd name="T71" fmla="*/ 60 h 442"/>
                <a:gd name="T72" fmla="*/ 25 w 88"/>
                <a:gd name="T73" fmla="*/ 37 h 442"/>
                <a:gd name="T74" fmla="*/ 28 w 88"/>
                <a:gd name="T75" fmla="*/ 8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2" name="Oval 3273"/>
            <p:cNvSpPr>
              <a:spLocks noChangeAspect="1" noChangeArrowheads="1"/>
            </p:cNvSpPr>
            <p:nvPr/>
          </p:nvSpPr>
          <p:spPr bwMode="auto">
            <a:xfrm rot="20226405" flipH="1">
              <a:off x="7544899" y="4351408"/>
              <a:ext cx="41442" cy="48980"/>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3" name="Freeform 3274"/>
            <p:cNvSpPr>
              <a:spLocks noChangeAspect="1"/>
            </p:cNvSpPr>
            <p:nvPr/>
          </p:nvSpPr>
          <p:spPr bwMode="auto">
            <a:xfrm rot="20226405" flipH="1">
              <a:off x="7596432" y="4393658"/>
              <a:ext cx="23424" cy="153670"/>
            </a:xfrm>
            <a:custGeom>
              <a:avLst/>
              <a:gdLst>
                <a:gd name="T0" fmla="*/ 16 w 88"/>
                <a:gd name="T1" fmla="*/ 0 h 442"/>
                <a:gd name="T2" fmla="*/ 12 w 88"/>
                <a:gd name="T3" fmla="*/ 25 h 442"/>
                <a:gd name="T4" fmla="*/ 9 w 88"/>
                <a:gd name="T5" fmla="*/ 46 h 442"/>
                <a:gd name="T6" fmla="*/ 7 w 88"/>
                <a:gd name="T7" fmla="*/ 72 h 442"/>
                <a:gd name="T8" fmla="*/ 7 w 88"/>
                <a:gd name="T9" fmla="*/ 105 h 442"/>
                <a:gd name="T10" fmla="*/ 8 w 88"/>
                <a:gd name="T11" fmla="*/ 119 h 442"/>
                <a:gd name="T12" fmla="*/ 12 w 88"/>
                <a:gd name="T13" fmla="*/ 137 h 442"/>
                <a:gd name="T14" fmla="*/ 18 w 88"/>
                <a:gd name="T15" fmla="*/ 156 h 442"/>
                <a:gd name="T16" fmla="*/ 22 w 88"/>
                <a:gd name="T17" fmla="*/ 171 h 442"/>
                <a:gd name="T18" fmla="*/ 21 w 88"/>
                <a:gd name="T19" fmla="*/ 163 h 442"/>
                <a:gd name="T20" fmla="*/ 21 w 88"/>
                <a:gd name="T21" fmla="*/ 161 h 442"/>
                <a:gd name="T22" fmla="*/ 19 w 88"/>
                <a:gd name="T23" fmla="*/ 180 h 442"/>
                <a:gd name="T24" fmla="*/ 18 w 88"/>
                <a:gd name="T25" fmla="*/ 204 h 442"/>
                <a:gd name="T26" fmla="*/ 15 w 88"/>
                <a:gd name="T27" fmla="*/ 255 h 442"/>
                <a:gd name="T28" fmla="*/ 16 w 88"/>
                <a:gd name="T29" fmla="*/ 249 h 442"/>
                <a:gd name="T30" fmla="*/ 10 w 88"/>
                <a:gd name="T31" fmla="*/ 301 h 442"/>
                <a:gd name="T32" fmla="*/ 4 w 88"/>
                <a:gd name="T33" fmla="*/ 323 h 442"/>
                <a:gd name="T34" fmla="*/ 9 w 88"/>
                <a:gd name="T35" fmla="*/ 337 h 442"/>
                <a:gd name="T36" fmla="*/ 0 w 88"/>
                <a:gd name="T37" fmla="*/ 334 h 442"/>
                <a:gd name="T38" fmla="*/ 13 w 88"/>
                <a:gd name="T39" fmla="*/ 348 h 442"/>
                <a:gd name="T40" fmla="*/ 18 w 88"/>
                <a:gd name="T41" fmla="*/ 334 h 442"/>
                <a:gd name="T42" fmla="*/ 24 w 88"/>
                <a:gd name="T43" fmla="*/ 312 h 442"/>
                <a:gd name="T44" fmla="*/ 30 w 88"/>
                <a:gd name="T45" fmla="*/ 260 h 442"/>
                <a:gd name="T46" fmla="*/ 30 w 88"/>
                <a:gd name="T47" fmla="*/ 255 h 442"/>
                <a:gd name="T48" fmla="*/ 34 w 88"/>
                <a:gd name="T49" fmla="*/ 204 h 442"/>
                <a:gd name="T50" fmla="*/ 35 w 88"/>
                <a:gd name="T51" fmla="*/ 180 h 442"/>
                <a:gd name="T52" fmla="*/ 35 w 88"/>
                <a:gd name="T53" fmla="*/ 166 h 442"/>
                <a:gd name="T54" fmla="*/ 35 w 88"/>
                <a:gd name="T55" fmla="*/ 156 h 442"/>
                <a:gd name="T56" fmla="*/ 30 w 88"/>
                <a:gd name="T57" fmla="*/ 141 h 442"/>
                <a:gd name="T58" fmla="*/ 32 w 88"/>
                <a:gd name="T59" fmla="*/ 145 h 442"/>
                <a:gd name="T60" fmla="*/ 26 w 88"/>
                <a:gd name="T61" fmla="*/ 126 h 442"/>
                <a:gd name="T62" fmla="*/ 22 w 88"/>
                <a:gd name="T63" fmla="*/ 108 h 442"/>
                <a:gd name="T64" fmla="*/ 13 w 88"/>
                <a:gd name="T65" fmla="*/ 105 h 442"/>
                <a:gd name="T66" fmla="*/ 21 w 88"/>
                <a:gd name="T67" fmla="*/ 89 h 442"/>
                <a:gd name="T68" fmla="*/ 13 w 88"/>
                <a:gd name="T69" fmla="*/ 72 h 442"/>
                <a:gd name="T70" fmla="*/ 23 w 88"/>
                <a:gd name="T71" fmla="*/ 58 h 442"/>
                <a:gd name="T72" fmla="*/ 26 w 88"/>
                <a:gd name="T73" fmla="*/ 36 h 442"/>
                <a:gd name="T74" fmla="*/ 30 w 88"/>
                <a:gd name="T75" fmla="*/ 8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4" name="Freeform 3275"/>
            <p:cNvSpPr>
              <a:spLocks noChangeAspect="1"/>
            </p:cNvSpPr>
            <p:nvPr/>
          </p:nvSpPr>
          <p:spPr bwMode="auto">
            <a:xfrm>
              <a:off x="7367599" y="4460958"/>
              <a:ext cx="269555" cy="335755"/>
            </a:xfrm>
            <a:custGeom>
              <a:avLst/>
              <a:gdLst>
                <a:gd name="T0" fmla="*/ 402 w 344"/>
                <a:gd name="T1" fmla="*/ 4437 h 404"/>
                <a:gd name="T2" fmla="*/ 104 w 344"/>
                <a:gd name="T3" fmla="*/ 2954 h 404"/>
                <a:gd name="T4" fmla="*/ 1007 w 344"/>
                <a:gd name="T5" fmla="*/ 2954 h 404"/>
                <a:gd name="T6" fmla="*/ 1007 w 344"/>
                <a:gd name="T7" fmla="*/ 1956 h 404"/>
                <a:gd name="T8" fmla="*/ 1924 w 344"/>
                <a:gd name="T9" fmla="*/ 1956 h 404"/>
                <a:gd name="T10" fmla="*/ 1924 w 344"/>
                <a:gd name="T11" fmla="*/ 969 h 404"/>
                <a:gd name="T12" fmla="*/ 2529 w 344"/>
                <a:gd name="T13" fmla="*/ 969 h 404"/>
                <a:gd name="T14" fmla="*/ 3536 w 344"/>
                <a:gd name="T15" fmla="*/ 0 h 4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4" h="404">
                  <a:moveTo>
                    <a:pt x="39" y="404"/>
                  </a:moveTo>
                  <a:cubicBezTo>
                    <a:pt x="20" y="347"/>
                    <a:pt x="0" y="292"/>
                    <a:pt x="10" y="269"/>
                  </a:cubicBezTo>
                  <a:cubicBezTo>
                    <a:pt x="20" y="246"/>
                    <a:pt x="83" y="284"/>
                    <a:pt x="98" y="269"/>
                  </a:cubicBezTo>
                  <a:cubicBezTo>
                    <a:pt x="113" y="254"/>
                    <a:pt x="83" y="193"/>
                    <a:pt x="98" y="178"/>
                  </a:cubicBezTo>
                  <a:cubicBezTo>
                    <a:pt x="113" y="163"/>
                    <a:pt x="172" y="193"/>
                    <a:pt x="187" y="178"/>
                  </a:cubicBezTo>
                  <a:cubicBezTo>
                    <a:pt x="202" y="163"/>
                    <a:pt x="177" y="103"/>
                    <a:pt x="187" y="88"/>
                  </a:cubicBezTo>
                  <a:cubicBezTo>
                    <a:pt x="196" y="73"/>
                    <a:pt x="220" y="103"/>
                    <a:pt x="246" y="88"/>
                  </a:cubicBezTo>
                  <a:cubicBezTo>
                    <a:pt x="272" y="73"/>
                    <a:pt x="324" y="18"/>
                    <a:pt x="344" y="0"/>
                  </a:cubicBezTo>
                </a:path>
              </a:pathLst>
            </a:custGeom>
            <a:noFill/>
            <a:ln w="28575">
              <a:solidFill>
                <a:srgbClr val="FF3300"/>
              </a:solidFill>
              <a:round/>
              <a:headEnd/>
              <a:tailEnd/>
            </a:ln>
            <a:extLst>
              <a:ext uri="{909E8E84-426E-40DD-AFC4-6F175D3DCCD1}">
                <a14:hiddenFill xmlns:a14="http://schemas.microsoft.com/office/drawing/2010/main">
                  <a:solidFill>
                    <a:srgbClr val="FF3300"/>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5" name="Oval 3276"/>
            <p:cNvSpPr>
              <a:spLocks noChangeAspect="1" noChangeArrowheads="1"/>
            </p:cNvSpPr>
            <p:nvPr/>
          </p:nvSpPr>
          <p:spPr bwMode="auto">
            <a:xfrm rot="7872680" flipH="1">
              <a:off x="7610512" y="4779409"/>
              <a:ext cx="58327" cy="34235"/>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6" name="Freeform 3277"/>
            <p:cNvSpPr>
              <a:spLocks noChangeAspect="1"/>
            </p:cNvSpPr>
            <p:nvPr/>
          </p:nvSpPr>
          <p:spPr bwMode="auto">
            <a:xfrm rot="7872680" flipH="1">
              <a:off x="7562690" y="4696669"/>
              <a:ext cx="32529" cy="108110"/>
            </a:xfrm>
            <a:custGeom>
              <a:avLst/>
              <a:gdLst>
                <a:gd name="T0" fmla="*/ 38 w 88"/>
                <a:gd name="T1" fmla="*/ 0 h 442"/>
                <a:gd name="T2" fmla="*/ 28 w 88"/>
                <a:gd name="T3" fmla="*/ 10 h 442"/>
                <a:gd name="T4" fmla="*/ 21 w 88"/>
                <a:gd name="T5" fmla="*/ 18 h 442"/>
                <a:gd name="T6" fmla="*/ 16 w 88"/>
                <a:gd name="T7" fmla="*/ 28 h 442"/>
                <a:gd name="T8" fmla="*/ 16 w 88"/>
                <a:gd name="T9" fmla="*/ 41 h 442"/>
                <a:gd name="T10" fmla="*/ 20 w 88"/>
                <a:gd name="T11" fmla="*/ 46 h 442"/>
                <a:gd name="T12" fmla="*/ 28 w 88"/>
                <a:gd name="T13" fmla="*/ 53 h 442"/>
                <a:gd name="T14" fmla="*/ 43 w 88"/>
                <a:gd name="T15" fmla="*/ 61 h 442"/>
                <a:gd name="T16" fmla="*/ 51 w 88"/>
                <a:gd name="T17" fmla="*/ 67 h 442"/>
                <a:gd name="T18" fmla="*/ 48 w 88"/>
                <a:gd name="T19" fmla="*/ 63 h 442"/>
                <a:gd name="T20" fmla="*/ 49 w 88"/>
                <a:gd name="T21" fmla="*/ 62 h 442"/>
                <a:gd name="T22" fmla="*/ 45 w 88"/>
                <a:gd name="T23" fmla="*/ 71 h 442"/>
                <a:gd name="T24" fmla="*/ 44 w 88"/>
                <a:gd name="T25" fmla="*/ 79 h 442"/>
                <a:gd name="T26" fmla="*/ 37 w 88"/>
                <a:gd name="T27" fmla="*/ 99 h 442"/>
                <a:gd name="T28" fmla="*/ 38 w 88"/>
                <a:gd name="T29" fmla="*/ 97 h 442"/>
                <a:gd name="T30" fmla="*/ 23 w 88"/>
                <a:gd name="T31" fmla="*/ 117 h 442"/>
                <a:gd name="T32" fmla="*/ 11 w 88"/>
                <a:gd name="T33" fmla="*/ 126 h 442"/>
                <a:gd name="T34" fmla="*/ 21 w 88"/>
                <a:gd name="T35" fmla="*/ 131 h 442"/>
                <a:gd name="T36" fmla="*/ 0 w 88"/>
                <a:gd name="T37" fmla="*/ 130 h 442"/>
                <a:gd name="T38" fmla="*/ 34 w 88"/>
                <a:gd name="T39" fmla="*/ 135 h 442"/>
                <a:gd name="T40" fmla="*/ 44 w 88"/>
                <a:gd name="T41" fmla="*/ 130 h 442"/>
                <a:gd name="T42" fmla="*/ 55 w 88"/>
                <a:gd name="T43" fmla="*/ 121 h 442"/>
                <a:gd name="T44" fmla="*/ 70 w 88"/>
                <a:gd name="T45" fmla="*/ 101 h 442"/>
                <a:gd name="T46" fmla="*/ 71 w 88"/>
                <a:gd name="T47" fmla="*/ 99 h 442"/>
                <a:gd name="T48" fmla="*/ 81 w 88"/>
                <a:gd name="T49" fmla="*/ 79 h 442"/>
                <a:gd name="T50" fmla="*/ 83 w 88"/>
                <a:gd name="T51" fmla="*/ 71 h 442"/>
                <a:gd name="T52" fmla="*/ 85 w 88"/>
                <a:gd name="T53" fmla="*/ 64 h 442"/>
                <a:gd name="T54" fmla="*/ 84 w 88"/>
                <a:gd name="T55" fmla="*/ 61 h 442"/>
                <a:gd name="T56" fmla="*/ 71 w 88"/>
                <a:gd name="T57" fmla="*/ 55 h 442"/>
                <a:gd name="T58" fmla="*/ 75 w 88"/>
                <a:gd name="T59" fmla="*/ 56 h 442"/>
                <a:gd name="T60" fmla="*/ 61 w 88"/>
                <a:gd name="T61" fmla="*/ 49 h 442"/>
                <a:gd name="T62" fmla="*/ 52 w 88"/>
                <a:gd name="T63" fmla="*/ 42 h 442"/>
                <a:gd name="T64" fmla="*/ 34 w 88"/>
                <a:gd name="T65" fmla="*/ 41 h 442"/>
                <a:gd name="T66" fmla="*/ 49 w 88"/>
                <a:gd name="T67" fmla="*/ 35 h 442"/>
                <a:gd name="T68" fmla="*/ 34 w 88"/>
                <a:gd name="T69" fmla="*/ 28 h 442"/>
                <a:gd name="T70" fmla="*/ 54 w 88"/>
                <a:gd name="T71" fmla="*/ 22 h 442"/>
                <a:gd name="T72" fmla="*/ 61 w 88"/>
                <a:gd name="T73" fmla="*/ 14 h 442"/>
                <a:gd name="T74" fmla="*/ 70 w 88"/>
                <a:gd name="T75" fmla="*/ 3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7" name="Oval 3278"/>
            <p:cNvSpPr>
              <a:spLocks noChangeAspect="1" noChangeArrowheads="1"/>
            </p:cNvSpPr>
            <p:nvPr/>
          </p:nvSpPr>
          <p:spPr bwMode="auto">
            <a:xfrm rot="8749396" flipH="1">
              <a:off x="7677154" y="4750351"/>
              <a:ext cx="41442" cy="48606"/>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8" name="Freeform 3279"/>
            <p:cNvSpPr>
              <a:spLocks noChangeAspect="1"/>
            </p:cNvSpPr>
            <p:nvPr/>
          </p:nvSpPr>
          <p:spPr bwMode="auto">
            <a:xfrm rot="8749396" flipH="1">
              <a:off x="7627784" y="4613880"/>
              <a:ext cx="23424" cy="153670"/>
            </a:xfrm>
            <a:custGeom>
              <a:avLst/>
              <a:gdLst>
                <a:gd name="T0" fmla="*/ 16 w 88"/>
                <a:gd name="T1" fmla="*/ 0 h 442"/>
                <a:gd name="T2" fmla="*/ 12 w 88"/>
                <a:gd name="T3" fmla="*/ 25 h 442"/>
                <a:gd name="T4" fmla="*/ 9 w 88"/>
                <a:gd name="T5" fmla="*/ 46 h 442"/>
                <a:gd name="T6" fmla="*/ 7 w 88"/>
                <a:gd name="T7" fmla="*/ 72 h 442"/>
                <a:gd name="T8" fmla="*/ 7 w 88"/>
                <a:gd name="T9" fmla="*/ 105 h 442"/>
                <a:gd name="T10" fmla="*/ 8 w 88"/>
                <a:gd name="T11" fmla="*/ 119 h 442"/>
                <a:gd name="T12" fmla="*/ 12 w 88"/>
                <a:gd name="T13" fmla="*/ 137 h 442"/>
                <a:gd name="T14" fmla="*/ 18 w 88"/>
                <a:gd name="T15" fmla="*/ 156 h 442"/>
                <a:gd name="T16" fmla="*/ 22 w 88"/>
                <a:gd name="T17" fmla="*/ 171 h 442"/>
                <a:gd name="T18" fmla="*/ 21 w 88"/>
                <a:gd name="T19" fmla="*/ 163 h 442"/>
                <a:gd name="T20" fmla="*/ 21 w 88"/>
                <a:gd name="T21" fmla="*/ 161 h 442"/>
                <a:gd name="T22" fmla="*/ 19 w 88"/>
                <a:gd name="T23" fmla="*/ 180 h 442"/>
                <a:gd name="T24" fmla="*/ 18 w 88"/>
                <a:gd name="T25" fmla="*/ 204 h 442"/>
                <a:gd name="T26" fmla="*/ 15 w 88"/>
                <a:gd name="T27" fmla="*/ 255 h 442"/>
                <a:gd name="T28" fmla="*/ 16 w 88"/>
                <a:gd name="T29" fmla="*/ 249 h 442"/>
                <a:gd name="T30" fmla="*/ 10 w 88"/>
                <a:gd name="T31" fmla="*/ 301 h 442"/>
                <a:gd name="T32" fmla="*/ 4 w 88"/>
                <a:gd name="T33" fmla="*/ 323 h 442"/>
                <a:gd name="T34" fmla="*/ 9 w 88"/>
                <a:gd name="T35" fmla="*/ 337 h 442"/>
                <a:gd name="T36" fmla="*/ 0 w 88"/>
                <a:gd name="T37" fmla="*/ 334 h 442"/>
                <a:gd name="T38" fmla="*/ 13 w 88"/>
                <a:gd name="T39" fmla="*/ 348 h 442"/>
                <a:gd name="T40" fmla="*/ 18 w 88"/>
                <a:gd name="T41" fmla="*/ 334 h 442"/>
                <a:gd name="T42" fmla="*/ 24 w 88"/>
                <a:gd name="T43" fmla="*/ 312 h 442"/>
                <a:gd name="T44" fmla="*/ 30 w 88"/>
                <a:gd name="T45" fmla="*/ 260 h 442"/>
                <a:gd name="T46" fmla="*/ 30 w 88"/>
                <a:gd name="T47" fmla="*/ 255 h 442"/>
                <a:gd name="T48" fmla="*/ 34 w 88"/>
                <a:gd name="T49" fmla="*/ 204 h 442"/>
                <a:gd name="T50" fmla="*/ 35 w 88"/>
                <a:gd name="T51" fmla="*/ 180 h 442"/>
                <a:gd name="T52" fmla="*/ 35 w 88"/>
                <a:gd name="T53" fmla="*/ 166 h 442"/>
                <a:gd name="T54" fmla="*/ 35 w 88"/>
                <a:gd name="T55" fmla="*/ 156 h 442"/>
                <a:gd name="T56" fmla="*/ 30 w 88"/>
                <a:gd name="T57" fmla="*/ 141 h 442"/>
                <a:gd name="T58" fmla="*/ 32 w 88"/>
                <a:gd name="T59" fmla="*/ 145 h 442"/>
                <a:gd name="T60" fmla="*/ 26 w 88"/>
                <a:gd name="T61" fmla="*/ 126 h 442"/>
                <a:gd name="T62" fmla="*/ 22 w 88"/>
                <a:gd name="T63" fmla="*/ 108 h 442"/>
                <a:gd name="T64" fmla="*/ 13 w 88"/>
                <a:gd name="T65" fmla="*/ 105 h 442"/>
                <a:gd name="T66" fmla="*/ 21 w 88"/>
                <a:gd name="T67" fmla="*/ 89 h 442"/>
                <a:gd name="T68" fmla="*/ 13 w 88"/>
                <a:gd name="T69" fmla="*/ 72 h 442"/>
                <a:gd name="T70" fmla="*/ 23 w 88"/>
                <a:gd name="T71" fmla="*/ 58 h 442"/>
                <a:gd name="T72" fmla="*/ 26 w 88"/>
                <a:gd name="T73" fmla="*/ 36 h 442"/>
                <a:gd name="T74" fmla="*/ 30 w 88"/>
                <a:gd name="T75" fmla="*/ 8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89" name="Oval 3280"/>
            <p:cNvSpPr>
              <a:spLocks noChangeAspect="1" noChangeArrowheads="1"/>
            </p:cNvSpPr>
            <p:nvPr/>
          </p:nvSpPr>
          <p:spPr bwMode="auto">
            <a:xfrm rot="7845035" flipH="1">
              <a:off x="7554029" y="4874792"/>
              <a:ext cx="53093" cy="36397"/>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90" name="Freeform 3281"/>
            <p:cNvSpPr>
              <a:spLocks noChangeAspect="1"/>
            </p:cNvSpPr>
            <p:nvPr/>
          </p:nvSpPr>
          <p:spPr bwMode="auto">
            <a:xfrm rot="7845035" flipH="1">
              <a:off x="7502195" y="4785804"/>
              <a:ext cx="29911" cy="116038"/>
            </a:xfrm>
            <a:custGeom>
              <a:avLst/>
              <a:gdLst>
                <a:gd name="T0" fmla="*/ 29 w 88"/>
                <a:gd name="T1" fmla="*/ 0 h 442"/>
                <a:gd name="T2" fmla="*/ 21 w 88"/>
                <a:gd name="T3" fmla="*/ 12 h 442"/>
                <a:gd name="T4" fmla="*/ 15 w 88"/>
                <a:gd name="T5" fmla="*/ 23 h 442"/>
                <a:gd name="T6" fmla="*/ 13 w 88"/>
                <a:gd name="T7" fmla="*/ 34 h 442"/>
                <a:gd name="T8" fmla="*/ 13 w 88"/>
                <a:gd name="T9" fmla="*/ 50 h 442"/>
                <a:gd name="T10" fmla="*/ 15 w 88"/>
                <a:gd name="T11" fmla="*/ 58 h 442"/>
                <a:gd name="T12" fmla="*/ 21 w 88"/>
                <a:gd name="T13" fmla="*/ 66 h 442"/>
                <a:gd name="T14" fmla="*/ 32 w 88"/>
                <a:gd name="T15" fmla="*/ 75 h 442"/>
                <a:gd name="T16" fmla="*/ 41 w 88"/>
                <a:gd name="T17" fmla="*/ 82 h 442"/>
                <a:gd name="T18" fmla="*/ 38 w 88"/>
                <a:gd name="T19" fmla="*/ 78 h 442"/>
                <a:gd name="T20" fmla="*/ 39 w 88"/>
                <a:gd name="T21" fmla="*/ 77 h 442"/>
                <a:gd name="T22" fmla="*/ 36 w 88"/>
                <a:gd name="T23" fmla="*/ 87 h 442"/>
                <a:gd name="T24" fmla="*/ 35 w 88"/>
                <a:gd name="T25" fmla="*/ 98 h 442"/>
                <a:gd name="T26" fmla="*/ 28 w 88"/>
                <a:gd name="T27" fmla="*/ 122 h 442"/>
                <a:gd name="T28" fmla="*/ 29 w 88"/>
                <a:gd name="T29" fmla="*/ 120 h 442"/>
                <a:gd name="T30" fmla="*/ 17 w 88"/>
                <a:gd name="T31" fmla="*/ 144 h 442"/>
                <a:gd name="T32" fmla="*/ 8 w 88"/>
                <a:gd name="T33" fmla="*/ 155 h 442"/>
                <a:gd name="T34" fmla="*/ 15 w 88"/>
                <a:gd name="T35" fmla="*/ 162 h 442"/>
                <a:gd name="T36" fmla="*/ 0 w 88"/>
                <a:gd name="T37" fmla="*/ 160 h 442"/>
                <a:gd name="T38" fmla="*/ 25 w 88"/>
                <a:gd name="T39" fmla="*/ 167 h 442"/>
                <a:gd name="T40" fmla="*/ 35 w 88"/>
                <a:gd name="T41" fmla="*/ 160 h 442"/>
                <a:gd name="T42" fmla="*/ 44 w 88"/>
                <a:gd name="T43" fmla="*/ 150 h 442"/>
                <a:gd name="T44" fmla="*/ 55 w 88"/>
                <a:gd name="T45" fmla="*/ 125 h 442"/>
                <a:gd name="T46" fmla="*/ 55 w 88"/>
                <a:gd name="T47" fmla="*/ 122 h 442"/>
                <a:gd name="T48" fmla="*/ 63 w 88"/>
                <a:gd name="T49" fmla="*/ 98 h 442"/>
                <a:gd name="T50" fmla="*/ 65 w 88"/>
                <a:gd name="T51" fmla="*/ 87 h 442"/>
                <a:gd name="T52" fmla="*/ 66 w 88"/>
                <a:gd name="T53" fmla="*/ 79 h 442"/>
                <a:gd name="T54" fmla="*/ 65 w 88"/>
                <a:gd name="T55" fmla="*/ 75 h 442"/>
                <a:gd name="T56" fmla="*/ 55 w 88"/>
                <a:gd name="T57" fmla="*/ 68 h 442"/>
                <a:gd name="T58" fmla="*/ 59 w 88"/>
                <a:gd name="T59" fmla="*/ 70 h 442"/>
                <a:gd name="T60" fmla="*/ 48 w 88"/>
                <a:gd name="T61" fmla="*/ 60 h 442"/>
                <a:gd name="T62" fmla="*/ 41 w 88"/>
                <a:gd name="T63" fmla="*/ 52 h 442"/>
                <a:gd name="T64" fmla="*/ 25 w 88"/>
                <a:gd name="T65" fmla="*/ 50 h 442"/>
                <a:gd name="T66" fmla="*/ 39 w 88"/>
                <a:gd name="T67" fmla="*/ 43 h 442"/>
                <a:gd name="T68" fmla="*/ 25 w 88"/>
                <a:gd name="T69" fmla="*/ 34 h 442"/>
                <a:gd name="T70" fmla="*/ 43 w 88"/>
                <a:gd name="T71" fmla="*/ 28 h 442"/>
                <a:gd name="T72" fmla="*/ 48 w 88"/>
                <a:gd name="T73" fmla="*/ 17 h 442"/>
                <a:gd name="T74" fmla="*/ 55 w 88"/>
                <a:gd name="T75" fmla="*/ 4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91" name="Oval 3282"/>
            <p:cNvSpPr>
              <a:spLocks noChangeAspect="1" noChangeArrowheads="1"/>
            </p:cNvSpPr>
            <p:nvPr/>
          </p:nvSpPr>
          <p:spPr bwMode="auto">
            <a:xfrm rot="8601877" flipH="1">
              <a:off x="7612288" y="4873361"/>
              <a:ext cx="40722" cy="4972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92" name="Freeform 3283"/>
            <p:cNvSpPr>
              <a:spLocks noChangeAspect="1"/>
            </p:cNvSpPr>
            <p:nvPr/>
          </p:nvSpPr>
          <p:spPr bwMode="auto">
            <a:xfrm rot="8601877" flipH="1">
              <a:off x="7569044" y="4741751"/>
              <a:ext cx="22703" cy="154791"/>
            </a:xfrm>
            <a:custGeom>
              <a:avLst/>
              <a:gdLst>
                <a:gd name="T0" fmla="*/ 14 w 88"/>
                <a:gd name="T1" fmla="*/ 0 h 442"/>
                <a:gd name="T2" fmla="*/ 10 w 88"/>
                <a:gd name="T3" fmla="*/ 25 h 442"/>
                <a:gd name="T4" fmla="*/ 8 w 88"/>
                <a:gd name="T5" fmla="*/ 48 h 442"/>
                <a:gd name="T6" fmla="*/ 6 w 88"/>
                <a:gd name="T7" fmla="*/ 73 h 442"/>
                <a:gd name="T8" fmla="*/ 6 w 88"/>
                <a:gd name="T9" fmla="*/ 108 h 442"/>
                <a:gd name="T10" fmla="*/ 7 w 88"/>
                <a:gd name="T11" fmla="*/ 122 h 442"/>
                <a:gd name="T12" fmla="*/ 10 w 88"/>
                <a:gd name="T13" fmla="*/ 140 h 442"/>
                <a:gd name="T14" fmla="*/ 16 w 88"/>
                <a:gd name="T15" fmla="*/ 160 h 442"/>
                <a:gd name="T16" fmla="*/ 20 w 88"/>
                <a:gd name="T17" fmla="*/ 175 h 442"/>
                <a:gd name="T18" fmla="*/ 19 w 88"/>
                <a:gd name="T19" fmla="*/ 166 h 442"/>
                <a:gd name="T20" fmla="*/ 19 w 88"/>
                <a:gd name="T21" fmla="*/ 164 h 442"/>
                <a:gd name="T22" fmla="*/ 17 w 88"/>
                <a:gd name="T23" fmla="*/ 185 h 442"/>
                <a:gd name="T24" fmla="*/ 17 w 88"/>
                <a:gd name="T25" fmla="*/ 208 h 442"/>
                <a:gd name="T26" fmla="*/ 14 w 88"/>
                <a:gd name="T27" fmla="*/ 260 h 442"/>
                <a:gd name="T28" fmla="*/ 14 w 88"/>
                <a:gd name="T29" fmla="*/ 255 h 442"/>
                <a:gd name="T30" fmla="*/ 8 w 88"/>
                <a:gd name="T31" fmla="*/ 307 h 442"/>
                <a:gd name="T32" fmla="*/ 4 w 88"/>
                <a:gd name="T33" fmla="*/ 330 h 442"/>
                <a:gd name="T34" fmla="*/ 8 w 88"/>
                <a:gd name="T35" fmla="*/ 344 h 442"/>
                <a:gd name="T36" fmla="*/ 0 w 88"/>
                <a:gd name="T37" fmla="*/ 341 h 442"/>
                <a:gd name="T38" fmla="*/ 12 w 88"/>
                <a:gd name="T39" fmla="*/ 355 h 442"/>
                <a:gd name="T40" fmla="*/ 17 w 88"/>
                <a:gd name="T41" fmla="*/ 341 h 442"/>
                <a:gd name="T42" fmla="*/ 21 w 88"/>
                <a:gd name="T43" fmla="*/ 318 h 442"/>
                <a:gd name="T44" fmla="*/ 26 w 88"/>
                <a:gd name="T45" fmla="*/ 266 h 442"/>
                <a:gd name="T46" fmla="*/ 27 w 88"/>
                <a:gd name="T47" fmla="*/ 260 h 442"/>
                <a:gd name="T48" fmla="*/ 31 w 88"/>
                <a:gd name="T49" fmla="*/ 208 h 442"/>
                <a:gd name="T50" fmla="*/ 32 w 88"/>
                <a:gd name="T51" fmla="*/ 185 h 442"/>
                <a:gd name="T52" fmla="*/ 32 w 88"/>
                <a:gd name="T53" fmla="*/ 169 h 442"/>
                <a:gd name="T54" fmla="*/ 32 w 88"/>
                <a:gd name="T55" fmla="*/ 160 h 442"/>
                <a:gd name="T56" fmla="*/ 27 w 88"/>
                <a:gd name="T57" fmla="*/ 144 h 442"/>
                <a:gd name="T58" fmla="*/ 29 w 88"/>
                <a:gd name="T59" fmla="*/ 149 h 442"/>
                <a:gd name="T60" fmla="*/ 24 w 88"/>
                <a:gd name="T61" fmla="*/ 128 h 442"/>
                <a:gd name="T62" fmla="*/ 20 w 88"/>
                <a:gd name="T63" fmla="*/ 111 h 442"/>
                <a:gd name="T64" fmla="*/ 12 w 88"/>
                <a:gd name="T65" fmla="*/ 108 h 442"/>
                <a:gd name="T66" fmla="*/ 19 w 88"/>
                <a:gd name="T67" fmla="*/ 91 h 442"/>
                <a:gd name="T68" fmla="*/ 12 w 88"/>
                <a:gd name="T69" fmla="*/ 73 h 442"/>
                <a:gd name="T70" fmla="*/ 21 w 88"/>
                <a:gd name="T71" fmla="*/ 59 h 442"/>
                <a:gd name="T72" fmla="*/ 24 w 88"/>
                <a:gd name="T73" fmla="*/ 37 h 442"/>
                <a:gd name="T74" fmla="*/ 26 w 88"/>
                <a:gd name="T75" fmla="*/ 8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93" name="Freeform 3284"/>
            <p:cNvSpPr>
              <a:spLocks noChangeAspect="1"/>
            </p:cNvSpPr>
            <p:nvPr/>
          </p:nvSpPr>
          <p:spPr bwMode="auto">
            <a:xfrm>
              <a:off x="7527602" y="4653886"/>
              <a:ext cx="205049" cy="186946"/>
            </a:xfrm>
            <a:custGeom>
              <a:avLst/>
              <a:gdLst>
                <a:gd name="T0" fmla="*/ 0 w 262"/>
                <a:gd name="T1" fmla="*/ 2469 h 225"/>
                <a:gd name="T2" fmla="*/ 760 w 262"/>
                <a:gd name="T3" fmla="*/ 1976 h 225"/>
                <a:gd name="T4" fmla="*/ 760 w 262"/>
                <a:gd name="T5" fmla="*/ 1482 h 225"/>
                <a:gd name="T6" fmla="*/ 1557 w 262"/>
                <a:gd name="T7" fmla="*/ 513 h 225"/>
                <a:gd name="T8" fmla="*/ 2684 w 262"/>
                <a:gd name="T9" fmla="*/ 0 h 2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225">
                  <a:moveTo>
                    <a:pt x="0" y="225"/>
                  </a:moveTo>
                  <a:cubicBezTo>
                    <a:pt x="31" y="210"/>
                    <a:pt x="61" y="195"/>
                    <a:pt x="74" y="180"/>
                  </a:cubicBezTo>
                  <a:cubicBezTo>
                    <a:pt x="86" y="166"/>
                    <a:pt x="61" y="157"/>
                    <a:pt x="74" y="135"/>
                  </a:cubicBezTo>
                  <a:cubicBezTo>
                    <a:pt x="87" y="113"/>
                    <a:pt x="121" y="69"/>
                    <a:pt x="152" y="47"/>
                  </a:cubicBezTo>
                  <a:cubicBezTo>
                    <a:pt x="183" y="25"/>
                    <a:pt x="239" y="10"/>
                    <a:pt x="262" y="0"/>
                  </a:cubicBezTo>
                </a:path>
              </a:pathLst>
            </a:custGeom>
            <a:noFill/>
            <a:ln w="28575">
              <a:solidFill>
                <a:srgbClr val="FF3300"/>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nvGrpSpPr>
            <p:cNvPr id="94" name="Group 3285"/>
            <p:cNvGrpSpPr>
              <a:grpSpLocks noChangeAspect="1"/>
            </p:cNvGrpSpPr>
            <p:nvPr/>
          </p:nvGrpSpPr>
          <p:grpSpPr bwMode="auto">
            <a:xfrm rot="3986014">
              <a:off x="8217065" y="4696814"/>
              <a:ext cx="55336" cy="155679"/>
              <a:chOff x="6490" y="8461"/>
              <a:chExt cx="156" cy="592"/>
            </a:xfrm>
          </p:grpSpPr>
          <p:sp>
            <p:nvSpPr>
              <p:cNvPr id="208" name="Oval 3286"/>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09" name="Freeform 3287"/>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95" name="Group 3288"/>
            <p:cNvGrpSpPr>
              <a:grpSpLocks noChangeAspect="1"/>
            </p:cNvGrpSpPr>
            <p:nvPr/>
          </p:nvGrpSpPr>
          <p:grpSpPr bwMode="auto">
            <a:xfrm rot="3588627">
              <a:off x="8159046" y="4670268"/>
              <a:ext cx="55336" cy="155679"/>
              <a:chOff x="6490" y="8461"/>
              <a:chExt cx="156" cy="592"/>
            </a:xfrm>
          </p:grpSpPr>
          <p:sp>
            <p:nvSpPr>
              <p:cNvPr id="206" name="Oval 3289"/>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07" name="Freeform 329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96" name="Group 3291"/>
            <p:cNvGrpSpPr>
              <a:grpSpLocks noChangeAspect="1"/>
            </p:cNvGrpSpPr>
            <p:nvPr/>
          </p:nvGrpSpPr>
          <p:grpSpPr bwMode="auto">
            <a:xfrm rot="3123724">
              <a:off x="8163016" y="4589888"/>
              <a:ext cx="54962" cy="156039"/>
              <a:chOff x="6490" y="8461"/>
              <a:chExt cx="156" cy="592"/>
            </a:xfrm>
          </p:grpSpPr>
          <p:sp>
            <p:nvSpPr>
              <p:cNvPr id="204" name="Oval 3292"/>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05" name="Freeform 329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97" name="Group 3294"/>
            <p:cNvGrpSpPr>
              <a:grpSpLocks noChangeAspect="1"/>
            </p:cNvGrpSpPr>
            <p:nvPr/>
          </p:nvGrpSpPr>
          <p:grpSpPr bwMode="auto">
            <a:xfrm rot="3123724">
              <a:off x="8099265" y="4574558"/>
              <a:ext cx="53093" cy="156039"/>
              <a:chOff x="6490" y="8461"/>
              <a:chExt cx="156" cy="592"/>
            </a:xfrm>
          </p:grpSpPr>
          <p:sp>
            <p:nvSpPr>
              <p:cNvPr id="202" name="Oval 3295"/>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03" name="Freeform 3296"/>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98" name="Group 3297"/>
            <p:cNvGrpSpPr>
              <a:grpSpLocks noChangeAspect="1"/>
            </p:cNvGrpSpPr>
            <p:nvPr/>
          </p:nvGrpSpPr>
          <p:grpSpPr bwMode="auto">
            <a:xfrm rot="2668864">
              <a:off x="8107433" y="4448620"/>
              <a:ext cx="42163" cy="206014"/>
              <a:chOff x="6490" y="8461"/>
              <a:chExt cx="156" cy="592"/>
            </a:xfrm>
          </p:grpSpPr>
          <p:sp>
            <p:nvSpPr>
              <p:cNvPr id="200" name="Oval 3298"/>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201" name="Freeform 3299"/>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99" name="Group 3300"/>
            <p:cNvGrpSpPr>
              <a:grpSpLocks noChangeAspect="1"/>
            </p:cNvGrpSpPr>
            <p:nvPr/>
          </p:nvGrpSpPr>
          <p:grpSpPr bwMode="auto">
            <a:xfrm rot="2059492">
              <a:off x="8032837" y="4482644"/>
              <a:ext cx="40722" cy="206014"/>
              <a:chOff x="6490" y="8461"/>
              <a:chExt cx="156" cy="592"/>
            </a:xfrm>
          </p:grpSpPr>
          <p:sp>
            <p:nvSpPr>
              <p:cNvPr id="198" name="Oval 3301"/>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99" name="Freeform 3302"/>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00" name="Group 3303"/>
            <p:cNvGrpSpPr>
              <a:grpSpLocks noChangeAspect="1"/>
            </p:cNvGrpSpPr>
            <p:nvPr/>
          </p:nvGrpSpPr>
          <p:grpSpPr bwMode="auto">
            <a:xfrm rot="1707950">
              <a:off x="8031035" y="4414596"/>
              <a:ext cx="40722" cy="206014"/>
              <a:chOff x="6490" y="8461"/>
              <a:chExt cx="156" cy="592"/>
            </a:xfrm>
          </p:grpSpPr>
          <p:sp>
            <p:nvSpPr>
              <p:cNvPr id="196" name="Oval 3304"/>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97" name="Freeform 3305"/>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sp>
          <p:nvSpPr>
            <p:cNvPr id="101" name="Freeform 3306"/>
            <p:cNvSpPr>
              <a:spLocks noChangeAspect="1"/>
            </p:cNvSpPr>
            <p:nvPr/>
          </p:nvSpPr>
          <p:spPr bwMode="auto">
            <a:xfrm>
              <a:off x="7997521" y="4480027"/>
              <a:ext cx="241446" cy="307339"/>
            </a:xfrm>
            <a:custGeom>
              <a:avLst/>
              <a:gdLst>
                <a:gd name="T0" fmla="*/ 0 w 308"/>
                <a:gd name="T1" fmla="*/ 0 h 370"/>
                <a:gd name="T2" fmla="*/ 605 w 308"/>
                <a:gd name="T3" fmla="*/ 1240 h 370"/>
                <a:gd name="T4" fmla="*/ 1340 w 308"/>
                <a:gd name="T5" fmla="*/ 1240 h 370"/>
                <a:gd name="T6" fmla="*/ 1340 w 308"/>
                <a:gd name="T7" fmla="*/ 2828 h 370"/>
                <a:gd name="T8" fmla="*/ 2428 w 308"/>
                <a:gd name="T9" fmla="*/ 2828 h 370"/>
                <a:gd name="T10" fmla="*/ 2428 w 308"/>
                <a:gd name="T11" fmla="*/ 3879 h 370"/>
                <a:gd name="T12" fmla="*/ 3169 w 308"/>
                <a:gd name="T13" fmla="*/ 3879 h 37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8" h="370">
                  <a:moveTo>
                    <a:pt x="0" y="0"/>
                  </a:moveTo>
                  <a:cubicBezTo>
                    <a:pt x="9" y="18"/>
                    <a:pt x="37" y="94"/>
                    <a:pt x="59" y="113"/>
                  </a:cubicBezTo>
                  <a:cubicBezTo>
                    <a:pt x="81" y="132"/>
                    <a:pt x="118" y="89"/>
                    <a:pt x="130" y="113"/>
                  </a:cubicBezTo>
                  <a:cubicBezTo>
                    <a:pt x="141" y="138"/>
                    <a:pt x="111" y="234"/>
                    <a:pt x="130" y="258"/>
                  </a:cubicBezTo>
                  <a:cubicBezTo>
                    <a:pt x="148" y="283"/>
                    <a:pt x="218" y="242"/>
                    <a:pt x="236" y="258"/>
                  </a:cubicBezTo>
                  <a:cubicBezTo>
                    <a:pt x="255" y="274"/>
                    <a:pt x="225" y="338"/>
                    <a:pt x="236" y="354"/>
                  </a:cubicBezTo>
                  <a:cubicBezTo>
                    <a:pt x="248" y="370"/>
                    <a:pt x="296" y="354"/>
                    <a:pt x="308" y="354"/>
                  </a:cubicBezTo>
                </a:path>
              </a:pathLst>
            </a:custGeom>
            <a:noFill/>
            <a:ln w="28575">
              <a:solidFill>
                <a:srgbClr val="FF3300"/>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nvGrpSpPr>
            <p:cNvPr id="102" name="Group 3307"/>
            <p:cNvGrpSpPr>
              <a:grpSpLocks noChangeAspect="1"/>
            </p:cNvGrpSpPr>
            <p:nvPr/>
          </p:nvGrpSpPr>
          <p:grpSpPr bwMode="auto">
            <a:xfrm rot="13289107">
              <a:off x="7990313" y="4666973"/>
              <a:ext cx="41803" cy="206388"/>
              <a:chOff x="6490" y="8461"/>
              <a:chExt cx="156" cy="592"/>
            </a:xfrm>
          </p:grpSpPr>
          <p:sp>
            <p:nvSpPr>
              <p:cNvPr id="194" name="Oval 3308"/>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95" name="Freeform 3309"/>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03" name="Group 3310"/>
            <p:cNvGrpSpPr>
              <a:grpSpLocks noChangeAspect="1"/>
            </p:cNvGrpSpPr>
            <p:nvPr/>
          </p:nvGrpSpPr>
          <p:grpSpPr bwMode="auto">
            <a:xfrm rot="12507950">
              <a:off x="7933375" y="4654634"/>
              <a:ext cx="41442" cy="204145"/>
              <a:chOff x="6490" y="8461"/>
              <a:chExt cx="156" cy="592"/>
            </a:xfrm>
          </p:grpSpPr>
          <p:sp>
            <p:nvSpPr>
              <p:cNvPr id="192" name="Oval 3311"/>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93" name="Freeform 3312"/>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04" name="Group 3313"/>
            <p:cNvGrpSpPr>
              <a:grpSpLocks noChangeAspect="1"/>
            </p:cNvGrpSpPr>
            <p:nvPr/>
          </p:nvGrpSpPr>
          <p:grpSpPr bwMode="auto">
            <a:xfrm rot="14506493" flipH="1">
              <a:off x="8029680" y="4787316"/>
              <a:ext cx="54962" cy="156760"/>
              <a:chOff x="6490" y="8461"/>
              <a:chExt cx="156" cy="592"/>
            </a:xfrm>
          </p:grpSpPr>
          <p:sp>
            <p:nvSpPr>
              <p:cNvPr id="190" name="Oval 3314"/>
              <p:cNvSpPr>
                <a:spLocks noChangeAspect="1" noChangeArrowheads="1"/>
              </p:cNvSpPr>
              <p:nvPr/>
            </p:nvSpPr>
            <p:spPr bwMode="auto">
              <a:xfrm>
                <a:off x="6490" y="8461"/>
                <a:ext cx="156" cy="142"/>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91" name="Freeform 3315"/>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sp>
          <p:nvSpPr>
            <p:cNvPr id="105" name="Freeform 3316"/>
            <p:cNvSpPr>
              <a:spLocks noChangeAspect="1"/>
            </p:cNvSpPr>
            <p:nvPr/>
          </p:nvSpPr>
          <p:spPr bwMode="auto">
            <a:xfrm>
              <a:off x="7929411" y="4658747"/>
              <a:ext cx="110993" cy="209379"/>
            </a:xfrm>
            <a:custGeom>
              <a:avLst/>
              <a:gdLst>
                <a:gd name="T0" fmla="*/ 0 w 142"/>
                <a:gd name="T1" fmla="*/ 0 h 252"/>
                <a:gd name="T2" fmla="*/ 531 w 142"/>
                <a:gd name="T3" fmla="*/ 898 h 252"/>
                <a:gd name="T4" fmla="*/ 1186 w 142"/>
                <a:gd name="T5" fmla="*/ 791 h 252"/>
                <a:gd name="T6" fmla="*/ 1449 w 142"/>
                <a:gd name="T7" fmla="*/ 2764 h 2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 h="252">
                  <a:moveTo>
                    <a:pt x="0" y="0"/>
                  </a:moveTo>
                  <a:cubicBezTo>
                    <a:pt x="9" y="14"/>
                    <a:pt x="33" y="70"/>
                    <a:pt x="52" y="82"/>
                  </a:cubicBezTo>
                  <a:cubicBezTo>
                    <a:pt x="71" y="94"/>
                    <a:pt x="101" y="44"/>
                    <a:pt x="116" y="72"/>
                  </a:cubicBezTo>
                  <a:cubicBezTo>
                    <a:pt x="131" y="100"/>
                    <a:pt x="138" y="222"/>
                    <a:pt x="142" y="252"/>
                  </a:cubicBezTo>
                </a:path>
              </a:pathLst>
            </a:custGeom>
            <a:noFill/>
            <a:ln w="28575">
              <a:solidFill>
                <a:srgbClr val="FF3300"/>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06" name="Oval 3317"/>
            <p:cNvSpPr>
              <a:spLocks noChangeArrowheads="1"/>
            </p:cNvSpPr>
            <p:nvPr/>
          </p:nvSpPr>
          <p:spPr bwMode="auto">
            <a:xfrm>
              <a:off x="6293704" y="3980881"/>
              <a:ext cx="57298" cy="200032"/>
            </a:xfrm>
            <a:prstGeom prst="ellipse">
              <a:avLst/>
            </a:prstGeom>
            <a:solidFill>
              <a:srgbClr val="7030A0"/>
            </a:solidFill>
            <a:ln w="9525">
              <a:solidFill>
                <a:srgbClr val="BBE0E3"/>
              </a:solidFill>
              <a:round/>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sp>
          <p:nvSpPr>
            <p:cNvPr id="107" name="Rectangle 3318"/>
            <p:cNvSpPr>
              <a:spLocks noChangeArrowheads="1"/>
            </p:cNvSpPr>
            <p:nvPr/>
          </p:nvSpPr>
          <p:spPr bwMode="auto">
            <a:xfrm>
              <a:off x="7781300" y="4100526"/>
              <a:ext cx="86849" cy="112915"/>
            </a:xfrm>
            <a:prstGeom prst="rect">
              <a:avLst/>
            </a:prstGeom>
            <a:solidFill>
              <a:srgbClr val="7030A0"/>
            </a:solidFill>
            <a:ln w="9525">
              <a:solidFill>
                <a:srgbClr val="BBE0E3"/>
              </a:solidFill>
              <a:miter lim="800000"/>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sp>
          <p:nvSpPr>
            <p:cNvPr id="108" name="Rectangle 3319"/>
            <p:cNvSpPr>
              <a:spLocks noChangeArrowheads="1"/>
            </p:cNvSpPr>
            <p:nvPr/>
          </p:nvSpPr>
          <p:spPr bwMode="auto">
            <a:xfrm>
              <a:off x="6435328" y="4056033"/>
              <a:ext cx="86849" cy="113289"/>
            </a:xfrm>
            <a:prstGeom prst="rect">
              <a:avLst/>
            </a:prstGeom>
            <a:solidFill>
              <a:srgbClr val="7030A0"/>
            </a:solidFill>
            <a:ln w="9525">
              <a:solidFill>
                <a:srgbClr val="BBE0E3"/>
              </a:solidFill>
              <a:miter lim="800000"/>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sp>
          <p:nvSpPr>
            <p:cNvPr id="109" name="Oval 3320"/>
            <p:cNvSpPr>
              <a:spLocks noChangeArrowheads="1"/>
            </p:cNvSpPr>
            <p:nvPr/>
          </p:nvSpPr>
          <p:spPr bwMode="auto">
            <a:xfrm rot="1290302">
              <a:off x="6649387" y="3904981"/>
              <a:ext cx="141624" cy="140583"/>
            </a:xfrm>
            <a:prstGeom prst="ellipse">
              <a:avLst/>
            </a:prstGeom>
            <a:solidFill>
              <a:srgbClr val="7030A0"/>
            </a:solidFill>
            <a:ln w="9525">
              <a:solidFill>
                <a:srgbClr val="BBE0E3"/>
              </a:solidFill>
              <a:round/>
              <a:headEnd/>
              <a:tailEnd/>
            </a:ln>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sp>
          <p:nvSpPr>
            <p:cNvPr id="110" name="AutoShape 3321"/>
            <p:cNvSpPr>
              <a:spLocks/>
            </p:cNvSpPr>
            <p:nvPr/>
          </p:nvSpPr>
          <p:spPr bwMode="auto">
            <a:xfrm rot="16287080">
              <a:off x="7726713" y="4173941"/>
              <a:ext cx="188815" cy="106669"/>
            </a:xfrm>
            <a:prstGeom prst="leftBrace">
              <a:avLst>
                <a:gd name="adj1" fmla="val 8333"/>
                <a:gd name="adj2" fmla="val 50000"/>
              </a:avLst>
            </a:prstGeom>
            <a:noFill/>
            <a:ln w="50800">
              <a:solidFill>
                <a:srgbClr val="009999"/>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grpSp>
          <p:nvGrpSpPr>
            <p:cNvPr id="111" name="Group 3322"/>
            <p:cNvGrpSpPr>
              <a:grpSpLocks noChangeAspect="1"/>
            </p:cNvGrpSpPr>
            <p:nvPr/>
          </p:nvGrpSpPr>
          <p:grpSpPr bwMode="auto">
            <a:xfrm rot="13289107">
              <a:off x="6766146" y="4747733"/>
              <a:ext cx="40722" cy="205267"/>
              <a:chOff x="6490" y="8461"/>
              <a:chExt cx="156" cy="592"/>
            </a:xfrm>
          </p:grpSpPr>
          <p:sp>
            <p:nvSpPr>
              <p:cNvPr id="188" name="Oval 3323"/>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89" name="Freeform 3324"/>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2" name="Group 3325"/>
            <p:cNvGrpSpPr>
              <a:grpSpLocks noChangeAspect="1"/>
            </p:cNvGrpSpPr>
            <p:nvPr/>
          </p:nvGrpSpPr>
          <p:grpSpPr bwMode="auto">
            <a:xfrm rot="12954828">
              <a:off x="6718217" y="4690902"/>
              <a:ext cx="41442" cy="205641"/>
              <a:chOff x="6490" y="8461"/>
              <a:chExt cx="156" cy="592"/>
            </a:xfrm>
          </p:grpSpPr>
          <p:sp>
            <p:nvSpPr>
              <p:cNvPr id="186" name="Oval 3326"/>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87" name="Freeform 3327"/>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3" name="Group 3328"/>
            <p:cNvGrpSpPr>
              <a:grpSpLocks noChangeAspect="1"/>
            </p:cNvGrpSpPr>
            <p:nvPr/>
          </p:nvGrpSpPr>
          <p:grpSpPr bwMode="auto">
            <a:xfrm rot="9010372" flipH="1">
              <a:off x="6353885" y="4677816"/>
              <a:ext cx="41442" cy="205267"/>
              <a:chOff x="6490" y="8461"/>
              <a:chExt cx="156" cy="592"/>
            </a:xfrm>
          </p:grpSpPr>
          <p:sp>
            <p:nvSpPr>
              <p:cNvPr id="184" name="Oval 332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85" name="Freeform 333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4" name="Group 3331"/>
            <p:cNvGrpSpPr>
              <a:grpSpLocks noChangeAspect="1"/>
            </p:cNvGrpSpPr>
            <p:nvPr/>
          </p:nvGrpSpPr>
          <p:grpSpPr bwMode="auto">
            <a:xfrm rot="9426404" flipH="1">
              <a:off x="6404337" y="4650521"/>
              <a:ext cx="41082" cy="205267"/>
              <a:chOff x="6490" y="8461"/>
              <a:chExt cx="156" cy="592"/>
            </a:xfrm>
          </p:grpSpPr>
          <p:sp>
            <p:nvSpPr>
              <p:cNvPr id="182" name="Oval 3332"/>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83" name="Freeform 333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5" name="Group 3334"/>
            <p:cNvGrpSpPr>
              <a:grpSpLocks noChangeAspect="1"/>
            </p:cNvGrpSpPr>
            <p:nvPr/>
          </p:nvGrpSpPr>
          <p:grpSpPr bwMode="auto">
            <a:xfrm rot="7845035" flipH="1">
              <a:off x="6265696" y="4801871"/>
              <a:ext cx="54214" cy="155318"/>
              <a:chOff x="6490" y="8461"/>
              <a:chExt cx="156" cy="592"/>
            </a:xfrm>
          </p:grpSpPr>
          <p:sp>
            <p:nvSpPr>
              <p:cNvPr id="180" name="Oval 3335"/>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81" name="Freeform 3336"/>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6" name="Group 3337"/>
            <p:cNvGrpSpPr>
              <a:grpSpLocks/>
            </p:cNvGrpSpPr>
            <p:nvPr/>
          </p:nvGrpSpPr>
          <p:grpSpPr bwMode="auto">
            <a:xfrm>
              <a:off x="6304515" y="4723804"/>
              <a:ext cx="82884" cy="179468"/>
              <a:chOff x="650" y="1243"/>
              <a:chExt cx="106" cy="216"/>
            </a:xfrm>
          </p:grpSpPr>
          <p:sp>
            <p:nvSpPr>
              <p:cNvPr id="178" name="Oval 3338"/>
              <p:cNvSpPr>
                <a:spLocks noChangeAspect="1" noChangeArrowheads="1"/>
              </p:cNvSpPr>
              <p:nvPr/>
            </p:nvSpPr>
            <p:spPr bwMode="auto">
              <a:xfrm rot="8601877" flipH="1">
                <a:off x="704" y="1401"/>
                <a:ext cx="52" cy="58"/>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79" name="Freeform 3339"/>
              <p:cNvSpPr>
                <a:spLocks noChangeAspect="1"/>
              </p:cNvSpPr>
              <p:nvPr/>
            </p:nvSpPr>
            <p:spPr bwMode="auto">
              <a:xfrm rot="8601877" flipH="1">
                <a:off x="650" y="1243"/>
                <a:ext cx="29" cy="184"/>
              </a:xfrm>
              <a:custGeom>
                <a:avLst/>
                <a:gdLst>
                  <a:gd name="T0" fmla="*/ 1 w 88"/>
                  <a:gd name="T1" fmla="*/ 0 h 442"/>
                  <a:gd name="T2" fmla="*/ 1 w 88"/>
                  <a:gd name="T3" fmla="*/ 2 h 442"/>
                  <a:gd name="T4" fmla="*/ 1 w 88"/>
                  <a:gd name="T5" fmla="*/ 4 h 442"/>
                  <a:gd name="T6" fmla="*/ 1 w 88"/>
                  <a:gd name="T7" fmla="*/ 6 h 442"/>
                  <a:gd name="T8" fmla="*/ 1 w 88"/>
                  <a:gd name="T9" fmla="*/ 10 h 442"/>
                  <a:gd name="T10" fmla="*/ 1 w 88"/>
                  <a:gd name="T11" fmla="*/ 11 h 442"/>
                  <a:gd name="T12" fmla="*/ 1 w 88"/>
                  <a:gd name="T13" fmla="*/ 12 h 442"/>
                  <a:gd name="T14" fmla="*/ 2 w 88"/>
                  <a:gd name="T15" fmla="*/ 14 h 442"/>
                  <a:gd name="T16" fmla="*/ 2 w 88"/>
                  <a:gd name="T17" fmla="*/ 15 h 442"/>
                  <a:gd name="T18" fmla="*/ 2 w 88"/>
                  <a:gd name="T19" fmla="*/ 15 h 442"/>
                  <a:gd name="T20" fmla="*/ 2 w 88"/>
                  <a:gd name="T21" fmla="*/ 15 h 442"/>
                  <a:gd name="T22" fmla="*/ 2 w 88"/>
                  <a:gd name="T23" fmla="*/ 16 h 442"/>
                  <a:gd name="T24" fmla="*/ 2 w 88"/>
                  <a:gd name="T25" fmla="*/ 18 h 442"/>
                  <a:gd name="T26" fmla="*/ 1 w 88"/>
                  <a:gd name="T27" fmla="*/ 23 h 442"/>
                  <a:gd name="T28" fmla="*/ 1 w 88"/>
                  <a:gd name="T29" fmla="*/ 22 h 442"/>
                  <a:gd name="T30" fmla="*/ 1 w 88"/>
                  <a:gd name="T31" fmla="*/ 27 h 442"/>
                  <a:gd name="T32" fmla="*/ 0 w 88"/>
                  <a:gd name="T33" fmla="*/ 29 h 442"/>
                  <a:gd name="T34" fmla="*/ 1 w 88"/>
                  <a:gd name="T35" fmla="*/ 30 h 442"/>
                  <a:gd name="T36" fmla="*/ 0 w 88"/>
                  <a:gd name="T37" fmla="*/ 30 h 442"/>
                  <a:gd name="T38" fmla="*/ 1 w 88"/>
                  <a:gd name="T39" fmla="*/ 31 h 442"/>
                  <a:gd name="T40" fmla="*/ 2 w 88"/>
                  <a:gd name="T41" fmla="*/ 30 h 442"/>
                  <a:gd name="T42" fmla="*/ 2 w 88"/>
                  <a:gd name="T43" fmla="*/ 28 h 442"/>
                  <a:gd name="T44" fmla="*/ 3 w 88"/>
                  <a:gd name="T45" fmla="*/ 23 h 442"/>
                  <a:gd name="T46" fmla="*/ 3 w 88"/>
                  <a:gd name="T47" fmla="*/ 23 h 442"/>
                  <a:gd name="T48" fmla="*/ 3 w 88"/>
                  <a:gd name="T49" fmla="*/ 18 h 442"/>
                  <a:gd name="T50" fmla="*/ 3 w 88"/>
                  <a:gd name="T51" fmla="*/ 16 h 442"/>
                  <a:gd name="T52" fmla="*/ 3 w 88"/>
                  <a:gd name="T53" fmla="*/ 15 h 442"/>
                  <a:gd name="T54" fmla="*/ 3 w 88"/>
                  <a:gd name="T55" fmla="*/ 14 h 442"/>
                  <a:gd name="T56" fmla="*/ 3 w 88"/>
                  <a:gd name="T57" fmla="*/ 12 h 442"/>
                  <a:gd name="T58" fmla="*/ 3 w 88"/>
                  <a:gd name="T59" fmla="*/ 13 h 442"/>
                  <a:gd name="T60" fmla="*/ 2 w 88"/>
                  <a:gd name="T61" fmla="*/ 11 h 442"/>
                  <a:gd name="T62" fmla="*/ 2 w 88"/>
                  <a:gd name="T63" fmla="*/ 10 h 442"/>
                  <a:gd name="T64" fmla="*/ 1 w 88"/>
                  <a:gd name="T65" fmla="*/ 10 h 442"/>
                  <a:gd name="T66" fmla="*/ 2 w 88"/>
                  <a:gd name="T67" fmla="*/ 8 h 442"/>
                  <a:gd name="T68" fmla="*/ 1 w 88"/>
                  <a:gd name="T69" fmla="*/ 6 h 442"/>
                  <a:gd name="T70" fmla="*/ 2 w 88"/>
                  <a:gd name="T71" fmla="*/ 5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7" name="Group 3340"/>
            <p:cNvGrpSpPr>
              <a:grpSpLocks noChangeAspect="1"/>
            </p:cNvGrpSpPr>
            <p:nvPr/>
          </p:nvGrpSpPr>
          <p:grpSpPr bwMode="auto">
            <a:xfrm rot="12507950">
              <a:off x="6661279" y="4647904"/>
              <a:ext cx="41082" cy="205267"/>
              <a:chOff x="6490" y="8461"/>
              <a:chExt cx="156" cy="592"/>
            </a:xfrm>
          </p:grpSpPr>
          <p:sp>
            <p:nvSpPr>
              <p:cNvPr id="176" name="Oval 3341"/>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77" name="Freeform 3342"/>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8" name="Group 3343"/>
            <p:cNvGrpSpPr>
              <a:grpSpLocks noChangeAspect="1"/>
            </p:cNvGrpSpPr>
            <p:nvPr/>
          </p:nvGrpSpPr>
          <p:grpSpPr bwMode="auto">
            <a:xfrm rot="9661284">
              <a:off x="6461275" y="4628088"/>
              <a:ext cx="41442" cy="205267"/>
              <a:chOff x="6490" y="8461"/>
              <a:chExt cx="156" cy="592"/>
            </a:xfrm>
          </p:grpSpPr>
          <p:sp>
            <p:nvSpPr>
              <p:cNvPr id="174" name="Oval 3344"/>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75" name="Freeform 3345"/>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19" name="Group 3346"/>
            <p:cNvGrpSpPr>
              <a:grpSpLocks noChangeAspect="1"/>
            </p:cNvGrpSpPr>
            <p:nvPr/>
          </p:nvGrpSpPr>
          <p:grpSpPr bwMode="auto">
            <a:xfrm rot="10091305">
              <a:off x="6518573" y="4610515"/>
              <a:ext cx="41442" cy="205267"/>
              <a:chOff x="6490" y="8461"/>
              <a:chExt cx="156" cy="592"/>
            </a:xfrm>
          </p:grpSpPr>
          <p:sp>
            <p:nvSpPr>
              <p:cNvPr id="172" name="Oval 3347"/>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73" name="Freeform 3348"/>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0" name="Group 3349"/>
            <p:cNvGrpSpPr>
              <a:grpSpLocks noChangeAspect="1"/>
            </p:cNvGrpSpPr>
            <p:nvPr/>
          </p:nvGrpSpPr>
          <p:grpSpPr bwMode="auto">
            <a:xfrm rot="10800000">
              <a:off x="6583439" y="4610515"/>
              <a:ext cx="41803" cy="205267"/>
              <a:chOff x="6490" y="8461"/>
              <a:chExt cx="156" cy="592"/>
            </a:xfrm>
          </p:grpSpPr>
          <p:sp>
            <p:nvSpPr>
              <p:cNvPr id="170" name="Oval 3350"/>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71" name="Freeform 3351"/>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1" name="Group 3352"/>
            <p:cNvGrpSpPr>
              <a:grpSpLocks noChangeAspect="1"/>
            </p:cNvGrpSpPr>
            <p:nvPr/>
          </p:nvGrpSpPr>
          <p:grpSpPr bwMode="auto">
            <a:xfrm rot="21589954">
              <a:off x="6509204" y="4406370"/>
              <a:ext cx="40722" cy="206014"/>
              <a:chOff x="6490" y="8461"/>
              <a:chExt cx="156" cy="592"/>
            </a:xfrm>
          </p:grpSpPr>
          <p:sp>
            <p:nvSpPr>
              <p:cNvPr id="168" name="Oval 3353"/>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69" name="Freeform 3354"/>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2" name="Group 3355"/>
            <p:cNvGrpSpPr>
              <a:grpSpLocks noChangeAspect="1"/>
            </p:cNvGrpSpPr>
            <p:nvPr/>
          </p:nvGrpSpPr>
          <p:grpSpPr bwMode="auto">
            <a:xfrm rot="20980583">
              <a:off x="6466680" y="4417961"/>
              <a:ext cx="40722" cy="206014"/>
              <a:chOff x="6490" y="8461"/>
              <a:chExt cx="156" cy="592"/>
            </a:xfrm>
          </p:grpSpPr>
          <p:sp>
            <p:nvSpPr>
              <p:cNvPr id="166" name="Oval 3356"/>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67" name="Freeform 3357"/>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3" name="Group 3358"/>
            <p:cNvGrpSpPr>
              <a:grpSpLocks noChangeAspect="1"/>
            </p:cNvGrpSpPr>
            <p:nvPr/>
          </p:nvGrpSpPr>
          <p:grpSpPr bwMode="auto">
            <a:xfrm rot="20629040">
              <a:off x="6414067" y="4421700"/>
              <a:ext cx="40722" cy="206388"/>
              <a:chOff x="6490" y="8461"/>
              <a:chExt cx="156" cy="592"/>
            </a:xfrm>
          </p:grpSpPr>
          <p:sp>
            <p:nvSpPr>
              <p:cNvPr id="164" name="Oval 335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65" name="Freeform 336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sp>
          <p:nvSpPr>
            <p:cNvPr id="124" name="AutoShape 3361"/>
            <p:cNvSpPr>
              <a:spLocks/>
            </p:cNvSpPr>
            <p:nvPr/>
          </p:nvSpPr>
          <p:spPr bwMode="auto">
            <a:xfrm rot="16803934">
              <a:off x="6501464" y="4285361"/>
              <a:ext cx="188815" cy="106669"/>
            </a:xfrm>
            <a:prstGeom prst="leftBrace">
              <a:avLst>
                <a:gd name="adj1" fmla="val 8333"/>
                <a:gd name="adj2" fmla="val 50000"/>
              </a:avLst>
            </a:prstGeom>
            <a:noFill/>
            <a:ln w="50800">
              <a:solidFill>
                <a:srgbClr val="009999"/>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ctr" anchorCtr="0" compatLnSpc="1">
              <a:prstTxWarp prst="textNoShape">
                <a:avLst/>
              </a:prstTxWarp>
            </a:bodyPr>
            <a:lstStyle/>
            <a:p>
              <a:pPr>
                <a:defRPr/>
              </a:pPr>
              <a:endParaRPr lang="en-US">
                <a:solidFill>
                  <a:prstClr val="black"/>
                </a:solidFill>
                <a:latin typeface="Calibri"/>
              </a:endParaRPr>
            </a:p>
          </p:txBody>
        </p:sp>
        <p:grpSp>
          <p:nvGrpSpPr>
            <p:cNvPr id="125" name="Group 3362"/>
            <p:cNvGrpSpPr>
              <a:grpSpLocks noChangeAspect="1"/>
            </p:cNvGrpSpPr>
            <p:nvPr/>
          </p:nvGrpSpPr>
          <p:grpSpPr bwMode="auto">
            <a:xfrm rot="21589954">
              <a:off x="6561457" y="4407866"/>
              <a:ext cx="40722" cy="206014"/>
              <a:chOff x="6490" y="8461"/>
              <a:chExt cx="156" cy="592"/>
            </a:xfrm>
          </p:grpSpPr>
          <p:sp>
            <p:nvSpPr>
              <p:cNvPr id="162" name="Oval 3363"/>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63" name="Freeform 3364"/>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6" name="Group 3365"/>
            <p:cNvGrpSpPr>
              <a:grpSpLocks noChangeAspect="1"/>
            </p:cNvGrpSpPr>
            <p:nvPr/>
          </p:nvGrpSpPr>
          <p:grpSpPr bwMode="auto">
            <a:xfrm rot="21589954">
              <a:off x="6618035" y="4414596"/>
              <a:ext cx="40722" cy="206014"/>
              <a:chOff x="6490" y="8461"/>
              <a:chExt cx="156" cy="592"/>
            </a:xfrm>
          </p:grpSpPr>
          <p:sp>
            <p:nvSpPr>
              <p:cNvPr id="160" name="Oval 3366"/>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61" name="Freeform 3367"/>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7" name="Group 3368"/>
            <p:cNvGrpSpPr>
              <a:grpSpLocks noChangeAspect="1"/>
            </p:cNvGrpSpPr>
            <p:nvPr/>
          </p:nvGrpSpPr>
          <p:grpSpPr bwMode="auto">
            <a:xfrm rot="385527">
              <a:off x="6669567" y="4419456"/>
              <a:ext cx="40722" cy="206014"/>
              <a:chOff x="6490" y="8461"/>
              <a:chExt cx="156" cy="592"/>
            </a:xfrm>
          </p:grpSpPr>
          <p:sp>
            <p:nvSpPr>
              <p:cNvPr id="158" name="Oval 3369"/>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9" name="Freeform 3370"/>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8" name="Group 3371"/>
            <p:cNvGrpSpPr>
              <a:grpSpLocks noChangeAspect="1"/>
            </p:cNvGrpSpPr>
            <p:nvPr/>
          </p:nvGrpSpPr>
          <p:grpSpPr bwMode="auto">
            <a:xfrm rot="1030584">
              <a:off x="6714973" y="4452733"/>
              <a:ext cx="40722" cy="206014"/>
              <a:chOff x="6490" y="8461"/>
              <a:chExt cx="156" cy="592"/>
            </a:xfrm>
          </p:grpSpPr>
          <p:sp>
            <p:nvSpPr>
              <p:cNvPr id="156" name="Oval 3372"/>
              <p:cNvSpPr>
                <a:spLocks noChangeAspect="1" noChangeArrowheads="1"/>
              </p:cNvSpPr>
              <p:nvPr/>
            </p:nvSpPr>
            <p:spPr bwMode="auto">
              <a:xfrm>
                <a:off x="6490" y="8461"/>
                <a:ext cx="156" cy="142"/>
              </a:xfrm>
              <a:prstGeom prst="ellipse">
                <a:avLst/>
              </a:prstGeom>
              <a:solidFill>
                <a:srgbClr val="0000FF"/>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7" name="Freeform 3373"/>
              <p:cNvSpPr>
                <a:spLocks noChangeAspect="1"/>
              </p:cNvSpPr>
              <p:nvPr/>
            </p:nvSpPr>
            <p:spPr bwMode="auto">
              <a:xfrm>
                <a:off x="6505" y="8611"/>
                <a:ext cx="88" cy="442"/>
              </a:xfrm>
              <a:custGeom>
                <a:avLst/>
                <a:gdLst>
                  <a:gd name="T0" fmla="*/ 38 w 88"/>
                  <a:gd name="T1" fmla="*/ 0 h 442"/>
                  <a:gd name="T2" fmla="*/ 28 w 88"/>
                  <a:gd name="T3" fmla="*/ 31 h 442"/>
                  <a:gd name="T4" fmla="*/ 21 w 88"/>
                  <a:gd name="T5" fmla="*/ 58 h 442"/>
                  <a:gd name="T6" fmla="*/ 16 w 88"/>
                  <a:gd name="T7" fmla="*/ 89 h 442"/>
                  <a:gd name="T8" fmla="*/ 16 w 88"/>
                  <a:gd name="T9" fmla="*/ 131 h 442"/>
                  <a:gd name="T10" fmla="*/ 20 w 88"/>
                  <a:gd name="T11" fmla="*/ 148 h 442"/>
                  <a:gd name="T12" fmla="*/ 28 w 88"/>
                  <a:gd name="T13" fmla="*/ 170 h 442"/>
                  <a:gd name="T14" fmla="*/ 43 w 88"/>
                  <a:gd name="T15" fmla="*/ 195 h 442"/>
                  <a:gd name="T16" fmla="*/ 54 w 88"/>
                  <a:gd name="T17" fmla="*/ 213 h 442"/>
                  <a:gd name="T18" fmla="*/ 51 w 88"/>
                  <a:gd name="T19" fmla="*/ 202 h 442"/>
                  <a:gd name="T20" fmla="*/ 52 w 88"/>
                  <a:gd name="T21" fmla="*/ 200 h 442"/>
                  <a:gd name="T22" fmla="*/ 48 w 88"/>
                  <a:gd name="T23" fmla="*/ 225 h 442"/>
                  <a:gd name="T24" fmla="*/ 46 w 88"/>
                  <a:gd name="T25" fmla="*/ 253 h 442"/>
                  <a:gd name="T26" fmla="*/ 37 w 88"/>
                  <a:gd name="T27" fmla="*/ 317 h 442"/>
                  <a:gd name="T28" fmla="*/ 38 w 88"/>
                  <a:gd name="T29" fmla="*/ 310 h 442"/>
                  <a:gd name="T30" fmla="*/ 23 w 88"/>
                  <a:gd name="T31" fmla="*/ 374 h 442"/>
                  <a:gd name="T32" fmla="*/ 11 w 88"/>
                  <a:gd name="T33" fmla="*/ 401 h 442"/>
                  <a:gd name="T34" fmla="*/ 21 w 88"/>
                  <a:gd name="T35" fmla="*/ 418 h 442"/>
                  <a:gd name="T36" fmla="*/ 0 w 88"/>
                  <a:gd name="T37" fmla="*/ 415 h 442"/>
                  <a:gd name="T38" fmla="*/ 34 w 88"/>
                  <a:gd name="T39" fmla="*/ 432 h 442"/>
                  <a:gd name="T40" fmla="*/ 46 w 88"/>
                  <a:gd name="T41" fmla="*/ 415 h 442"/>
                  <a:gd name="T42" fmla="*/ 58 w 88"/>
                  <a:gd name="T43" fmla="*/ 388 h 442"/>
                  <a:gd name="T44" fmla="*/ 73 w 88"/>
                  <a:gd name="T45" fmla="*/ 324 h 442"/>
                  <a:gd name="T46" fmla="*/ 74 w 88"/>
                  <a:gd name="T47" fmla="*/ 317 h 442"/>
                  <a:gd name="T48" fmla="*/ 84 w 88"/>
                  <a:gd name="T49" fmla="*/ 253 h 442"/>
                  <a:gd name="T50" fmla="*/ 86 w 88"/>
                  <a:gd name="T51" fmla="*/ 225 h 442"/>
                  <a:gd name="T52" fmla="*/ 88 w 88"/>
                  <a:gd name="T53" fmla="*/ 205 h 442"/>
                  <a:gd name="T54" fmla="*/ 87 w 88"/>
                  <a:gd name="T55" fmla="*/ 195 h 442"/>
                  <a:gd name="T56" fmla="*/ 74 w 88"/>
                  <a:gd name="T57" fmla="*/ 175 h 442"/>
                  <a:gd name="T58" fmla="*/ 78 w 88"/>
                  <a:gd name="T59" fmla="*/ 181 h 442"/>
                  <a:gd name="T60" fmla="*/ 64 w 88"/>
                  <a:gd name="T61" fmla="*/ 156 h 442"/>
                  <a:gd name="T62" fmla="*/ 55 w 88"/>
                  <a:gd name="T63" fmla="*/ 134 h 442"/>
                  <a:gd name="T64" fmla="*/ 34 w 88"/>
                  <a:gd name="T65" fmla="*/ 131 h 442"/>
                  <a:gd name="T66" fmla="*/ 52 w 88"/>
                  <a:gd name="T67" fmla="*/ 111 h 442"/>
                  <a:gd name="T68" fmla="*/ 34 w 88"/>
                  <a:gd name="T69" fmla="*/ 89 h 442"/>
                  <a:gd name="T70" fmla="*/ 57 w 88"/>
                  <a:gd name="T71" fmla="*/ 72 h 442"/>
                  <a:gd name="T72" fmla="*/ 64 w 88"/>
                  <a:gd name="T73" fmla="*/ 45 h 442"/>
                  <a:gd name="T74" fmla="*/ 73 w 88"/>
                  <a:gd name="T75" fmla="*/ 1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0000FF"/>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29" name="Group 3374"/>
            <p:cNvGrpSpPr>
              <a:grpSpLocks/>
            </p:cNvGrpSpPr>
            <p:nvPr/>
          </p:nvGrpSpPr>
          <p:grpSpPr bwMode="auto">
            <a:xfrm rot="3321324">
              <a:off x="7677636" y="4191170"/>
              <a:ext cx="332016" cy="427035"/>
              <a:chOff x="1906" y="747"/>
              <a:chExt cx="399" cy="545"/>
            </a:xfrm>
          </p:grpSpPr>
          <p:sp>
            <p:nvSpPr>
              <p:cNvPr id="140" name="Oval 3375"/>
              <p:cNvSpPr>
                <a:spLocks noChangeAspect="1" noChangeArrowheads="1"/>
              </p:cNvSpPr>
              <p:nvPr/>
            </p:nvSpPr>
            <p:spPr bwMode="auto">
              <a:xfrm rot="17596798" flipH="1">
                <a:off x="1897" y="1216"/>
                <a:ext cx="66" cy="4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1" name="Freeform 3376"/>
              <p:cNvSpPr>
                <a:spLocks noChangeAspect="1"/>
              </p:cNvSpPr>
              <p:nvPr/>
            </p:nvSpPr>
            <p:spPr bwMode="auto">
              <a:xfrm rot="17596798" flipH="1">
                <a:off x="2007" y="1198"/>
                <a:ext cx="38" cy="149"/>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2 w 88"/>
                  <a:gd name="T11" fmla="*/ 6 h 442"/>
                  <a:gd name="T12" fmla="*/ 2 w 88"/>
                  <a:gd name="T13" fmla="*/ 6 h 442"/>
                  <a:gd name="T14" fmla="*/ 3 w 88"/>
                  <a:gd name="T15" fmla="*/ 7 h 442"/>
                  <a:gd name="T16" fmla="*/ 4 w 88"/>
                  <a:gd name="T17" fmla="*/ 8 h 442"/>
                  <a:gd name="T18" fmla="*/ 4 w 88"/>
                  <a:gd name="T19" fmla="*/ 8 h 442"/>
                  <a:gd name="T20" fmla="*/ 4 w 88"/>
                  <a:gd name="T21" fmla="*/ 8 h 442"/>
                  <a:gd name="T22" fmla="*/ 4 w 88"/>
                  <a:gd name="T23" fmla="*/ 9 h 442"/>
                  <a:gd name="T24" fmla="*/ 4 w 88"/>
                  <a:gd name="T25" fmla="*/ 10 h 442"/>
                  <a:gd name="T26" fmla="*/ 3 w 88"/>
                  <a:gd name="T27" fmla="*/ 12 h 442"/>
                  <a:gd name="T28" fmla="*/ 3 w 88"/>
                  <a:gd name="T29" fmla="*/ 12 h 442"/>
                  <a:gd name="T30" fmla="*/ 2 w 88"/>
                  <a:gd name="T31" fmla="*/ 14 h 442"/>
                  <a:gd name="T32" fmla="*/ 1 w 88"/>
                  <a:gd name="T33" fmla="*/ 16 h 442"/>
                  <a:gd name="T34" fmla="*/ 2 w 88"/>
                  <a:gd name="T35" fmla="*/ 16 h 442"/>
                  <a:gd name="T36" fmla="*/ 0 w 88"/>
                  <a:gd name="T37" fmla="*/ 16 h 442"/>
                  <a:gd name="T38" fmla="*/ 3 w 88"/>
                  <a:gd name="T39" fmla="*/ 17 h 442"/>
                  <a:gd name="T40" fmla="*/ 4 w 88"/>
                  <a:gd name="T41" fmla="*/ 16 h 442"/>
                  <a:gd name="T42" fmla="*/ 5 w 88"/>
                  <a:gd name="T43" fmla="*/ 15 h 442"/>
                  <a:gd name="T44" fmla="*/ 6 w 88"/>
                  <a:gd name="T45" fmla="*/ 12 h 442"/>
                  <a:gd name="T46" fmla="*/ 6 w 88"/>
                  <a:gd name="T47" fmla="*/ 12 h 442"/>
                  <a:gd name="T48" fmla="*/ 7 w 88"/>
                  <a:gd name="T49" fmla="*/ 10 h 442"/>
                  <a:gd name="T50" fmla="*/ 7 w 88"/>
                  <a:gd name="T51" fmla="*/ 9 h 442"/>
                  <a:gd name="T52" fmla="*/ 7 w 88"/>
                  <a:gd name="T53" fmla="*/ 8 h 442"/>
                  <a:gd name="T54" fmla="*/ 7 w 88"/>
                  <a:gd name="T55" fmla="*/ 7 h 442"/>
                  <a:gd name="T56" fmla="*/ 6 w 88"/>
                  <a:gd name="T57" fmla="*/ 7 h 442"/>
                  <a:gd name="T58" fmla="*/ 6 w 88"/>
                  <a:gd name="T59" fmla="*/ 7 h 442"/>
                  <a:gd name="T60" fmla="*/ 5 w 88"/>
                  <a:gd name="T61" fmla="*/ 6 h 442"/>
                  <a:gd name="T62" fmla="*/ 4 w 88"/>
                  <a:gd name="T63" fmla="*/ 5 h 442"/>
                  <a:gd name="T64" fmla="*/ 3 w 88"/>
                  <a:gd name="T65" fmla="*/ 5 h 442"/>
                  <a:gd name="T66" fmla="*/ 4 w 88"/>
                  <a:gd name="T67" fmla="*/ 4 h 442"/>
                  <a:gd name="T68" fmla="*/ 3 w 88"/>
                  <a:gd name="T69" fmla="*/ 3 h 442"/>
                  <a:gd name="T70" fmla="*/ 5 w 88"/>
                  <a:gd name="T71" fmla="*/ 3 h 442"/>
                  <a:gd name="T72" fmla="*/ 5 w 88"/>
                  <a:gd name="T73" fmla="*/ 2 h 442"/>
                  <a:gd name="T74" fmla="*/ 6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2" name="Freeform 3377"/>
              <p:cNvSpPr>
                <a:spLocks noChangeAspect="1"/>
              </p:cNvSpPr>
              <p:nvPr/>
            </p:nvSpPr>
            <p:spPr bwMode="auto">
              <a:xfrm rot="17948340" flipH="1">
                <a:off x="1990" y="1096"/>
                <a:ext cx="37" cy="149"/>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1 w 88"/>
                  <a:gd name="T11" fmla="*/ 6 h 442"/>
                  <a:gd name="T12" fmla="*/ 2 w 88"/>
                  <a:gd name="T13" fmla="*/ 6 h 442"/>
                  <a:gd name="T14" fmla="*/ 3 w 88"/>
                  <a:gd name="T15" fmla="*/ 7 h 442"/>
                  <a:gd name="T16" fmla="*/ 4 w 88"/>
                  <a:gd name="T17" fmla="*/ 8 h 442"/>
                  <a:gd name="T18" fmla="*/ 4 w 88"/>
                  <a:gd name="T19" fmla="*/ 8 h 442"/>
                  <a:gd name="T20" fmla="*/ 4 w 88"/>
                  <a:gd name="T21" fmla="*/ 8 h 442"/>
                  <a:gd name="T22" fmla="*/ 3 w 88"/>
                  <a:gd name="T23" fmla="*/ 9 h 442"/>
                  <a:gd name="T24" fmla="*/ 3 w 88"/>
                  <a:gd name="T25" fmla="*/ 10 h 442"/>
                  <a:gd name="T26" fmla="*/ 3 w 88"/>
                  <a:gd name="T27" fmla="*/ 12 h 442"/>
                  <a:gd name="T28" fmla="*/ 3 w 88"/>
                  <a:gd name="T29" fmla="*/ 12 h 442"/>
                  <a:gd name="T30" fmla="*/ 2 w 88"/>
                  <a:gd name="T31" fmla="*/ 14 h 442"/>
                  <a:gd name="T32" fmla="*/ 1 w 88"/>
                  <a:gd name="T33" fmla="*/ 16 h 442"/>
                  <a:gd name="T34" fmla="*/ 2 w 88"/>
                  <a:gd name="T35" fmla="*/ 16 h 442"/>
                  <a:gd name="T36" fmla="*/ 0 w 88"/>
                  <a:gd name="T37" fmla="*/ 16 h 442"/>
                  <a:gd name="T38" fmla="*/ 3 w 88"/>
                  <a:gd name="T39" fmla="*/ 17 h 442"/>
                  <a:gd name="T40" fmla="*/ 3 w 88"/>
                  <a:gd name="T41" fmla="*/ 16 h 442"/>
                  <a:gd name="T42" fmla="*/ 4 w 88"/>
                  <a:gd name="T43" fmla="*/ 15 h 442"/>
                  <a:gd name="T44" fmla="*/ 5 w 88"/>
                  <a:gd name="T45" fmla="*/ 12 h 442"/>
                  <a:gd name="T46" fmla="*/ 5 w 88"/>
                  <a:gd name="T47" fmla="*/ 12 h 442"/>
                  <a:gd name="T48" fmla="*/ 6 w 88"/>
                  <a:gd name="T49" fmla="*/ 10 h 442"/>
                  <a:gd name="T50" fmla="*/ 6 w 88"/>
                  <a:gd name="T51" fmla="*/ 9 h 442"/>
                  <a:gd name="T52" fmla="*/ 7 w 88"/>
                  <a:gd name="T53" fmla="*/ 8 h 442"/>
                  <a:gd name="T54" fmla="*/ 7 w 88"/>
                  <a:gd name="T55" fmla="*/ 7 h 442"/>
                  <a:gd name="T56" fmla="*/ 5 w 88"/>
                  <a:gd name="T57" fmla="*/ 7 h 442"/>
                  <a:gd name="T58" fmla="*/ 6 w 88"/>
                  <a:gd name="T59" fmla="*/ 7 h 442"/>
                  <a:gd name="T60" fmla="*/ 5 w 88"/>
                  <a:gd name="T61" fmla="*/ 6 h 442"/>
                  <a:gd name="T62" fmla="*/ 4 w 88"/>
                  <a:gd name="T63" fmla="*/ 5 h 442"/>
                  <a:gd name="T64" fmla="*/ 3 w 88"/>
                  <a:gd name="T65" fmla="*/ 5 h 442"/>
                  <a:gd name="T66" fmla="*/ 4 w 88"/>
                  <a:gd name="T67" fmla="*/ 4 h 442"/>
                  <a:gd name="T68" fmla="*/ 3 w 88"/>
                  <a:gd name="T69" fmla="*/ 3 h 442"/>
                  <a:gd name="T70" fmla="*/ 4 w 88"/>
                  <a:gd name="T71" fmla="*/ 3 h 442"/>
                  <a:gd name="T72" fmla="*/ 5 w 88"/>
                  <a:gd name="T73" fmla="*/ 2 h 442"/>
                  <a:gd name="T74" fmla="*/ 5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3" name="Oval 3378"/>
              <p:cNvSpPr>
                <a:spLocks noChangeAspect="1" noChangeArrowheads="1"/>
              </p:cNvSpPr>
              <p:nvPr/>
            </p:nvSpPr>
            <p:spPr bwMode="auto">
              <a:xfrm rot="18345727" flipH="1">
                <a:off x="1957" y="1074"/>
                <a:ext cx="66" cy="4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4" name="Freeform 3379"/>
              <p:cNvSpPr>
                <a:spLocks noChangeAspect="1"/>
              </p:cNvSpPr>
              <p:nvPr/>
            </p:nvSpPr>
            <p:spPr bwMode="auto">
              <a:xfrm rot="18345727" flipH="1">
                <a:off x="2057" y="1076"/>
                <a:ext cx="38" cy="149"/>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2 w 88"/>
                  <a:gd name="T11" fmla="*/ 6 h 442"/>
                  <a:gd name="T12" fmla="*/ 2 w 88"/>
                  <a:gd name="T13" fmla="*/ 6 h 442"/>
                  <a:gd name="T14" fmla="*/ 3 w 88"/>
                  <a:gd name="T15" fmla="*/ 7 h 442"/>
                  <a:gd name="T16" fmla="*/ 4 w 88"/>
                  <a:gd name="T17" fmla="*/ 8 h 442"/>
                  <a:gd name="T18" fmla="*/ 4 w 88"/>
                  <a:gd name="T19" fmla="*/ 8 h 442"/>
                  <a:gd name="T20" fmla="*/ 4 w 88"/>
                  <a:gd name="T21" fmla="*/ 8 h 442"/>
                  <a:gd name="T22" fmla="*/ 4 w 88"/>
                  <a:gd name="T23" fmla="*/ 9 h 442"/>
                  <a:gd name="T24" fmla="*/ 4 w 88"/>
                  <a:gd name="T25" fmla="*/ 10 h 442"/>
                  <a:gd name="T26" fmla="*/ 3 w 88"/>
                  <a:gd name="T27" fmla="*/ 12 h 442"/>
                  <a:gd name="T28" fmla="*/ 3 w 88"/>
                  <a:gd name="T29" fmla="*/ 12 h 442"/>
                  <a:gd name="T30" fmla="*/ 2 w 88"/>
                  <a:gd name="T31" fmla="*/ 14 h 442"/>
                  <a:gd name="T32" fmla="*/ 1 w 88"/>
                  <a:gd name="T33" fmla="*/ 16 h 442"/>
                  <a:gd name="T34" fmla="*/ 2 w 88"/>
                  <a:gd name="T35" fmla="*/ 16 h 442"/>
                  <a:gd name="T36" fmla="*/ 0 w 88"/>
                  <a:gd name="T37" fmla="*/ 16 h 442"/>
                  <a:gd name="T38" fmla="*/ 3 w 88"/>
                  <a:gd name="T39" fmla="*/ 17 h 442"/>
                  <a:gd name="T40" fmla="*/ 4 w 88"/>
                  <a:gd name="T41" fmla="*/ 16 h 442"/>
                  <a:gd name="T42" fmla="*/ 5 w 88"/>
                  <a:gd name="T43" fmla="*/ 15 h 442"/>
                  <a:gd name="T44" fmla="*/ 6 w 88"/>
                  <a:gd name="T45" fmla="*/ 12 h 442"/>
                  <a:gd name="T46" fmla="*/ 6 w 88"/>
                  <a:gd name="T47" fmla="*/ 12 h 442"/>
                  <a:gd name="T48" fmla="*/ 7 w 88"/>
                  <a:gd name="T49" fmla="*/ 10 h 442"/>
                  <a:gd name="T50" fmla="*/ 7 w 88"/>
                  <a:gd name="T51" fmla="*/ 9 h 442"/>
                  <a:gd name="T52" fmla="*/ 7 w 88"/>
                  <a:gd name="T53" fmla="*/ 8 h 442"/>
                  <a:gd name="T54" fmla="*/ 7 w 88"/>
                  <a:gd name="T55" fmla="*/ 7 h 442"/>
                  <a:gd name="T56" fmla="*/ 6 w 88"/>
                  <a:gd name="T57" fmla="*/ 7 h 442"/>
                  <a:gd name="T58" fmla="*/ 6 w 88"/>
                  <a:gd name="T59" fmla="*/ 7 h 442"/>
                  <a:gd name="T60" fmla="*/ 5 w 88"/>
                  <a:gd name="T61" fmla="*/ 6 h 442"/>
                  <a:gd name="T62" fmla="*/ 4 w 88"/>
                  <a:gd name="T63" fmla="*/ 5 h 442"/>
                  <a:gd name="T64" fmla="*/ 3 w 88"/>
                  <a:gd name="T65" fmla="*/ 5 h 442"/>
                  <a:gd name="T66" fmla="*/ 4 w 88"/>
                  <a:gd name="T67" fmla="*/ 4 h 442"/>
                  <a:gd name="T68" fmla="*/ 3 w 88"/>
                  <a:gd name="T69" fmla="*/ 3 h 442"/>
                  <a:gd name="T70" fmla="*/ 5 w 88"/>
                  <a:gd name="T71" fmla="*/ 3 h 442"/>
                  <a:gd name="T72" fmla="*/ 5 w 88"/>
                  <a:gd name="T73" fmla="*/ 2 h 442"/>
                  <a:gd name="T74" fmla="*/ 6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5" name="Oval 3380"/>
              <p:cNvSpPr>
                <a:spLocks noChangeAspect="1" noChangeArrowheads="1"/>
              </p:cNvSpPr>
              <p:nvPr/>
            </p:nvSpPr>
            <p:spPr bwMode="auto">
              <a:xfrm rot="18810630" flipH="1">
                <a:off x="1977" y="958"/>
                <a:ext cx="66" cy="4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6" name="Freeform 3381"/>
              <p:cNvSpPr>
                <a:spLocks noChangeAspect="1"/>
              </p:cNvSpPr>
              <p:nvPr/>
            </p:nvSpPr>
            <p:spPr bwMode="auto">
              <a:xfrm rot="18810630" flipH="1">
                <a:off x="2058" y="982"/>
                <a:ext cx="37" cy="149"/>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1 w 88"/>
                  <a:gd name="T11" fmla="*/ 6 h 442"/>
                  <a:gd name="T12" fmla="*/ 2 w 88"/>
                  <a:gd name="T13" fmla="*/ 6 h 442"/>
                  <a:gd name="T14" fmla="*/ 3 w 88"/>
                  <a:gd name="T15" fmla="*/ 7 h 442"/>
                  <a:gd name="T16" fmla="*/ 4 w 88"/>
                  <a:gd name="T17" fmla="*/ 8 h 442"/>
                  <a:gd name="T18" fmla="*/ 4 w 88"/>
                  <a:gd name="T19" fmla="*/ 8 h 442"/>
                  <a:gd name="T20" fmla="*/ 4 w 88"/>
                  <a:gd name="T21" fmla="*/ 8 h 442"/>
                  <a:gd name="T22" fmla="*/ 3 w 88"/>
                  <a:gd name="T23" fmla="*/ 9 h 442"/>
                  <a:gd name="T24" fmla="*/ 3 w 88"/>
                  <a:gd name="T25" fmla="*/ 10 h 442"/>
                  <a:gd name="T26" fmla="*/ 3 w 88"/>
                  <a:gd name="T27" fmla="*/ 12 h 442"/>
                  <a:gd name="T28" fmla="*/ 3 w 88"/>
                  <a:gd name="T29" fmla="*/ 12 h 442"/>
                  <a:gd name="T30" fmla="*/ 2 w 88"/>
                  <a:gd name="T31" fmla="*/ 14 h 442"/>
                  <a:gd name="T32" fmla="*/ 1 w 88"/>
                  <a:gd name="T33" fmla="*/ 16 h 442"/>
                  <a:gd name="T34" fmla="*/ 2 w 88"/>
                  <a:gd name="T35" fmla="*/ 16 h 442"/>
                  <a:gd name="T36" fmla="*/ 0 w 88"/>
                  <a:gd name="T37" fmla="*/ 16 h 442"/>
                  <a:gd name="T38" fmla="*/ 3 w 88"/>
                  <a:gd name="T39" fmla="*/ 17 h 442"/>
                  <a:gd name="T40" fmla="*/ 3 w 88"/>
                  <a:gd name="T41" fmla="*/ 16 h 442"/>
                  <a:gd name="T42" fmla="*/ 4 w 88"/>
                  <a:gd name="T43" fmla="*/ 15 h 442"/>
                  <a:gd name="T44" fmla="*/ 5 w 88"/>
                  <a:gd name="T45" fmla="*/ 12 h 442"/>
                  <a:gd name="T46" fmla="*/ 5 w 88"/>
                  <a:gd name="T47" fmla="*/ 12 h 442"/>
                  <a:gd name="T48" fmla="*/ 6 w 88"/>
                  <a:gd name="T49" fmla="*/ 10 h 442"/>
                  <a:gd name="T50" fmla="*/ 6 w 88"/>
                  <a:gd name="T51" fmla="*/ 9 h 442"/>
                  <a:gd name="T52" fmla="*/ 7 w 88"/>
                  <a:gd name="T53" fmla="*/ 8 h 442"/>
                  <a:gd name="T54" fmla="*/ 7 w 88"/>
                  <a:gd name="T55" fmla="*/ 7 h 442"/>
                  <a:gd name="T56" fmla="*/ 5 w 88"/>
                  <a:gd name="T57" fmla="*/ 7 h 442"/>
                  <a:gd name="T58" fmla="*/ 6 w 88"/>
                  <a:gd name="T59" fmla="*/ 7 h 442"/>
                  <a:gd name="T60" fmla="*/ 5 w 88"/>
                  <a:gd name="T61" fmla="*/ 6 h 442"/>
                  <a:gd name="T62" fmla="*/ 4 w 88"/>
                  <a:gd name="T63" fmla="*/ 5 h 442"/>
                  <a:gd name="T64" fmla="*/ 3 w 88"/>
                  <a:gd name="T65" fmla="*/ 5 h 442"/>
                  <a:gd name="T66" fmla="*/ 4 w 88"/>
                  <a:gd name="T67" fmla="*/ 4 h 442"/>
                  <a:gd name="T68" fmla="*/ 3 w 88"/>
                  <a:gd name="T69" fmla="*/ 3 h 442"/>
                  <a:gd name="T70" fmla="*/ 4 w 88"/>
                  <a:gd name="T71" fmla="*/ 3 h 442"/>
                  <a:gd name="T72" fmla="*/ 5 w 88"/>
                  <a:gd name="T73" fmla="*/ 2 h 442"/>
                  <a:gd name="T74" fmla="*/ 5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7" name="Oval 3382"/>
              <p:cNvSpPr>
                <a:spLocks noChangeAspect="1" noChangeArrowheads="1"/>
              </p:cNvSpPr>
              <p:nvPr/>
            </p:nvSpPr>
            <p:spPr bwMode="auto">
              <a:xfrm rot="18810630" flipH="1">
                <a:off x="2057" y="949"/>
                <a:ext cx="64" cy="48"/>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8" name="Freeform 3383"/>
              <p:cNvSpPr>
                <a:spLocks noChangeAspect="1"/>
              </p:cNvSpPr>
              <p:nvPr/>
            </p:nvSpPr>
            <p:spPr bwMode="auto">
              <a:xfrm rot="18810630" flipH="1">
                <a:off x="2151" y="978"/>
                <a:ext cx="36" cy="149"/>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1 w 88"/>
                  <a:gd name="T11" fmla="*/ 6 h 442"/>
                  <a:gd name="T12" fmla="*/ 2 w 88"/>
                  <a:gd name="T13" fmla="*/ 6 h 442"/>
                  <a:gd name="T14" fmla="*/ 3 w 88"/>
                  <a:gd name="T15" fmla="*/ 7 h 442"/>
                  <a:gd name="T16" fmla="*/ 4 w 88"/>
                  <a:gd name="T17" fmla="*/ 8 h 442"/>
                  <a:gd name="T18" fmla="*/ 4 w 88"/>
                  <a:gd name="T19" fmla="*/ 8 h 442"/>
                  <a:gd name="T20" fmla="*/ 4 w 88"/>
                  <a:gd name="T21" fmla="*/ 8 h 442"/>
                  <a:gd name="T22" fmla="*/ 3 w 88"/>
                  <a:gd name="T23" fmla="*/ 9 h 442"/>
                  <a:gd name="T24" fmla="*/ 3 w 88"/>
                  <a:gd name="T25" fmla="*/ 10 h 442"/>
                  <a:gd name="T26" fmla="*/ 2 w 88"/>
                  <a:gd name="T27" fmla="*/ 12 h 442"/>
                  <a:gd name="T28" fmla="*/ 3 w 88"/>
                  <a:gd name="T29" fmla="*/ 12 h 442"/>
                  <a:gd name="T30" fmla="*/ 2 w 88"/>
                  <a:gd name="T31" fmla="*/ 14 h 442"/>
                  <a:gd name="T32" fmla="*/ 1 w 88"/>
                  <a:gd name="T33" fmla="*/ 16 h 442"/>
                  <a:gd name="T34" fmla="*/ 2 w 88"/>
                  <a:gd name="T35" fmla="*/ 16 h 442"/>
                  <a:gd name="T36" fmla="*/ 0 w 88"/>
                  <a:gd name="T37" fmla="*/ 16 h 442"/>
                  <a:gd name="T38" fmla="*/ 2 w 88"/>
                  <a:gd name="T39" fmla="*/ 17 h 442"/>
                  <a:gd name="T40" fmla="*/ 3 w 88"/>
                  <a:gd name="T41" fmla="*/ 16 h 442"/>
                  <a:gd name="T42" fmla="*/ 4 w 88"/>
                  <a:gd name="T43" fmla="*/ 15 h 442"/>
                  <a:gd name="T44" fmla="*/ 5 w 88"/>
                  <a:gd name="T45" fmla="*/ 12 h 442"/>
                  <a:gd name="T46" fmla="*/ 5 w 88"/>
                  <a:gd name="T47" fmla="*/ 12 h 442"/>
                  <a:gd name="T48" fmla="*/ 6 w 88"/>
                  <a:gd name="T49" fmla="*/ 10 h 442"/>
                  <a:gd name="T50" fmla="*/ 6 w 88"/>
                  <a:gd name="T51" fmla="*/ 9 h 442"/>
                  <a:gd name="T52" fmla="*/ 6 w 88"/>
                  <a:gd name="T53" fmla="*/ 8 h 442"/>
                  <a:gd name="T54" fmla="*/ 6 w 88"/>
                  <a:gd name="T55" fmla="*/ 7 h 442"/>
                  <a:gd name="T56" fmla="*/ 5 w 88"/>
                  <a:gd name="T57" fmla="*/ 7 h 442"/>
                  <a:gd name="T58" fmla="*/ 5 w 88"/>
                  <a:gd name="T59" fmla="*/ 7 h 442"/>
                  <a:gd name="T60" fmla="*/ 5 w 88"/>
                  <a:gd name="T61" fmla="*/ 6 h 442"/>
                  <a:gd name="T62" fmla="*/ 4 w 88"/>
                  <a:gd name="T63" fmla="*/ 5 h 442"/>
                  <a:gd name="T64" fmla="*/ 2 w 88"/>
                  <a:gd name="T65" fmla="*/ 5 h 442"/>
                  <a:gd name="T66" fmla="*/ 4 w 88"/>
                  <a:gd name="T67" fmla="*/ 4 h 442"/>
                  <a:gd name="T68" fmla="*/ 2 w 88"/>
                  <a:gd name="T69" fmla="*/ 3 h 442"/>
                  <a:gd name="T70" fmla="*/ 4 w 88"/>
                  <a:gd name="T71" fmla="*/ 3 h 442"/>
                  <a:gd name="T72" fmla="*/ 5 w 88"/>
                  <a:gd name="T73" fmla="*/ 2 h 442"/>
                  <a:gd name="T74" fmla="*/ 5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49" name="Oval 3384"/>
              <p:cNvSpPr>
                <a:spLocks noChangeAspect="1" noChangeArrowheads="1"/>
              </p:cNvSpPr>
              <p:nvPr/>
            </p:nvSpPr>
            <p:spPr bwMode="auto">
              <a:xfrm rot="19265490" flipH="1">
                <a:off x="2081" y="858"/>
                <a:ext cx="52" cy="59"/>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0" name="Freeform 3385"/>
              <p:cNvSpPr>
                <a:spLocks noChangeAspect="1"/>
              </p:cNvSpPr>
              <p:nvPr/>
            </p:nvSpPr>
            <p:spPr bwMode="auto">
              <a:xfrm rot="19265490" flipH="1">
                <a:off x="2177" y="889"/>
                <a:ext cx="29" cy="185"/>
              </a:xfrm>
              <a:custGeom>
                <a:avLst/>
                <a:gdLst>
                  <a:gd name="T0" fmla="*/ 1 w 88"/>
                  <a:gd name="T1" fmla="*/ 0 h 442"/>
                  <a:gd name="T2" fmla="*/ 1 w 88"/>
                  <a:gd name="T3" fmla="*/ 2 h 442"/>
                  <a:gd name="T4" fmla="*/ 1 w 88"/>
                  <a:gd name="T5" fmla="*/ 4 h 442"/>
                  <a:gd name="T6" fmla="*/ 1 w 88"/>
                  <a:gd name="T7" fmla="*/ 6 h 442"/>
                  <a:gd name="T8" fmla="*/ 1 w 88"/>
                  <a:gd name="T9" fmla="*/ 10 h 442"/>
                  <a:gd name="T10" fmla="*/ 1 w 88"/>
                  <a:gd name="T11" fmla="*/ 11 h 442"/>
                  <a:gd name="T12" fmla="*/ 1 w 88"/>
                  <a:gd name="T13" fmla="*/ 13 h 442"/>
                  <a:gd name="T14" fmla="*/ 2 w 88"/>
                  <a:gd name="T15" fmla="*/ 14 h 442"/>
                  <a:gd name="T16" fmla="*/ 2 w 88"/>
                  <a:gd name="T17" fmla="*/ 15 h 442"/>
                  <a:gd name="T18" fmla="*/ 2 w 88"/>
                  <a:gd name="T19" fmla="*/ 15 h 442"/>
                  <a:gd name="T20" fmla="*/ 2 w 88"/>
                  <a:gd name="T21" fmla="*/ 15 h 442"/>
                  <a:gd name="T22" fmla="*/ 2 w 88"/>
                  <a:gd name="T23" fmla="*/ 16 h 442"/>
                  <a:gd name="T24" fmla="*/ 2 w 88"/>
                  <a:gd name="T25" fmla="*/ 18 h 442"/>
                  <a:gd name="T26" fmla="*/ 1 w 88"/>
                  <a:gd name="T27" fmla="*/ 23 h 442"/>
                  <a:gd name="T28" fmla="*/ 1 w 88"/>
                  <a:gd name="T29" fmla="*/ 23 h 442"/>
                  <a:gd name="T30" fmla="*/ 1 w 88"/>
                  <a:gd name="T31" fmla="*/ 28 h 442"/>
                  <a:gd name="T32" fmla="*/ 0 w 88"/>
                  <a:gd name="T33" fmla="*/ 29 h 442"/>
                  <a:gd name="T34" fmla="*/ 1 w 88"/>
                  <a:gd name="T35" fmla="*/ 31 h 442"/>
                  <a:gd name="T36" fmla="*/ 0 w 88"/>
                  <a:gd name="T37" fmla="*/ 31 h 442"/>
                  <a:gd name="T38" fmla="*/ 1 w 88"/>
                  <a:gd name="T39" fmla="*/ 32 h 442"/>
                  <a:gd name="T40" fmla="*/ 2 w 88"/>
                  <a:gd name="T41" fmla="*/ 31 h 442"/>
                  <a:gd name="T42" fmla="*/ 2 w 88"/>
                  <a:gd name="T43" fmla="*/ 28 h 442"/>
                  <a:gd name="T44" fmla="*/ 3 w 88"/>
                  <a:gd name="T45" fmla="*/ 24 h 442"/>
                  <a:gd name="T46" fmla="*/ 3 w 88"/>
                  <a:gd name="T47" fmla="*/ 23 h 442"/>
                  <a:gd name="T48" fmla="*/ 3 w 88"/>
                  <a:gd name="T49" fmla="*/ 18 h 442"/>
                  <a:gd name="T50" fmla="*/ 3 w 88"/>
                  <a:gd name="T51" fmla="*/ 16 h 442"/>
                  <a:gd name="T52" fmla="*/ 3 w 88"/>
                  <a:gd name="T53" fmla="*/ 15 h 442"/>
                  <a:gd name="T54" fmla="*/ 3 w 88"/>
                  <a:gd name="T55" fmla="*/ 14 h 442"/>
                  <a:gd name="T56" fmla="*/ 3 w 88"/>
                  <a:gd name="T57" fmla="*/ 13 h 442"/>
                  <a:gd name="T58" fmla="*/ 3 w 88"/>
                  <a:gd name="T59" fmla="*/ 13 h 442"/>
                  <a:gd name="T60" fmla="*/ 2 w 88"/>
                  <a:gd name="T61" fmla="*/ 11 h 442"/>
                  <a:gd name="T62" fmla="*/ 2 w 88"/>
                  <a:gd name="T63" fmla="*/ 10 h 442"/>
                  <a:gd name="T64" fmla="*/ 1 w 88"/>
                  <a:gd name="T65" fmla="*/ 10 h 442"/>
                  <a:gd name="T66" fmla="*/ 2 w 88"/>
                  <a:gd name="T67" fmla="*/ 8 h 442"/>
                  <a:gd name="T68" fmla="*/ 1 w 88"/>
                  <a:gd name="T69" fmla="*/ 6 h 442"/>
                  <a:gd name="T70" fmla="*/ 2 w 88"/>
                  <a:gd name="T71" fmla="*/ 5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1" name="Oval 3386"/>
              <p:cNvSpPr>
                <a:spLocks noChangeAspect="1" noChangeArrowheads="1"/>
              </p:cNvSpPr>
              <p:nvPr/>
            </p:nvSpPr>
            <p:spPr bwMode="auto">
              <a:xfrm rot="19874861" flipH="1">
                <a:off x="2170" y="853"/>
                <a:ext cx="51" cy="60"/>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2" name="Freeform 3387"/>
              <p:cNvSpPr>
                <a:spLocks noChangeAspect="1"/>
              </p:cNvSpPr>
              <p:nvPr/>
            </p:nvSpPr>
            <p:spPr bwMode="auto">
              <a:xfrm rot="19874861" flipH="1">
                <a:off x="2248" y="899"/>
                <a:ext cx="29" cy="187"/>
              </a:xfrm>
              <a:custGeom>
                <a:avLst/>
                <a:gdLst>
                  <a:gd name="T0" fmla="*/ 1 w 88"/>
                  <a:gd name="T1" fmla="*/ 0 h 442"/>
                  <a:gd name="T2" fmla="*/ 1 w 88"/>
                  <a:gd name="T3" fmla="*/ 3 h 442"/>
                  <a:gd name="T4" fmla="*/ 1 w 88"/>
                  <a:gd name="T5" fmla="*/ 5 h 442"/>
                  <a:gd name="T6" fmla="*/ 1 w 88"/>
                  <a:gd name="T7" fmla="*/ 7 h 442"/>
                  <a:gd name="T8" fmla="*/ 1 w 88"/>
                  <a:gd name="T9" fmla="*/ 10 h 442"/>
                  <a:gd name="T10" fmla="*/ 1 w 88"/>
                  <a:gd name="T11" fmla="*/ 11 h 442"/>
                  <a:gd name="T12" fmla="*/ 1 w 88"/>
                  <a:gd name="T13" fmla="*/ 13 h 442"/>
                  <a:gd name="T14" fmla="*/ 2 w 88"/>
                  <a:gd name="T15" fmla="*/ 15 h 442"/>
                  <a:gd name="T16" fmla="*/ 2 w 88"/>
                  <a:gd name="T17" fmla="*/ 16 h 442"/>
                  <a:gd name="T18" fmla="*/ 2 w 88"/>
                  <a:gd name="T19" fmla="*/ 15 h 442"/>
                  <a:gd name="T20" fmla="*/ 2 w 88"/>
                  <a:gd name="T21" fmla="*/ 15 h 442"/>
                  <a:gd name="T22" fmla="*/ 2 w 88"/>
                  <a:gd name="T23" fmla="*/ 17 h 442"/>
                  <a:gd name="T24" fmla="*/ 2 w 88"/>
                  <a:gd name="T25" fmla="*/ 19 h 442"/>
                  <a:gd name="T26" fmla="*/ 1 w 88"/>
                  <a:gd name="T27" fmla="*/ 24 h 442"/>
                  <a:gd name="T28" fmla="*/ 1 w 88"/>
                  <a:gd name="T29" fmla="*/ 23 h 442"/>
                  <a:gd name="T30" fmla="*/ 1 w 88"/>
                  <a:gd name="T31" fmla="*/ 28 h 442"/>
                  <a:gd name="T32" fmla="*/ 0 w 88"/>
                  <a:gd name="T33" fmla="*/ 30 h 442"/>
                  <a:gd name="T34" fmla="*/ 1 w 88"/>
                  <a:gd name="T35" fmla="*/ 32 h 442"/>
                  <a:gd name="T36" fmla="*/ 0 w 88"/>
                  <a:gd name="T37" fmla="*/ 31 h 442"/>
                  <a:gd name="T38" fmla="*/ 1 w 88"/>
                  <a:gd name="T39" fmla="*/ 33 h 442"/>
                  <a:gd name="T40" fmla="*/ 2 w 88"/>
                  <a:gd name="T41" fmla="*/ 31 h 442"/>
                  <a:gd name="T42" fmla="*/ 2 w 88"/>
                  <a:gd name="T43" fmla="*/ 29 h 442"/>
                  <a:gd name="T44" fmla="*/ 3 w 88"/>
                  <a:gd name="T45" fmla="*/ 25 h 442"/>
                  <a:gd name="T46" fmla="*/ 3 w 88"/>
                  <a:gd name="T47" fmla="*/ 24 h 442"/>
                  <a:gd name="T48" fmla="*/ 3 w 88"/>
                  <a:gd name="T49" fmla="*/ 19 h 442"/>
                  <a:gd name="T50" fmla="*/ 3 w 88"/>
                  <a:gd name="T51" fmla="*/ 17 h 442"/>
                  <a:gd name="T52" fmla="*/ 3 w 88"/>
                  <a:gd name="T53" fmla="*/ 16 h 442"/>
                  <a:gd name="T54" fmla="*/ 3 w 88"/>
                  <a:gd name="T55" fmla="*/ 15 h 442"/>
                  <a:gd name="T56" fmla="*/ 3 w 88"/>
                  <a:gd name="T57" fmla="*/ 13 h 442"/>
                  <a:gd name="T58" fmla="*/ 3 w 88"/>
                  <a:gd name="T59" fmla="*/ 14 h 442"/>
                  <a:gd name="T60" fmla="*/ 2 w 88"/>
                  <a:gd name="T61" fmla="*/ 12 h 442"/>
                  <a:gd name="T62" fmla="*/ 2 w 88"/>
                  <a:gd name="T63" fmla="*/ 10 h 442"/>
                  <a:gd name="T64" fmla="*/ 1 w 88"/>
                  <a:gd name="T65" fmla="*/ 10 h 442"/>
                  <a:gd name="T66" fmla="*/ 2 w 88"/>
                  <a:gd name="T67" fmla="*/ 8 h 442"/>
                  <a:gd name="T68" fmla="*/ 1 w 88"/>
                  <a:gd name="T69" fmla="*/ 7 h 442"/>
                  <a:gd name="T70" fmla="*/ 2 w 88"/>
                  <a:gd name="T71" fmla="*/ 6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3" name="Oval 3388"/>
              <p:cNvSpPr>
                <a:spLocks noChangeAspect="1" noChangeArrowheads="1"/>
              </p:cNvSpPr>
              <p:nvPr/>
            </p:nvSpPr>
            <p:spPr bwMode="auto">
              <a:xfrm rot="20226405" flipH="1">
                <a:off x="2209" y="747"/>
                <a:ext cx="53" cy="59"/>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4" name="Freeform 3389"/>
              <p:cNvSpPr>
                <a:spLocks noChangeAspect="1"/>
              </p:cNvSpPr>
              <p:nvPr/>
            </p:nvSpPr>
            <p:spPr bwMode="auto">
              <a:xfrm rot="20226405" flipH="1">
                <a:off x="2275" y="798"/>
                <a:ext cx="30" cy="185"/>
              </a:xfrm>
              <a:custGeom>
                <a:avLst/>
                <a:gdLst>
                  <a:gd name="T0" fmla="*/ 1 w 88"/>
                  <a:gd name="T1" fmla="*/ 0 h 442"/>
                  <a:gd name="T2" fmla="*/ 1 w 88"/>
                  <a:gd name="T3" fmla="*/ 2 h 442"/>
                  <a:gd name="T4" fmla="*/ 1 w 88"/>
                  <a:gd name="T5" fmla="*/ 4 h 442"/>
                  <a:gd name="T6" fmla="*/ 1 w 88"/>
                  <a:gd name="T7" fmla="*/ 6 h 442"/>
                  <a:gd name="T8" fmla="*/ 1 w 88"/>
                  <a:gd name="T9" fmla="*/ 10 h 442"/>
                  <a:gd name="T10" fmla="*/ 1 w 88"/>
                  <a:gd name="T11" fmla="*/ 11 h 442"/>
                  <a:gd name="T12" fmla="*/ 1 w 88"/>
                  <a:gd name="T13" fmla="*/ 13 h 442"/>
                  <a:gd name="T14" fmla="*/ 2 w 88"/>
                  <a:gd name="T15" fmla="*/ 14 h 442"/>
                  <a:gd name="T16" fmla="*/ 2 w 88"/>
                  <a:gd name="T17" fmla="*/ 15 h 442"/>
                  <a:gd name="T18" fmla="*/ 2 w 88"/>
                  <a:gd name="T19" fmla="*/ 15 h 442"/>
                  <a:gd name="T20" fmla="*/ 2 w 88"/>
                  <a:gd name="T21" fmla="*/ 15 h 442"/>
                  <a:gd name="T22" fmla="*/ 2 w 88"/>
                  <a:gd name="T23" fmla="*/ 16 h 442"/>
                  <a:gd name="T24" fmla="*/ 2 w 88"/>
                  <a:gd name="T25" fmla="*/ 18 h 442"/>
                  <a:gd name="T26" fmla="*/ 1 w 88"/>
                  <a:gd name="T27" fmla="*/ 23 h 442"/>
                  <a:gd name="T28" fmla="*/ 1 w 88"/>
                  <a:gd name="T29" fmla="*/ 23 h 442"/>
                  <a:gd name="T30" fmla="*/ 1 w 88"/>
                  <a:gd name="T31" fmla="*/ 28 h 442"/>
                  <a:gd name="T32" fmla="*/ 0 w 88"/>
                  <a:gd name="T33" fmla="*/ 29 h 442"/>
                  <a:gd name="T34" fmla="*/ 1 w 88"/>
                  <a:gd name="T35" fmla="*/ 31 h 442"/>
                  <a:gd name="T36" fmla="*/ 0 w 88"/>
                  <a:gd name="T37" fmla="*/ 31 h 442"/>
                  <a:gd name="T38" fmla="*/ 1 w 88"/>
                  <a:gd name="T39" fmla="*/ 32 h 442"/>
                  <a:gd name="T40" fmla="*/ 2 w 88"/>
                  <a:gd name="T41" fmla="*/ 31 h 442"/>
                  <a:gd name="T42" fmla="*/ 2 w 88"/>
                  <a:gd name="T43" fmla="*/ 28 h 442"/>
                  <a:gd name="T44" fmla="*/ 3 w 88"/>
                  <a:gd name="T45" fmla="*/ 24 h 442"/>
                  <a:gd name="T46" fmla="*/ 3 w 88"/>
                  <a:gd name="T47" fmla="*/ 23 h 442"/>
                  <a:gd name="T48" fmla="*/ 3 w 88"/>
                  <a:gd name="T49" fmla="*/ 18 h 442"/>
                  <a:gd name="T50" fmla="*/ 3 w 88"/>
                  <a:gd name="T51" fmla="*/ 16 h 442"/>
                  <a:gd name="T52" fmla="*/ 3 w 88"/>
                  <a:gd name="T53" fmla="*/ 15 h 442"/>
                  <a:gd name="T54" fmla="*/ 3 w 88"/>
                  <a:gd name="T55" fmla="*/ 14 h 442"/>
                  <a:gd name="T56" fmla="*/ 3 w 88"/>
                  <a:gd name="T57" fmla="*/ 13 h 442"/>
                  <a:gd name="T58" fmla="*/ 3 w 88"/>
                  <a:gd name="T59" fmla="*/ 13 h 442"/>
                  <a:gd name="T60" fmla="*/ 2 w 88"/>
                  <a:gd name="T61" fmla="*/ 11 h 442"/>
                  <a:gd name="T62" fmla="*/ 2 w 88"/>
                  <a:gd name="T63" fmla="*/ 10 h 442"/>
                  <a:gd name="T64" fmla="*/ 1 w 88"/>
                  <a:gd name="T65" fmla="*/ 10 h 442"/>
                  <a:gd name="T66" fmla="*/ 2 w 88"/>
                  <a:gd name="T67" fmla="*/ 8 h 442"/>
                  <a:gd name="T68" fmla="*/ 1 w 88"/>
                  <a:gd name="T69" fmla="*/ 6 h 442"/>
                  <a:gd name="T70" fmla="*/ 2 w 88"/>
                  <a:gd name="T71" fmla="*/ 5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55" name="Freeform 3390"/>
              <p:cNvSpPr>
                <a:spLocks noChangeAspect="1"/>
              </p:cNvSpPr>
              <p:nvPr/>
            </p:nvSpPr>
            <p:spPr bwMode="auto">
              <a:xfrm>
                <a:off x="1983" y="922"/>
                <a:ext cx="305" cy="361"/>
              </a:xfrm>
              <a:custGeom>
                <a:avLst/>
                <a:gdLst>
                  <a:gd name="T0" fmla="*/ 16 w 469"/>
                  <a:gd name="T1" fmla="*/ 357 h 363"/>
                  <a:gd name="T2" fmla="*/ 5 w 469"/>
                  <a:gd name="T3" fmla="*/ 224 h 363"/>
                  <a:gd name="T4" fmla="*/ 42 w 469"/>
                  <a:gd name="T5" fmla="*/ 224 h 363"/>
                  <a:gd name="T6" fmla="*/ 42 w 469"/>
                  <a:gd name="T7" fmla="*/ 133 h 363"/>
                  <a:gd name="T8" fmla="*/ 79 w 469"/>
                  <a:gd name="T9" fmla="*/ 133 h 363"/>
                  <a:gd name="T10" fmla="*/ 79 w 469"/>
                  <a:gd name="T11" fmla="*/ 45 h 363"/>
                  <a:gd name="T12" fmla="*/ 104 w 469"/>
                  <a:gd name="T13" fmla="*/ 45 h 363"/>
                  <a:gd name="T14" fmla="*/ 129 w 469"/>
                  <a:gd name="T15" fmla="*/ 0 h 36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9" h="363">
                    <a:moveTo>
                      <a:pt x="60" y="363"/>
                    </a:moveTo>
                    <a:cubicBezTo>
                      <a:pt x="30" y="306"/>
                      <a:pt x="0" y="250"/>
                      <a:pt x="15" y="227"/>
                    </a:cubicBezTo>
                    <a:cubicBezTo>
                      <a:pt x="30" y="204"/>
                      <a:pt x="128" y="242"/>
                      <a:pt x="151" y="227"/>
                    </a:cubicBezTo>
                    <a:cubicBezTo>
                      <a:pt x="174" y="212"/>
                      <a:pt x="128" y="151"/>
                      <a:pt x="151" y="136"/>
                    </a:cubicBezTo>
                    <a:cubicBezTo>
                      <a:pt x="174" y="121"/>
                      <a:pt x="264" y="151"/>
                      <a:pt x="287" y="136"/>
                    </a:cubicBezTo>
                    <a:cubicBezTo>
                      <a:pt x="310" y="121"/>
                      <a:pt x="272" y="60"/>
                      <a:pt x="287" y="45"/>
                    </a:cubicBezTo>
                    <a:cubicBezTo>
                      <a:pt x="302" y="30"/>
                      <a:pt x="348" y="52"/>
                      <a:pt x="378" y="45"/>
                    </a:cubicBezTo>
                    <a:cubicBezTo>
                      <a:pt x="408" y="38"/>
                      <a:pt x="454" y="7"/>
                      <a:pt x="469" y="0"/>
                    </a:cubicBezTo>
                  </a:path>
                </a:pathLst>
              </a:custGeom>
              <a:noFill/>
              <a:ln w="28575">
                <a:solidFill>
                  <a:srgbClr val="FF3300"/>
                </a:solidFill>
                <a:round/>
                <a:headEnd/>
                <a:tailEnd/>
              </a:ln>
              <a:extLst>
                <a:ext uri="{909E8E84-426E-40DD-AFC4-6F175D3DCCD1}">
                  <a14:hiddenFill xmlns:a14="http://schemas.microsoft.com/office/drawing/2010/main">
                    <a:solidFill>
                      <a:srgbClr val="FF3300"/>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nvGrpSpPr>
            <p:cNvPr id="130" name="Group 3391"/>
            <p:cNvGrpSpPr>
              <a:grpSpLocks/>
            </p:cNvGrpSpPr>
            <p:nvPr/>
          </p:nvGrpSpPr>
          <p:grpSpPr bwMode="auto">
            <a:xfrm rot="2850960">
              <a:off x="7701727" y="4512785"/>
              <a:ext cx="275184" cy="291177"/>
              <a:chOff x="2075" y="1059"/>
              <a:chExt cx="331" cy="372"/>
            </a:xfrm>
          </p:grpSpPr>
          <p:sp>
            <p:nvSpPr>
              <p:cNvPr id="131" name="Oval 3392"/>
              <p:cNvSpPr>
                <a:spLocks noChangeAspect="1" noChangeArrowheads="1"/>
              </p:cNvSpPr>
              <p:nvPr/>
            </p:nvSpPr>
            <p:spPr bwMode="auto">
              <a:xfrm rot="7872680" flipH="1">
                <a:off x="2270" y="1257"/>
                <a:ext cx="70" cy="44"/>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2" name="Freeform 3393"/>
              <p:cNvSpPr>
                <a:spLocks noChangeAspect="1"/>
              </p:cNvSpPr>
              <p:nvPr/>
            </p:nvSpPr>
            <p:spPr bwMode="auto">
              <a:xfrm rot="7872680" flipH="1">
                <a:off x="2208" y="1155"/>
                <a:ext cx="39" cy="138"/>
              </a:xfrm>
              <a:custGeom>
                <a:avLst/>
                <a:gdLst>
                  <a:gd name="T0" fmla="*/ 4 w 88"/>
                  <a:gd name="T1" fmla="*/ 0 h 442"/>
                  <a:gd name="T2" fmla="*/ 2 w 88"/>
                  <a:gd name="T3" fmla="*/ 1 h 442"/>
                  <a:gd name="T4" fmla="*/ 2 w 88"/>
                  <a:gd name="T5" fmla="*/ 2 h 442"/>
                  <a:gd name="T6" fmla="*/ 1 w 88"/>
                  <a:gd name="T7" fmla="*/ 3 h 442"/>
                  <a:gd name="T8" fmla="*/ 1 w 88"/>
                  <a:gd name="T9" fmla="*/ 4 h 442"/>
                  <a:gd name="T10" fmla="*/ 2 w 88"/>
                  <a:gd name="T11" fmla="*/ 4 h 442"/>
                  <a:gd name="T12" fmla="*/ 2 w 88"/>
                  <a:gd name="T13" fmla="*/ 5 h 442"/>
                  <a:gd name="T14" fmla="*/ 4 w 88"/>
                  <a:gd name="T15" fmla="*/ 6 h 442"/>
                  <a:gd name="T16" fmla="*/ 5 w 88"/>
                  <a:gd name="T17" fmla="*/ 7 h 442"/>
                  <a:gd name="T18" fmla="*/ 4 w 88"/>
                  <a:gd name="T19" fmla="*/ 6 h 442"/>
                  <a:gd name="T20" fmla="*/ 4 w 88"/>
                  <a:gd name="T21" fmla="*/ 6 h 442"/>
                  <a:gd name="T22" fmla="*/ 4 w 88"/>
                  <a:gd name="T23" fmla="*/ 7 h 442"/>
                  <a:gd name="T24" fmla="*/ 4 w 88"/>
                  <a:gd name="T25" fmla="*/ 8 h 442"/>
                  <a:gd name="T26" fmla="*/ 3 w 88"/>
                  <a:gd name="T27" fmla="*/ 10 h 442"/>
                  <a:gd name="T28" fmla="*/ 4 w 88"/>
                  <a:gd name="T29" fmla="*/ 9 h 442"/>
                  <a:gd name="T30" fmla="*/ 2 w 88"/>
                  <a:gd name="T31" fmla="*/ 12 h 442"/>
                  <a:gd name="T32" fmla="*/ 1 w 88"/>
                  <a:gd name="T33" fmla="*/ 12 h 442"/>
                  <a:gd name="T34" fmla="*/ 2 w 88"/>
                  <a:gd name="T35" fmla="*/ 13 h 442"/>
                  <a:gd name="T36" fmla="*/ 0 w 88"/>
                  <a:gd name="T37" fmla="*/ 13 h 442"/>
                  <a:gd name="T38" fmla="*/ 3 w 88"/>
                  <a:gd name="T39" fmla="*/ 13 h 442"/>
                  <a:gd name="T40" fmla="*/ 4 w 88"/>
                  <a:gd name="T41" fmla="*/ 13 h 442"/>
                  <a:gd name="T42" fmla="*/ 5 w 88"/>
                  <a:gd name="T43" fmla="*/ 12 h 442"/>
                  <a:gd name="T44" fmla="*/ 6 w 88"/>
                  <a:gd name="T45" fmla="*/ 10 h 442"/>
                  <a:gd name="T46" fmla="*/ 7 w 88"/>
                  <a:gd name="T47" fmla="*/ 10 h 442"/>
                  <a:gd name="T48" fmla="*/ 7 w 88"/>
                  <a:gd name="T49" fmla="*/ 8 h 442"/>
                  <a:gd name="T50" fmla="*/ 8 w 88"/>
                  <a:gd name="T51" fmla="*/ 7 h 442"/>
                  <a:gd name="T52" fmla="*/ 8 w 88"/>
                  <a:gd name="T53" fmla="*/ 6 h 442"/>
                  <a:gd name="T54" fmla="*/ 8 w 88"/>
                  <a:gd name="T55" fmla="*/ 6 h 442"/>
                  <a:gd name="T56" fmla="*/ 7 w 88"/>
                  <a:gd name="T57" fmla="*/ 5 h 442"/>
                  <a:gd name="T58" fmla="*/ 7 w 88"/>
                  <a:gd name="T59" fmla="*/ 6 h 442"/>
                  <a:gd name="T60" fmla="*/ 5 w 88"/>
                  <a:gd name="T61" fmla="*/ 5 h 442"/>
                  <a:gd name="T62" fmla="*/ 5 w 88"/>
                  <a:gd name="T63" fmla="*/ 4 h 442"/>
                  <a:gd name="T64" fmla="*/ 3 w 88"/>
                  <a:gd name="T65" fmla="*/ 4 h 442"/>
                  <a:gd name="T66" fmla="*/ 4 w 88"/>
                  <a:gd name="T67" fmla="*/ 3 h 442"/>
                  <a:gd name="T68" fmla="*/ 3 w 88"/>
                  <a:gd name="T69" fmla="*/ 3 h 442"/>
                  <a:gd name="T70" fmla="*/ 5 w 88"/>
                  <a:gd name="T71" fmla="*/ 2 h 442"/>
                  <a:gd name="T72" fmla="*/ 5 w 88"/>
                  <a:gd name="T73" fmla="*/ 1 h 442"/>
                  <a:gd name="T74" fmla="*/ 6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3" name="Oval 3394"/>
              <p:cNvSpPr>
                <a:spLocks noChangeAspect="1" noChangeArrowheads="1"/>
              </p:cNvSpPr>
              <p:nvPr/>
            </p:nvSpPr>
            <p:spPr bwMode="auto">
              <a:xfrm rot="8749396" flipH="1">
                <a:off x="2353" y="1223"/>
                <a:ext cx="53" cy="59"/>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4" name="Freeform 3395"/>
              <p:cNvSpPr>
                <a:spLocks noChangeAspect="1"/>
              </p:cNvSpPr>
              <p:nvPr/>
            </p:nvSpPr>
            <p:spPr bwMode="auto">
              <a:xfrm rot="8749396" flipH="1">
                <a:off x="2290" y="1059"/>
                <a:ext cx="30" cy="185"/>
              </a:xfrm>
              <a:custGeom>
                <a:avLst/>
                <a:gdLst>
                  <a:gd name="T0" fmla="*/ 1 w 88"/>
                  <a:gd name="T1" fmla="*/ 0 h 442"/>
                  <a:gd name="T2" fmla="*/ 1 w 88"/>
                  <a:gd name="T3" fmla="*/ 2 h 442"/>
                  <a:gd name="T4" fmla="*/ 1 w 88"/>
                  <a:gd name="T5" fmla="*/ 4 h 442"/>
                  <a:gd name="T6" fmla="*/ 1 w 88"/>
                  <a:gd name="T7" fmla="*/ 6 h 442"/>
                  <a:gd name="T8" fmla="*/ 1 w 88"/>
                  <a:gd name="T9" fmla="*/ 10 h 442"/>
                  <a:gd name="T10" fmla="*/ 1 w 88"/>
                  <a:gd name="T11" fmla="*/ 11 h 442"/>
                  <a:gd name="T12" fmla="*/ 1 w 88"/>
                  <a:gd name="T13" fmla="*/ 13 h 442"/>
                  <a:gd name="T14" fmla="*/ 2 w 88"/>
                  <a:gd name="T15" fmla="*/ 14 h 442"/>
                  <a:gd name="T16" fmla="*/ 2 w 88"/>
                  <a:gd name="T17" fmla="*/ 15 h 442"/>
                  <a:gd name="T18" fmla="*/ 2 w 88"/>
                  <a:gd name="T19" fmla="*/ 15 h 442"/>
                  <a:gd name="T20" fmla="*/ 2 w 88"/>
                  <a:gd name="T21" fmla="*/ 15 h 442"/>
                  <a:gd name="T22" fmla="*/ 2 w 88"/>
                  <a:gd name="T23" fmla="*/ 16 h 442"/>
                  <a:gd name="T24" fmla="*/ 2 w 88"/>
                  <a:gd name="T25" fmla="*/ 18 h 442"/>
                  <a:gd name="T26" fmla="*/ 1 w 88"/>
                  <a:gd name="T27" fmla="*/ 23 h 442"/>
                  <a:gd name="T28" fmla="*/ 1 w 88"/>
                  <a:gd name="T29" fmla="*/ 23 h 442"/>
                  <a:gd name="T30" fmla="*/ 1 w 88"/>
                  <a:gd name="T31" fmla="*/ 28 h 442"/>
                  <a:gd name="T32" fmla="*/ 0 w 88"/>
                  <a:gd name="T33" fmla="*/ 29 h 442"/>
                  <a:gd name="T34" fmla="*/ 1 w 88"/>
                  <a:gd name="T35" fmla="*/ 31 h 442"/>
                  <a:gd name="T36" fmla="*/ 0 w 88"/>
                  <a:gd name="T37" fmla="*/ 31 h 442"/>
                  <a:gd name="T38" fmla="*/ 1 w 88"/>
                  <a:gd name="T39" fmla="*/ 32 h 442"/>
                  <a:gd name="T40" fmla="*/ 2 w 88"/>
                  <a:gd name="T41" fmla="*/ 31 h 442"/>
                  <a:gd name="T42" fmla="*/ 2 w 88"/>
                  <a:gd name="T43" fmla="*/ 28 h 442"/>
                  <a:gd name="T44" fmla="*/ 3 w 88"/>
                  <a:gd name="T45" fmla="*/ 24 h 442"/>
                  <a:gd name="T46" fmla="*/ 3 w 88"/>
                  <a:gd name="T47" fmla="*/ 23 h 442"/>
                  <a:gd name="T48" fmla="*/ 3 w 88"/>
                  <a:gd name="T49" fmla="*/ 18 h 442"/>
                  <a:gd name="T50" fmla="*/ 3 w 88"/>
                  <a:gd name="T51" fmla="*/ 16 h 442"/>
                  <a:gd name="T52" fmla="*/ 3 w 88"/>
                  <a:gd name="T53" fmla="*/ 15 h 442"/>
                  <a:gd name="T54" fmla="*/ 3 w 88"/>
                  <a:gd name="T55" fmla="*/ 14 h 442"/>
                  <a:gd name="T56" fmla="*/ 3 w 88"/>
                  <a:gd name="T57" fmla="*/ 13 h 442"/>
                  <a:gd name="T58" fmla="*/ 3 w 88"/>
                  <a:gd name="T59" fmla="*/ 13 h 442"/>
                  <a:gd name="T60" fmla="*/ 2 w 88"/>
                  <a:gd name="T61" fmla="*/ 11 h 442"/>
                  <a:gd name="T62" fmla="*/ 2 w 88"/>
                  <a:gd name="T63" fmla="*/ 10 h 442"/>
                  <a:gd name="T64" fmla="*/ 1 w 88"/>
                  <a:gd name="T65" fmla="*/ 10 h 442"/>
                  <a:gd name="T66" fmla="*/ 2 w 88"/>
                  <a:gd name="T67" fmla="*/ 8 h 442"/>
                  <a:gd name="T68" fmla="*/ 1 w 88"/>
                  <a:gd name="T69" fmla="*/ 6 h 442"/>
                  <a:gd name="T70" fmla="*/ 2 w 88"/>
                  <a:gd name="T71" fmla="*/ 5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5" name="Oval 3396"/>
              <p:cNvSpPr>
                <a:spLocks noChangeAspect="1" noChangeArrowheads="1"/>
              </p:cNvSpPr>
              <p:nvPr/>
            </p:nvSpPr>
            <p:spPr bwMode="auto">
              <a:xfrm rot="7845035" flipH="1">
                <a:off x="2198" y="1371"/>
                <a:ext cx="64" cy="47"/>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6" name="Freeform 3397"/>
              <p:cNvSpPr>
                <a:spLocks noChangeAspect="1"/>
              </p:cNvSpPr>
              <p:nvPr/>
            </p:nvSpPr>
            <p:spPr bwMode="auto">
              <a:xfrm rot="7845035" flipH="1">
                <a:off x="2131" y="1262"/>
                <a:ext cx="36" cy="148"/>
              </a:xfrm>
              <a:custGeom>
                <a:avLst/>
                <a:gdLst>
                  <a:gd name="T0" fmla="*/ 3 w 88"/>
                  <a:gd name="T1" fmla="*/ 0 h 442"/>
                  <a:gd name="T2" fmla="*/ 2 w 88"/>
                  <a:gd name="T3" fmla="*/ 1 h 442"/>
                  <a:gd name="T4" fmla="*/ 2 w 88"/>
                  <a:gd name="T5" fmla="*/ 2 h 442"/>
                  <a:gd name="T6" fmla="*/ 1 w 88"/>
                  <a:gd name="T7" fmla="*/ 3 h 442"/>
                  <a:gd name="T8" fmla="*/ 1 w 88"/>
                  <a:gd name="T9" fmla="*/ 5 h 442"/>
                  <a:gd name="T10" fmla="*/ 1 w 88"/>
                  <a:gd name="T11" fmla="*/ 6 h 442"/>
                  <a:gd name="T12" fmla="*/ 2 w 88"/>
                  <a:gd name="T13" fmla="*/ 6 h 442"/>
                  <a:gd name="T14" fmla="*/ 3 w 88"/>
                  <a:gd name="T15" fmla="*/ 7 h 442"/>
                  <a:gd name="T16" fmla="*/ 4 w 88"/>
                  <a:gd name="T17" fmla="*/ 8 h 442"/>
                  <a:gd name="T18" fmla="*/ 4 w 88"/>
                  <a:gd name="T19" fmla="*/ 8 h 442"/>
                  <a:gd name="T20" fmla="*/ 4 w 88"/>
                  <a:gd name="T21" fmla="*/ 7 h 442"/>
                  <a:gd name="T22" fmla="*/ 3 w 88"/>
                  <a:gd name="T23" fmla="*/ 8 h 442"/>
                  <a:gd name="T24" fmla="*/ 3 w 88"/>
                  <a:gd name="T25" fmla="*/ 9 h 442"/>
                  <a:gd name="T26" fmla="*/ 2 w 88"/>
                  <a:gd name="T27" fmla="*/ 12 h 442"/>
                  <a:gd name="T28" fmla="*/ 3 w 88"/>
                  <a:gd name="T29" fmla="*/ 12 h 442"/>
                  <a:gd name="T30" fmla="*/ 2 w 88"/>
                  <a:gd name="T31" fmla="*/ 14 h 442"/>
                  <a:gd name="T32" fmla="*/ 1 w 88"/>
                  <a:gd name="T33" fmla="*/ 15 h 442"/>
                  <a:gd name="T34" fmla="*/ 2 w 88"/>
                  <a:gd name="T35" fmla="*/ 16 h 442"/>
                  <a:gd name="T36" fmla="*/ 0 w 88"/>
                  <a:gd name="T37" fmla="*/ 16 h 442"/>
                  <a:gd name="T38" fmla="*/ 2 w 88"/>
                  <a:gd name="T39" fmla="*/ 16 h 442"/>
                  <a:gd name="T40" fmla="*/ 3 w 88"/>
                  <a:gd name="T41" fmla="*/ 16 h 442"/>
                  <a:gd name="T42" fmla="*/ 4 w 88"/>
                  <a:gd name="T43" fmla="*/ 15 h 442"/>
                  <a:gd name="T44" fmla="*/ 5 w 88"/>
                  <a:gd name="T45" fmla="*/ 12 h 442"/>
                  <a:gd name="T46" fmla="*/ 5 w 88"/>
                  <a:gd name="T47" fmla="*/ 12 h 442"/>
                  <a:gd name="T48" fmla="*/ 6 w 88"/>
                  <a:gd name="T49" fmla="*/ 9 h 442"/>
                  <a:gd name="T50" fmla="*/ 6 w 88"/>
                  <a:gd name="T51" fmla="*/ 8 h 442"/>
                  <a:gd name="T52" fmla="*/ 6 w 88"/>
                  <a:gd name="T53" fmla="*/ 8 h 442"/>
                  <a:gd name="T54" fmla="*/ 6 w 88"/>
                  <a:gd name="T55" fmla="*/ 7 h 442"/>
                  <a:gd name="T56" fmla="*/ 5 w 88"/>
                  <a:gd name="T57" fmla="*/ 7 h 442"/>
                  <a:gd name="T58" fmla="*/ 5 w 88"/>
                  <a:gd name="T59" fmla="*/ 7 h 442"/>
                  <a:gd name="T60" fmla="*/ 5 w 88"/>
                  <a:gd name="T61" fmla="*/ 6 h 442"/>
                  <a:gd name="T62" fmla="*/ 4 w 88"/>
                  <a:gd name="T63" fmla="*/ 5 h 442"/>
                  <a:gd name="T64" fmla="*/ 2 w 88"/>
                  <a:gd name="T65" fmla="*/ 5 h 442"/>
                  <a:gd name="T66" fmla="*/ 4 w 88"/>
                  <a:gd name="T67" fmla="*/ 4 h 442"/>
                  <a:gd name="T68" fmla="*/ 2 w 88"/>
                  <a:gd name="T69" fmla="*/ 3 h 442"/>
                  <a:gd name="T70" fmla="*/ 4 w 88"/>
                  <a:gd name="T71" fmla="*/ 3 h 442"/>
                  <a:gd name="T72" fmla="*/ 5 w 88"/>
                  <a:gd name="T73" fmla="*/ 2 h 442"/>
                  <a:gd name="T74" fmla="*/ 5 w 88"/>
                  <a:gd name="T75" fmla="*/ 0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7" name="Oval 3398"/>
              <p:cNvSpPr>
                <a:spLocks noChangeAspect="1" noChangeArrowheads="1"/>
              </p:cNvSpPr>
              <p:nvPr/>
            </p:nvSpPr>
            <p:spPr bwMode="auto">
              <a:xfrm rot="8601877" flipH="1">
                <a:off x="2270" y="1371"/>
                <a:ext cx="52" cy="60"/>
              </a:xfrm>
              <a:prstGeom prst="ellipse">
                <a:avLst/>
              </a:prstGeom>
              <a:solidFill>
                <a:srgbClr val="FF3300"/>
              </a:solidFill>
              <a:ln>
                <a:noFill/>
              </a:ln>
              <a:extLst>
                <a:ext uri="{91240B29-F687-4F45-9708-019B960494DF}">
                  <a14:hiddenLine xmlns:a14="http://schemas.microsoft.com/office/drawing/2010/main" w="603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8" name="Freeform 3399"/>
              <p:cNvSpPr>
                <a:spLocks noChangeAspect="1"/>
              </p:cNvSpPr>
              <p:nvPr/>
            </p:nvSpPr>
            <p:spPr bwMode="auto">
              <a:xfrm rot="8601877" flipH="1">
                <a:off x="2215" y="1213"/>
                <a:ext cx="29" cy="186"/>
              </a:xfrm>
              <a:custGeom>
                <a:avLst/>
                <a:gdLst>
                  <a:gd name="T0" fmla="*/ 1 w 88"/>
                  <a:gd name="T1" fmla="*/ 0 h 442"/>
                  <a:gd name="T2" fmla="*/ 1 w 88"/>
                  <a:gd name="T3" fmla="*/ 2 h 442"/>
                  <a:gd name="T4" fmla="*/ 1 w 88"/>
                  <a:gd name="T5" fmla="*/ 4 h 442"/>
                  <a:gd name="T6" fmla="*/ 1 w 88"/>
                  <a:gd name="T7" fmla="*/ 7 h 442"/>
                  <a:gd name="T8" fmla="*/ 1 w 88"/>
                  <a:gd name="T9" fmla="*/ 10 h 442"/>
                  <a:gd name="T10" fmla="*/ 1 w 88"/>
                  <a:gd name="T11" fmla="*/ 11 h 442"/>
                  <a:gd name="T12" fmla="*/ 1 w 88"/>
                  <a:gd name="T13" fmla="*/ 13 h 442"/>
                  <a:gd name="T14" fmla="*/ 2 w 88"/>
                  <a:gd name="T15" fmla="*/ 15 h 442"/>
                  <a:gd name="T16" fmla="*/ 2 w 88"/>
                  <a:gd name="T17" fmla="*/ 16 h 442"/>
                  <a:gd name="T18" fmla="*/ 2 w 88"/>
                  <a:gd name="T19" fmla="*/ 15 h 442"/>
                  <a:gd name="T20" fmla="*/ 2 w 88"/>
                  <a:gd name="T21" fmla="*/ 15 h 442"/>
                  <a:gd name="T22" fmla="*/ 2 w 88"/>
                  <a:gd name="T23" fmla="*/ 17 h 442"/>
                  <a:gd name="T24" fmla="*/ 2 w 88"/>
                  <a:gd name="T25" fmla="*/ 19 h 442"/>
                  <a:gd name="T26" fmla="*/ 1 w 88"/>
                  <a:gd name="T27" fmla="*/ 24 h 442"/>
                  <a:gd name="T28" fmla="*/ 1 w 88"/>
                  <a:gd name="T29" fmla="*/ 23 h 442"/>
                  <a:gd name="T30" fmla="*/ 1 w 88"/>
                  <a:gd name="T31" fmla="*/ 28 h 442"/>
                  <a:gd name="T32" fmla="*/ 0 w 88"/>
                  <a:gd name="T33" fmla="*/ 30 h 442"/>
                  <a:gd name="T34" fmla="*/ 1 w 88"/>
                  <a:gd name="T35" fmla="*/ 31 h 442"/>
                  <a:gd name="T36" fmla="*/ 0 w 88"/>
                  <a:gd name="T37" fmla="*/ 31 h 442"/>
                  <a:gd name="T38" fmla="*/ 1 w 88"/>
                  <a:gd name="T39" fmla="*/ 32 h 442"/>
                  <a:gd name="T40" fmla="*/ 2 w 88"/>
                  <a:gd name="T41" fmla="*/ 31 h 442"/>
                  <a:gd name="T42" fmla="*/ 2 w 88"/>
                  <a:gd name="T43" fmla="*/ 29 h 442"/>
                  <a:gd name="T44" fmla="*/ 3 w 88"/>
                  <a:gd name="T45" fmla="*/ 24 h 442"/>
                  <a:gd name="T46" fmla="*/ 3 w 88"/>
                  <a:gd name="T47" fmla="*/ 24 h 442"/>
                  <a:gd name="T48" fmla="*/ 3 w 88"/>
                  <a:gd name="T49" fmla="*/ 19 h 442"/>
                  <a:gd name="T50" fmla="*/ 3 w 88"/>
                  <a:gd name="T51" fmla="*/ 17 h 442"/>
                  <a:gd name="T52" fmla="*/ 3 w 88"/>
                  <a:gd name="T53" fmla="*/ 15 h 442"/>
                  <a:gd name="T54" fmla="*/ 3 w 88"/>
                  <a:gd name="T55" fmla="*/ 15 h 442"/>
                  <a:gd name="T56" fmla="*/ 3 w 88"/>
                  <a:gd name="T57" fmla="*/ 13 h 442"/>
                  <a:gd name="T58" fmla="*/ 3 w 88"/>
                  <a:gd name="T59" fmla="*/ 13 h 442"/>
                  <a:gd name="T60" fmla="*/ 2 w 88"/>
                  <a:gd name="T61" fmla="*/ 12 h 442"/>
                  <a:gd name="T62" fmla="*/ 2 w 88"/>
                  <a:gd name="T63" fmla="*/ 10 h 442"/>
                  <a:gd name="T64" fmla="*/ 1 w 88"/>
                  <a:gd name="T65" fmla="*/ 10 h 442"/>
                  <a:gd name="T66" fmla="*/ 2 w 88"/>
                  <a:gd name="T67" fmla="*/ 8 h 442"/>
                  <a:gd name="T68" fmla="*/ 1 w 88"/>
                  <a:gd name="T69" fmla="*/ 7 h 442"/>
                  <a:gd name="T70" fmla="*/ 2 w 88"/>
                  <a:gd name="T71" fmla="*/ 5 h 442"/>
                  <a:gd name="T72" fmla="*/ 2 w 88"/>
                  <a:gd name="T73" fmla="*/ 3 h 442"/>
                  <a:gd name="T74" fmla="*/ 3 w 88"/>
                  <a:gd name="T75" fmla="*/ 1 h 4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88" h="442">
                    <a:moveTo>
                      <a:pt x="73" y="11"/>
                    </a:moveTo>
                    <a:lnTo>
                      <a:pt x="38" y="0"/>
                    </a:lnTo>
                    <a:lnTo>
                      <a:pt x="33" y="15"/>
                    </a:lnTo>
                    <a:lnTo>
                      <a:pt x="28" y="31"/>
                    </a:lnTo>
                    <a:lnTo>
                      <a:pt x="25" y="45"/>
                    </a:lnTo>
                    <a:lnTo>
                      <a:pt x="21" y="58"/>
                    </a:lnTo>
                    <a:lnTo>
                      <a:pt x="17" y="82"/>
                    </a:lnTo>
                    <a:lnTo>
                      <a:pt x="16" y="89"/>
                    </a:lnTo>
                    <a:lnTo>
                      <a:pt x="14" y="111"/>
                    </a:lnTo>
                    <a:lnTo>
                      <a:pt x="16" y="131"/>
                    </a:lnTo>
                    <a:lnTo>
                      <a:pt x="17" y="138"/>
                    </a:lnTo>
                    <a:lnTo>
                      <a:pt x="20" y="148"/>
                    </a:lnTo>
                    <a:lnTo>
                      <a:pt x="24" y="159"/>
                    </a:lnTo>
                    <a:lnTo>
                      <a:pt x="28" y="170"/>
                    </a:lnTo>
                    <a:lnTo>
                      <a:pt x="35" y="182"/>
                    </a:lnTo>
                    <a:lnTo>
                      <a:pt x="43" y="195"/>
                    </a:lnTo>
                    <a:lnTo>
                      <a:pt x="47" y="202"/>
                    </a:lnTo>
                    <a:lnTo>
                      <a:pt x="54" y="213"/>
                    </a:lnTo>
                    <a:lnTo>
                      <a:pt x="70" y="202"/>
                    </a:lnTo>
                    <a:lnTo>
                      <a:pt x="51" y="202"/>
                    </a:lnTo>
                    <a:lnTo>
                      <a:pt x="52" y="209"/>
                    </a:lnTo>
                    <a:lnTo>
                      <a:pt x="52" y="200"/>
                    </a:lnTo>
                    <a:lnTo>
                      <a:pt x="50" y="213"/>
                    </a:lnTo>
                    <a:lnTo>
                      <a:pt x="48" y="225"/>
                    </a:lnTo>
                    <a:lnTo>
                      <a:pt x="47" y="239"/>
                    </a:lnTo>
                    <a:lnTo>
                      <a:pt x="46" y="253"/>
                    </a:lnTo>
                    <a:lnTo>
                      <a:pt x="43" y="284"/>
                    </a:lnTo>
                    <a:lnTo>
                      <a:pt x="37" y="317"/>
                    </a:lnTo>
                    <a:lnTo>
                      <a:pt x="55" y="317"/>
                    </a:lnTo>
                    <a:lnTo>
                      <a:pt x="38" y="310"/>
                    </a:lnTo>
                    <a:lnTo>
                      <a:pt x="32" y="343"/>
                    </a:lnTo>
                    <a:lnTo>
                      <a:pt x="23" y="374"/>
                    </a:lnTo>
                    <a:lnTo>
                      <a:pt x="17" y="388"/>
                    </a:lnTo>
                    <a:lnTo>
                      <a:pt x="11" y="401"/>
                    </a:lnTo>
                    <a:lnTo>
                      <a:pt x="4" y="411"/>
                    </a:lnTo>
                    <a:lnTo>
                      <a:pt x="21" y="418"/>
                    </a:lnTo>
                    <a:lnTo>
                      <a:pt x="7" y="405"/>
                    </a:lnTo>
                    <a:lnTo>
                      <a:pt x="0" y="415"/>
                    </a:lnTo>
                    <a:lnTo>
                      <a:pt x="26" y="442"/>
                    </a:lnTo>
                    <a:lnTo>
                      <a:pt x="34" y="432"/>
                    </a:lnTo>
                    <a:lnTo>
                      <a:pt x="39" y="425"/>
                    </a:lnTo>
                    <a:lnTo>
                      <a:pt x="46" y="415"/>
                    </a:lnTo>
                    <a:lnTo>
                      <a:pt x="52" y="402"/>
                    </a:lnTo>
                    <a:lnTo>
                      <a:pt x="58" y="388"/>
                    </a:lnTo>
                    <a:lnTo>
                      <a:pt x="67" y="357"/>
                    </a:lnTo>
                    <a:lnTo>
                      <a:pt x="73" y="324"/>
                    </a:lnTo>
                    <a:lnTo>
                      <a:pt x="74" y="317"/>
                    </a:lnTo>
                    <a:lnTo>
                      <a:pt x="80" y="284"/>
                    </a:lnTo>
                    <a:lnTo>
                      <a:pt x="84" y="253"/>
                    </a:lnTo>
                    <a:lnTo>
                      <a:pt x="85" y="239"/>
                    </a:lnTo>
                    <a:lnTo>
                      <a:pt x="86" y="225"/>
                    </a:lnTo>
                    <a:lnTo>
                      <a:pt x="87" y="213"/>
                    </a:lnTo>
                    <a:lnTo>
                      <a:pt x="88" y="205"/>
                    </a:lnTo>
                    <a:lnTo>
                      <a:pt x="88" y="202"/>
                    </a:lnTo>
                    <a:lnTo>
                      <a:pt x="87" y="195"/>
                    </a:lnTo>
                    <a:lnTo>
                      <a:pt x="85" y="192"/>
                    </a:lnTo>
                    <a:lnTo>
                      <a:pt x="74" y="175"/>
                    </a:lnTo>
                    <a:lnTo>
                      <a:pt x="60" y="188"/>
                    </a:lnTo>
                    <a:lnTo>
                      <a:pt x="78" y="181"/>
                    </a:lnTo>
                    <a:lnTo>
                      <a:pt x="71" y="168"/>
                    </a:lnTo>
                    <a:lnTo>
                      <a:pt x="64" y="156"/>
                    </a:lnTo>
                    <a:lnTo>
                      <a:pt x="59" y="145"/>
                    </a:lnTo>
                    <a:lnTo>
                      <a:pt x="55" y="134"/>
                    </a:lnTo>
                    <a:lnTo>
                      <a:pt x="52" y="124"/>
                    </a:lnTo>
                    <a:lnTo>
                      <a:pt x="34" y="131"/>
                    </a:lnTo>
                    <a:lnTo>
                      <a:pt x="53" y="131"/>
                    </a:lnTo>
                    <a:lnTo>
                      <a:pt x="52" y="111"/>
                    </a:lnTo>
                    <a:lnTo>
                      <a:pt x="53" y="89"/>
                    </a:lnTo>
                    <a:lnTo>
                      <a:pt x="34" y="89"/>
                    </a:lnTo>
                    <a:lnTo>
                      <a:pt x="52" y="96"/>
                    </a:lnTo>
                    <a:lnTo>
                      <a:pt x="57" y="72"/>
                    </a:lnTo>
                    <a:lnTo>
                      <a:pt x="60" y="59"/>
                    </a:lnTo>
                    <a:lnTo>
                      <a:pt x="64" y="45"/>
                    </a:lnTo>
                    <a:lnTo>
                      <a:pt x="68" y="30"/>
                    </a:lnTo>
                    <a:lnTo>
                      <a:pt x="73" y="11"/>
                    </a:lnTo>
                    <a:close/>
                  </a:path>
                </a:pathLst>
              </a:custGeom>
              <a:solidFill>
                <a:srgbClr val="FF3300"/>
              </a:solidFill>
              <a:ln>
                <a:noFill/>
              </a:ln>
              <a:extLst>
                <a:ext uri="{91240B29-F687-4F45-9708-019B960494DF}">
                  <a14:hiddenLine xmlns:a14="http://schemas.microsoft.com/office/drawing/2010/main" w="9525">
                    <a:solidFill>
                      <a:srgbClr val="0033CC"/>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sp>
            <p:nvSpPr>
              <p:cNvPr id="139" name="Freeform 3400"/>
              <p:cNvSpPr>
                <a:spLocks noChangeAspect="1"/>
              </p:cNvSpPr>
              <p:nvPr/>
            </p:nvSpPr>
            <p:spPr bwMode="auto">
              <a:xfrm>
                <a:off x="2162" y="1153"/>
                <a:ext cx="147" cy="179"/>
              </a:xfrm>
              <a:custGeom>
                <a:avLst/>
                <a:gdLst>
                  <a:gd name="T0" fmla="*/ 0 w 182"/>
                  <a:gd name="T1" fmla="*/ 175 h 181"/>
                  <a:gd name="T2" fmla="*/ 48 w 182"/>
                  <a:gd name="T3" fmla="*/ 132 h 181"/>
                  <a:gd name="T4" fmla="*/ 48 w 182"/>
                  <a:gd name="T5" fmla="*/ 87 h 181"/>
                  <a:gd name="T6" fmla="*/ 96 w 182"/>
                  <a:gd name="T7" fmla="*/ 0 h 1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2" h="181">
                    <a:moveTo>
                      <a:pt x="0" y="181"/>
                    </a:moveTo>
                    <a:cubicBezTo>
                      <a:pt x="38" y="166"/>
                      <a:pt x="76" y="151"/>
                      <a:pt x="91" y="136"/>
                    </a:cubicBezTo>
                    <a:cubicBezTo>
                      <a:pt x="106" y="121"/>
                      <a:pt x="76" y="113"/>
                      <a:pt x="91" y="90"/>
                    </a:cubicBezTo>
                    <a:cubicBezTo>
                      <a:pt x="106" y="67"/>
                      <a:pt x="167" y="15"/>
                      <a:pt x="182" y="0"/>
                    </a:cubicBezTo>
                  </a:path>
                </a:pathLst>
              </a:custGeom>
              <a:noFill/>
              <a:ln w="28575">
                <a:solidFill>
                  <a:srgbClr val="FF3300"/>
                </a:solidFill>
                <a:round/>
                <a:headEnd/>
                <a:tailEnd/>
              </a:ln>
              <a:extLst>
                <a:ext uri="{909E8E84-426E-40DD-AFC4-6F175D3DCCD1}">
                  <a14:hiddenFill xmlns:a14="http://schemas.microsoft.com/office/drawing/2010/main">
                    <a:solidFill>
                      <a:srgbClr val="BBE0E3"/>
                    </a:solidFill>
                  </a14:hiddenFill>
                </a:ext>
              </a:extLst>
            </p:spPr>
            <p:txBody>
              <a:bodyPr vert="horz" wrap="square" lIns="91440" tIns="45720" rIns="91440" bIns="45720" numCol="1" anchor="t" anchorCtr="0" compatLnSpc="1">
                <a:prstTxWarp prst="textNoShape">
                  <a:avLst/>
                </a:prstTxWarp>
              </a:bodyPr>
              <a:lstStyle/>
              <a:p>
                <a:pPr>
                  <a:defRPr/>
                </a:pPr>
                <a:endParaRPr lang="en-US">
                  <a:solidFill>
                    <a:prstClr val="black"/>
                  </a:solidFill>
                  <a:latin typeface="Calibri"/>
                </a:endParaRPr>
              </a:p>
            </p:txBody>
          </p:sp>
        </p:grpSp>
      </p:grpSp>
      <p:pic>
        <p:nvPicPr>
          <p:cNvPr id="242" name="Picture 241"/>
          <p:cNvPicPr>
            <a:picLocks noChangeAspect="1"/>
          </p:cNvPicPr>
          <p:nvPr/>
        </p:nvPicPr>
        <p:blipFill>
          <a:blip r:embed="rId10" cstate="print"/>
          <a:srcRect/>
          <a:stretch>
            <a:fillRect/>
          </a:stretch>
        </p:blipFill>
        <p:spPr bwMode="auto">
          <a:xfrm>
            <a:off x="6101782" y="5536930"/>
            <a:ext cx="710772" cy="704538"/>
          </a:xfrm>
          <a:prstGeom prst="rect">
            <a:avLst/>
          </a:prstGeom>
          <a:noFill/>
          <a:ln w="9525">
            <a:noFill/>
            <a:miter lim="800000"/>
            <a:headEnd/>
            <a:tailEnd/>
          </a:ln>
        </p:spPr>
      </p:pic>
      <p:pic>
        <p:nvPicPr>
          <p:cNvPr id="243" name="Picture 242"/>
          <p:cNvPicPr>
            <a:picLocks noChangeAspect="1"/>
          </p:cNvPicPr>
          <p:nvPr/>
        </p:nvPicPr>
        <p:blipFill>
          <a:blip r:embed="rId11" cstate="print"/>
          <a:srcRect/>
          <a:stretch>
            <a:fillRect/>
          </a:stretch>
        </p:blipFill>
        <p:spPr bwMode="auto">
          <a:xfrm>
            <a:off x="7354088" y="5519180"/>
            <a:ext cx="704538" cy="704538"/>
          </a:xfrm>
          <a:prstGeom prst="rect">
            <a:avLst/>
          </a:prstGeom>
          <a:noFill/>
          <a:ln w="9525">
            <a:noFill/>
            <a:miter lim="800000"/>
            <a:headEnd/>
            <a:tailEnd/>
          </a:ln>
        </p:spPr>
      </p:pic>
      <p:sp>
        <p:nvSpPr>
          <p:cNvPr id="244" name="Rounded Rectangle 243"/>
          <p:cNvSpPr/>
          <p:nvPr/>
        </p:nvSpPr>
        <p:spPr>
          <a:xfrm>
            <a:off x="5879212" y="4000069"/>
            <a:ext cx="2442044" cy="259518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a:endParaRPr>
          </a:p>
        </p:txBody>
      </p:sp>
      <p:sp>
        <p:nvSpPr>
          <p:cNvPr id="245" name="Rectangle 244"/>
          <p:cNvSpPr/>
          <p:nvPr/>
        </p:nvSpPr>
        <p:spPr>
          <a:xfrm>
            <a:off x="5909030" y="6198826"/>
            <a:ext cx="2373519" cy="261610"/>
          </a:xfrm>
          <a:prstGeom prst="rect">
            <a:avLst/>
          </a:prstGeom>
        </p:spPr>
        <p:txBody>
          <a:bodyPr wrap="square">
            <a:spAutoFit/>
          </a:bodyPr>
          <a:lstStyle/>
          <a:p>
            <a:pPr algn="ctr">
              <a:defRPr/>
            </a:pPr>
            <a:r>
              <a:rPr lang="en-US" sz="1100" i="1" dirty="0" err="1">
                <a:solidFill>
                  <a:prstClr val="black"/>
                </a:solidFill>
                <a:latin typeface="Calibri"/>
              </a:rPr>
              <a:t>ChemPlusChem</a:t>
            </a:r>
            <a:r>
              <a:rPr lang="en-US" sz="1100" i="1" dirty="0">
                <a:solidFill>
                  <a:prstClr val="black"/>
                </a:solidFill>
                <a:latin typeface="Calibri"/>
              </a:rPr>
              <a:t> </a:t>
            </a:r>
            <a:r>
              <a:rPr lang="en-US" sz="1100" b="1" dirty="0">
                <a:solidFill>
                  <a:prstClr val="black"/>
                </a:solidFill>
                <a:latin typeface="Calibri"/>
              </a:rPr>
              <a:t>2016</a:t>
            </a:r>
            <a:r>
              <a:rPr lang="en-US" sz="1100" dirty="0">
                <a:solidFill>
                  <a:prstClr val="black"/>
                </a:solidFill>
                <a:latin typeface="Calibri"/>
              </a:rPr>
              <a:t>, </a:t>
            </a:r>
            <a:r>
              <a:rPr lang="en-US" sz="1100" i="1" dirty="0">
                <a:solidFill>
                  <a:prstClr val="black"/>
                </a:solidFill>
                <a:latin typeface="Calibri"/>
              </a:rPr>
              <a:t>81</a:t>
            </a:r>
            <a:r>
              <a:rPr lang="en-US" sz="1100" dirty="0">
                <a:solidFill>
                  <a:prstClr val="black"/>
                </a:solidFill>
                <a:latin typeface="Calibri"/>
              </a:rPr>
              <a:t>, </a:t>
            </a:r>
            <a:r>
              <a:rPr lang="en-GB" sz="1100" dirty="0">
                <a:solidFill>
                  <a:prstClr val="black"/>
                </a:solidFill>
                <a:latin typeface="Calibri"/>
              </a:rPr>
              <a:t>913</a:t>
            </a:r>
            <a:endParaRPr lang="el-GR" sz="1100" dirty="0">
              <a:solidFill>
                <a:prstClr val="black"/>
              </a:solidFill>
              <a:latin typeface="Calibri"/>
            </a:endParaRPr>
          </a:p>
        </p:txBody>
      </p:sp>
      <p:sp>
        <p:nvSpPr>
          <p:cNvPr id="246" name="TextBox 245">
            <a:extLst>
              <a:ext uri="{FF2B5EF4-FFF2-40B4-BE49-F238E27FC236}">
                <a16:creationId xmlns="" xmlns:a16="http://schemas.microsoft.com/office/drawing/2014/main" id="{0B2BEC18-EA46-4EC5-AB70-A407A0551E85}"/>
              </a:ext>
            </a:extLst>
          </p:cNvPr>
          <p:cNvSpPr txBox="1"/>
          <p:nvPr/>
        </p:nvSpPr>
        <p:spPr>
          <a:xfrm rot="19222600">
            <a:off x="6574068" y="5600920"/>
            <a:ext cx="872517" cy="246221"/>
          </a:xfrm>
          <a:prstGeom prst="rect">
            <a:avLst/>
          </a:prstGeom>
          <a:noFill/>
        </p:spPr>
        <p:txBody>
          <a:bodyPr wrap="square" rtlCol="0">
            <a:spAutoFit/>
          </a:bodyPr>
          <a:lstStyle/>
          <a:p>
            <a:pPr algn="ctr">
              <a:defRPr/>
            </a:pPr>
            <a:r>
              <a:rPr lang="en-US" sz="1000" b="1" dirty="0">
                <a:solidFill>
                  <a:srgbClr val="3366CC"/>
                </a:solidFill>
                <a:latin typeface="Calibri"/>
              </a:rPr>
              <a:t>Knight</a:t>
            </a:r>
          </a:p>
        </p:txBody>
      </p:sp>
      <p:sp>
        <p:nvSpPr>
          <p:cNvPr id="247" name="TextBox 246">
            <a:extLst>
              <a:ext uri="{FF2B5EF4-FFF2-40B4-BE49-F238E27FC236}">
                <a16:creationId xmlns="" xmlns:a16="http://schemas.microsoft.com/office/drawing/2014/main" id="{C9DEC2B2-71C2-4B0E-A4FE-B411C7D314E3}"/>
              </a:ext>
            </a:extLst>
          </p:cNvPr>
          <p:cNvSpPr txBox="1"/>
          <p:nvPr/>
        </p:nvSpPr>
        <p:spPr>
          <a:xfrm rot="19222600">
            <a:off x="6453641" y="4550073"/>
            <a:ext cx="1267841" cy="246221"/>
          </a:xfrm>
          <a:prstGeom prst="rect">
            <a:avLst/>
          </a:prstGeom>
          <a:noFill/>
        </p:spPr>
        <p:txBody>
          <a:bodyPr wrap="square" rtlCol="0">
            <a:spAutoFit/>
          </a:bodyPr>
          <a:lstStyle/>
          <a:p>
            <a:pPr algn="ctr">
              <a:defRPr/>
            </a:pPr>
            <a:r>
              <a:rPr lang="en-US" sz="1000" b="1" dirty="0">
                <a:solidFill>
                  <a:srgbClr val="3366CC"/>
                </a:solidFill>
                <a:latin typeface="Calibri"/>
              </a:rPr>
              <a:t>Tzartos</a:t>
            </a:r>
          </a:p>
        </p:txBody>
      </p:sp>
      <p:sp>
        <p:nvSpPr>
          <p:cNvPr id="248" name="TextBox 247">
            <a:extLst>
              <a:ext uri="{FF2B5EF4-FFF2-40B4-BE49-F238E27FC236}">
                <a16:creationId xmlns="" xmlns:a16="http://schemas.microsoft.com/office/drawing/2014/main" id="{6F32F8FC-EC76-4A21-B5D8-F00F42039BCC}"/>
              </a:ext>
            </a:extLst>
          </p:cNvPr>
          <p:cNvSpPr txBox="1"/>
          <p:nvPr/>
        </p:nvSpPr>
        <p:spPr>
          <a:xfrm rot="19222600">
            <a:off x="6597657" y="4595186"/>
            <a:ext cx="1267841" cy="246221"/>
          </a:xfrm>
          <a:prstGeom prst="rect">
            <a:avLst/>
          </a:prstGeom>
          <a:noFill/>
        </p:spPr>
        <p:txBody>
          <a:bodyPr wrap="square" rtlCol="0">
            <a:spAutoFit/>
          </a:bodyPr>
          <a:lstStyle/>
          <a:p>
            <a:pPr algn="ctr">
              <a:defRPr/>
            </a:pPr>
            <a:r>
              <a:rPr lang="en-US" sz="1000" b="1" dirty="0" err="1">
                <a:solidFill>
                  <a:srgbClr val="3366CC"/>
                </a:solidFill>
                <a:latin typeface="Calibri"/>
              </a:rPr>
              <a:t>Neurodiagnostics</a:t>
            </a:r>
            <a:endParaRPr lang="en-US" sz="1000" b="1" dirty="0">
              <a:solidFill>
                <a:srgbClr val="3366CC"/>
              </a:solidFill>
              <a:latin typeface="Calibri"/>
            </a:endParaRPr>
          </a:p>
        </p:txBody>
      </p:sp>
      <p:sp>
        <p:nvSpPr>
          <p:cNvPr id="249" name="TextBox 248">
            <a:extLst>
              <a:ext uri="{FF2B5EF4-FFF2-40B4-BE49-F238E27FC236}">
                <a16:creationId xmlns="" xmlns:a16="http://schemas.microsoft.com/office/drawing/2014/main" id="{01884837-E772-4444-B117-1B5F6DE2A85B}"/>
              </a:ext>
            </a:extLst>
          </p:cNvPr>
          <p:cNvSpPr txBox="1"/>
          <p:nvPr/>
        </p:nvSpPr>
        <p:spPr>
          <a:xfrm rot="19222600">
            <a:off x="6646750" y="5707088"/>
            <a:ext cx="872517" cy="246221"/>
          </a:xfrm>
          <a:prstGeom prst="rect">
            <a:avLst/>
          </a:prstGeom>
          <a:noFill/>
        </p:spPr>
        <p:txBody>
          <a:bodyPr wrap="square" rtlCol="0">
            <a:spAutoFit/>
          </a:bodyPr>
          <a:lstStyle/>
          <a:p>
            <a:pPr algn="ctr">
              <a:defRPr/>
            </a:pPr>
            <a:r>
              <a:rPr lang="en-US" sz="1000" b="1" dirty="0">
                <a:solidFill>
                  <a:srgbClr val="3366CC"/>
                </a:solidFill>
                <a:latin typeface="Calibri"/>
              </a:rPr>
              <a:t>Scientific</a:t>
            </a:r>
          </a:p>
        </p:txBody>
      </p:sp>
      <p:sp>
        <p:nvSpPr>
          <p:cNvPr id="250" name="TextBox 249">
            <a:extLst>
              <a:ext uri="{FF2B5EF4-FFF2-40B4-BE49-F238E27FC236}">
                <a16:creationId xmlns="" xmlns:a16="http://schemas.microsoft.com/office/drawing/2014/main" id="{C48F5C1D-3813-4479-8531-BEBE909F1D71}"/>
              </a:ext>
            </a:extLst>
          </p:cNvPr>
          <p:cNvSpPr txBox="1"/>
          <p:nvPr/>
        </p:nvSpPr>
        <p:spPr>
          <a:xfrm rot="19222600">
            <a:off x="6711606" y="5833677"/>
            <a:ext cx="872517" cy="246221"/>
          </a:xfrm>
          <a:prstGeom prst="rect">
            <a:avLst/>
          </a:prstGeom>
          <a:noFill/>
        </p:spPr>
        <p:txBody>
          <a:bodyPr wrap="square" rtlCol="0">
            <a:spAutoFit/>
          </a:bodyPr>
          <a:lstStyle/>
          <a:p>
            <a:pPr algn="ctr">
              <a:defRPr/>
            </a:pPr>
            <a:r>
              <a:rPr lang="en-US" sz="1000" b="1" dirty="0">
                <a:solidFill>
                  <a:srgbClr val="3366CC"/>
                </a:solidFill>
                <a:latin typeface="Calibri"/>
              </a:rPr>
              <a:t>Ltd</a:t>
            </a:r>
          </a:p>
        </p:txBody>
      </p:sp>
      <p:sp>
        <p:nvSpPr>
          <p:cNvPr id="251" name="Oval 250">
            <a:extLst>
              <a:ext uri="{FF2B5EF4-FFF2-40B4-BE49-F238E27FC236}">
                <a16:creationId xmlns="" xmlns:a16="http://schemas.microsoft.com/office/drawing/2014/main" id="{DCC42436-E775-4457-B808-8736B0EF8748}"/>
              </a:ext>
            </a:extLst>
          </p:cNvPr>
          <p:cNvSpPr/>
          <p:nvPr/>
        </p:nvSpPr>
        <p:spPr>
          <a:xfrm rot="19391730">
            <a:off x="6683605" y="4534252"/>
            <a:ext cx="1020345" cy="3367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52" name="Oval 251">
            <a:extLst>
              <a:ext uri="{FF2B5EF4-FFF2-40B4-BE49-F238E27FC236}">
                <a16:creationId xmlns="" xmlns:a16="http://schemas.microsoft.com/office/drawing/2014/main" id="{2563F818-69B2-4B78-BEDA-4288E84C7AE3}"/>
              </a:ext>
            </a:extLst>
          </p:cNvPr>
          <p:cNvSpPr/>
          <p:nvPr/>
        </p:nvSpPr>
        <p:spPr>
          <a:xfrm rot="19257577">
            <a:off x="6764226" y="5597123"/>
            <a:ext cx="637378" cy="4608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53" name="Rectangle 252"/>
          <p:cNvSpPr/>
          <p:nvPr/>
        </p:nvSpPr>
        <p:spPr>
          <a:xfrm>
            <a:off x="5909943" y="6367694"/>
            <a:ext cx="2373519" cy="261610"/>
          </a:xfrm>
          <a:prstGeom prst="rect">
            <a:avLst/>
          </a:prstGeom>
        </p:spPr>
        <p:txBody>
          <a:bodyPr wrap="square">
            <a:spAutoFit/>
          </a:bodyPr>
          <a:lstStyle/>
          <a:p>
            <a:pPr algn="ctr">
              <a:defRPr/>
            </a:pPr>
            <a:r>
              <a:rPr lang="en-US" sz="1100" i="1" dirty="0">
                <a:solidFill>
                  <a:prstClr val="black"/>
                </a:solidFill>
                <a:latin typeface="Calibri"/>
              </a:rPr>
              <a:t>Sensors </a:t>
            </a:r>
            <a:r>
              <a:rPr lang="en-US" sz="1100" b="1" dirty="0">
                <a:solidFill>
                  <a:prstClr val="black"/>
                </a:solidFill>
                <a:latin typeface="Calibri"/>
              </a:rPr>
              <a:t>2020</a:t>
            </a:r>
            <a:r>
              <a:rPr lang="en-US" sz="1100" dirty="0">
                <a:solidFill>
                  <a:prstClr val="black"/>
                </a:solidFill>
                <a:latin typeface="Calibri"/>
              </a:rPr>
              <a:t>, </a:t>
            </a:r>
            <a:r>
              <a:rPr lang="en-US" sz="1100" i="1" dirty="0">
                <a:solidFill>
                  <a:prstClr val="black"/>
                </a:solidFill>
                <a:latin typeface="Calibri"/>
              </a:rPr>
              <a:t>20</a:t>
            </a:r>
            <a:r>
              <a:rPr lang="en-US" sz="1100" dirty="0">
                <a:solidFill>
                  <a:prstClr val="black"/>
                </a:solidFill>
                <a:latin typeface="Calibri"/>
              </a:rPr>
              <a:t>, </a:t>
            </a:r>
            <a:r>
              <a:rPr lang="en-GB" sz="1100" dirty="0">
                <a:solidFill>
                  <a:prstClr val="black"/>
                </a:solidFill>
                <a:latin typeface="Calibri"/>
              </a:rPr>
              <a:t>5172</a:t>
            </a:r>
            <a:endParaRPr lang="el-GR" sz="1100" dirty="0">
              <a:solidFill>
                <a:prstClr val="black"/>
              </a:solidFill>
              <a:latin typeface="Calibri"/>
            </a:endParaRPr>
          </a:p>
        </p:txBody>
      </p:sp>
      <p:sp>
        <p:nvSpPr>
          <p:cNvPr id="3" name="Rectangle 2"/>
          <p:cNvSpPr/>
          <p:nvPr/>
        </p:nvSpPr>
        <p:spPr>
          <a:xfrm>
            <a:off x="1487698" y="4677232"/>
            <a:ext cx="1050870" cy="923330"/>
          </a:xfrm>
          <a:prstGeom prst="rect">
            <a:avLst/>
          </a:prstGeom>
        </p:spPr>
        <p:txBody>
          <a:bodyPr wrap="square">
            <a:spAutoFit/>
          </a:bodyPr>
          <a:lstStyle/>
          <a:p>
            <a:r>
              <a:rPr lang="en-US" b="1" dirty="0">
                <a:solidFill>
                  <a:srgbClr val="4F81BD">
                    <a:lumMod val="75000"/>
                  </a:srgbClr>
                </a:solidFill>
              </a:rPr>
              <a:t>Other Selected Projects:</a:t>
            </a:r>
            <a:endParaRPr lang="en-US" dirty="0"/>
          </a:p>
        </p:txBody>
      </p:sp>
      <p:sp>
        <p:nvSpPr>
          <p:cNvPr id="254" name="Rectangle 253"/>
          <p:cNvSpPr/>
          <p:nvPr/>
        </p:nvSpPr>
        <p:spPr>
          <a:xfrm>
            <a:off x="8474311" y="3817994"/>
            <a:ext cx="2134010" cy="461665"/>
          </a:xfrm>
          <a:prstGeom prst="rect">
            <a:avLst/>
          </a:prstGeom>
        </p:spPr>
        <p:txBody>
          <a:bodyPr wrap="square">
            <a:spAutoFit/>
          </a:bodyPr>
          <a:lstStyle/>
          <a:p>
            <a:pPr algn="ctr">
              <a:defRPr/>
            </a:pPr>
            <a:r>
              <a:rPr lang="en-US" sz="1200" b="1" dirty="0">
                <a:solidFill>
                  <a:prstClr val="black"/>
                </a:solidFill>
                <a:latin typeface="Calibri"/>
                <a:cs typeface="Arial" panose="020B0604020202020204" pitchFamily="34" charset="0"/>
              </a:rPr>
              <a:t>Materials for Dye-Sensitized &amp; Perovskite Solar Cells</a:t>
            </a:r>
          </a:p>
        </p:txBody>
      </p:sp>
      <p:pic>
        <p:nvPicPr>
          <p:cNvPr id="255" name="Picture 2"/>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9221" t="561" r="11053" b="1293"/>
          <a:stretch/>
        </p:blipFill>
        <p:spPr bwMode="auto">
          <a:xfrm>
            <a:off x="8611163" y="4234874"/>
            <a:ext cx="963902" cy="1631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8" name="Rectangle 257"/>
          <p:cNvSpPr/>
          <p:nvPr/>
        </p:nvSpPr>
        <p:spPr>
          <a:xfrm>
            <a:off x="8440636" y="5782538"/>
            <a:ext cx="2151812" cy="261610"/>
          </a:xfrm>
          <a:prstGeom prst="rect">
            <a:avLst/>
          </a:prstGeom>
        </p:spPr>
        <p:txBody>
          <a:bodyPr wrap="square">
            <a:spAutoFit/>
          </a:bodyPr>
          <a:lstStyle/>
          <a:p>
            <a:pPr algn="ctr">
              <a:defRPr/>
            </a:pPr>
            <a:r>
              <a:rPr lang="en-US" sz="1100" i="1" dirty="0">
                <a:solidFill>
                  <a:prstClr val="black"/>
                </a:solidFill>
                <a:latin typeface="Calibri"/>
              </a:rPr>
              <a:t>J. Phys. Chem. C</a:t>
            </a:r>
            <a:r>
              <a:rPr lang="en-US" sz="1100" dirty="0">
                <a:solidFill>
                  <a:prstClr val="black"/>
                </a:solidFill>
                <a:latin typeface="Calibri"/>
              </a:rPr>
              <a:t> </a:t>
            </a:r>
            <a:r>
              <a:rPr lang="en-US" sz="1100" b="1" dirty="0">
                <a:solidFill>
                  <a:prstClr val="black"/>
                </a:solidFill>
                <a:latin typeface="Calibri"/>
              </a:rPr>
              <a:t>2014</a:t>
            </a:r>
            <a:r>
              <a:rPr lang="en-US" sz="1100" dirty="0">
                <a:solidFill>
                  <a:prstClr val="black"/>
                </a:solidFill>
                <a:latin typeface="Calibri"/>
              </a:rPr>
              <a:t>, </a:t>
            </a:r>
            <a:r>
              <a:rPr lang="en-US" sz="1100" i="1" dirty="0">
                <a:solidFill>
                  <a:prstClr val="black"/>
                </a:solidFill>
                <a:latin typeface="Calibri"/>
              </a:rPr>
              <a:t>118</a:t>
            </a:r>
            <a:r>
              <a:rPr lang="en-US" sz="1100" dirty="0">
                <a:solidFill>
                  <a:prstClr val="black"/>
                </a:solidFill>
                <a:latin typeface="Calibri"/>
              </a:rPr>
              <a:t>, </a:t>
            </a:r>
            <a:r>
              <a:rPr lang="en-GB" sz="1100" dirty="0">
                <a:solidFill>
                  <a:prstClr val="black"/>
                </a:solidFill>
                <a:latin typeface="Calibri"/>
              </a:rPr>
              <a:t>16760</a:t>
            </a:r>
            <a:endParaRPr lang="el-GR" sz="1100" dirty="0">
              <a:solidFill>
                <a:prstClr val="black"/>
              </a:solidFill>
              <a:latin typeface="Calibri"/>
            </a:endParaRPr>
          </a:p>
        </p:txBody>
      </p:sp>
      <p:sp>
        <p:nvSpPr>
          <p:cNvPr id="260" name="Rounded Rectangle 259"/>
          <p:cNvSpPr/>
          <p:nvPr/>
        </p:nvSpPr>
        <p:spPr>
          <a:xfrm>
            <a:off x="8433214" y="3792035"/>
            <a:ext cx="2151812" cy="297824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a:endParaRPr>
          </a:p>
        </p:txBody>
      </p:sp>
      <p:sp>
        <p:nvSpPr>
          <p:cNvPr id="261" name="Rectangle 260"/>
          <p:cNvSpPr/>
          <p:nvPr/>
        </p:nvSpPr>
        <p:spPr>
          <a:xfrm>
            <a:off x="8458438" y="5958937"/>
            <a:ext cx="2134010" cy="261610"/>
          </a:xfrm>
          <a:prstGeom prst="rect">
            <a:avLst/>
          </a:prstGeom>
        </p:spPr>
        <p:txBody>
          <a:bodyPr wrap="square">
            <a:spAutoFit/>
          </a:bodyPr>
          <a:lstStyle/>
          <a:p>
            <a:pPr algn="ctr">
              <a:defRPr/>
            </a:pPr>
            <a:r>
              <a:rPr lang="en-US" sz="1100" i="1" dirty="0">
                <a:solidFill>
                  <a:prstClr val="black"/>
                </a:solidFill>
                <a:latin typeface="Calibri"/>
              </a:rPr>
              <a:t>ChemSusChem</a:t>
            </a:r>
            <a:r>
              <a:rPr lang="en-US" sz="1100" dirty="0">
                <a:solidFill>
                  <a:prstClr val="black"/>
                </a:solidFill>
                <a:latin typeface="Calibri"/>
              </a:rPr>
              <a:t> </a:t>
            </a:r>
            <a:r>
              <a:rPr lang="en-US" sz="1100" b="1" dirty="0">
                <a:solidFill>
                  <a:prstClr val="black"/>
                </a:solidFill>
                <a:latin typeface="Calibri"/>
              </a:rPr>
              <a:t>2015</a:t>
            </a:r>
            <a:r>
              <a:rPr lang="en-US" sz="1100" dirty="0">
                <a:solidFill>
                  <a:prstClr val="black"/>
                </a:solidFill>
                <a:latin typeface="Calibri"/>
              </a:rPr>
              <a:t>, </a:t>
            </a:r>
            <a:r>
              <a:rPr lang="en-US" sz="1100" i="1" dirty="0">
                <a:solidFill>
                  <a:prstClr val="black"/>
                </a:solidFill>
                <a:latin typeface="Calibri"/>
              </a:rPr>
              <a:t>8</a:t>
            </a:r>
            <a:r>
              <a:rPr lang="en-US" sz="1100" dirty="0">
                <a:solidFill>
                  <a:prstClr val="black"/>
                </a:solidFill>
                <a:latin typeface="Calibri"/>
              </a:rPr>
              <a:t>, </a:t>
            </a:r>
            <a:r>
              <a:rPr lang="en-GB" sz="1100" dirty="0">
                <a:solidFill>
                  <a:prstClr val="black"/>
                </a:solidFill>
                <a:latin typeface="Calibri"/>
              </a:rPr>
              <a:t>588</a:t>
            </a:r>
            <a:endParaRPr lang="el-GR" sz="1100" dirty="0">
              <a:solidFill>
                <a:prstClr val="black"/>
              </a:solidFill>
              <a:latin typeface="Calibri"/>
            </a:endParaRPr>
          </a:p>
        </p:txBody>
      </p:sp>
      <p:sp>
        <p:nvSpPr>
          <p:cNvPr id="262" name="Rectangle 261"/>
          <p:cNvSpPr/>
          <p:nvPr/>
        </p:nvSpPr>
        <p:spPr>
          <a:xfrm>
            <a:off x="8449952" y="6127346"/>
            <a:ext cx="2134010" cy="261610"/>
          </a:xfrm>
          <a:prstGeom prst="rect">
            <a:avLst/>
          </a:prstGeom>
        </p:spPr>
        <p:txBody>
          <a:bodyPr wrap="square">
            <a:spAutoFit/>
          </a:bodyPr>
          <a:lstStyle/>
          <a:p>
            <a:pPr algn="ctr">
              <a:defRPr/>
            </a:pPr>
            <a:r>
              <a:rPr lang="en-US" sz="1100" i="1" dirty="0" err="1">
                <a:solidFill>
                  <a:prstClr val="black"/>
                </a:solidFill>
                <a:latin typeface="Calibri"/>
              </a:rPr>
              <a:t>Synlett</a:t>
            </a:r>
            <a:r>
              <a:rPr lang="en-US" sz="1100" dirty="0">
                <a:solidFill>
                  <a:prstClr val="black"/>
                </a:solidFill>
                <a:latin typeface="Calibri"/>
              </a:rPr>
              <a:t> </a:t>
            </a:r>
            <a:r>
              <a:rPr lang="en-US" sz="1100" b="1" dirty="0">
                <a:solidFill>
                  <a:prstClr val="black"/>
                </a:solidFill>
                <a:latin typeface="Calibri"/>
              </a:rPr>
              <a:t>2017</a:t>
            </a:r>
            <a:r>
              <a:rPr lang="en-US" sz="1100" dirty="0">
                <a:solidFill>
                  <a:prstClr val="black"/>
                </a:solidFill>
                <a:latin typeface="Calibri"/>
              </a:rPr>
              <a:t>, 2</a:t>
            </a:r>
            <a:r>
              <a:rPr lang="en-US" sz="1100" i="1" dirty="0">
                <a:solidFill>
                  <a:prstClr val="black"/>
                </a:solidFill>
                <a:latin typeface="Calibri"/>
              </a:rPr>
              <a:t>8</a:t>
            </a:r>
            <a:r>
              <a:rPr lang="en-US" sz="1100" dirty="0">
                <a:solidFill>
                  <a:prstClr val="black"/>
                </a:solidFill>
                <a:latin typeface="Calibri"/>
              </a:rPr>
              <a:t>, 929</a:t>
            </a:r>
            <a:endParaRPr lang="el-GR" sz="1100" dirty="0">
              <a:solidFill>
                <a:prstClr val="black"/>
              </a:solidFill>
              <a:latin typeface="Calibri"/>
            </a:endParaRPr>
          </a:p>
        </p:txBody>
      </p:sp>
      <p:sp>
        <p:nvSpPr>
          <p:cNvPr id="263" name="Rectangle 262">
            <a:extLst>
              <a:ext uri="{FF2B5EF4-FFF2-40B4-BE49-F238E27FC236}">
                <a16:creationId xmlns="" xmlns:a16="http://schemas.microsoft.com/office/drawing/2014/main" id="{42E91CB3-773B-49AD-B8C7-F3D7832396DA}"/>
              </a:ext>
            </a:extLst>
          </p:cNvPr>
          <p:cNvSpPr/>
          <p:nvPr/>
        </p:nvSpPr>
        <p:spPr>
          <a:xfrm>
            <a:off x="8456142" y="6307602"/>
            <a:ext cx="2134010" cy="261610"/>
          </a:xfrm>
          <a:prstGeom prst="rect">
            <a:avLst/>
          </a:prstGeom>
        </p:spPr>
        <p:txBody>
          <a:bodyPr wrap="square">
            <a:spAutoFit/>
          </a:bodyPr>
          <a:lstStyle/>
          <a:p>
            <a:pPr algn="ctr">
              <a:defRPr/>
            </a:pPr>
            <a:r>
              <a:rPr lang="en-US" sz="1100" i="1" dirty="0">
                <a:solidFill>
                  <a:prstClr val="black"/>
                </a:solidFill>
                <a:latin typeface="Calibri"/>
              </a:rPr>
              <a:t>Dyes Pigments</a:t>
            </a:r>
            <a:r>
              <a:rPr lang="en-US" sz="1100" dirty="0">
                <a:solidFill>
                  <a:prstClr val="black"/>
                </a:solidFill>
                <a:latin typeface="Calibri"/>
              </a:rPr>
              <a:t> </a:t>
            </a:r>
            <a:r>
              <a:rPr lang="en-US" sz="1100" b="1" dirty="0">
                <a:solidFill>
                  <a:prstClr val="black"/>
                </a:solidFill>
                <a:latin typeface="Calibri"/>
              </a:rPr>
              <a:t>2019</a:t>
            </a:r>
            <a:r>
              <a:rPr lang="en-US" sz="1100" dirty="0">
                <a:solidFill>
                  <a:prstClr val="black"/>
                </a:solidFill>
                <a:latin typeface="Calibri"/>
              </a:rPr>
              <a:t>, 165, 308</a:t>
            </a:r>
            <a:endParaRPr lang="el-GR" sz="1100" dirty="0">
              <a:solidFill>
                <a:prstClr val="black"/>
              </a:solidFill>
              <a:latin typeface="Calibri"/>
            </a:endParaRPr>
          </a:p>
        </p:txBody>
      </p:sp>
      <p:sp>
        <p:nvSpPr>
          <p:cNvPr id="264" name="Rectangle 263">
            <a:extLst>
              <a:ext uri="{FF2B5EF4-FFF2-40B4-BE49-F238E27FC236}">
                <a16:creationId xmlns="" xmlns:a16="http://schemas.microsoft.com/office/drawing/2014/main" id="{42E91CB3-773B-49AD-B8C7-F3D7832396DA}"/>
              </a:ext>
            </a:extLst>
          </p:cNvPr>
          <p:cNvSpPr/>
          <p:nvPr/>
        </p:nvSpPr>
        <p:spPr>
          <a:xfrm>
            <a:off x="8465058" y="6487995"/>
            <a:ext cx="2134010" cy="261610"/>
          </a:xfrm>
          <a:prstGeom prst="rect">
            <a:avLst/>
          </a:prstGeom>
        </p:spPr>
        <p:txBody>
          <a:bodyPr wrap="square">
            <a:spAutoFit/>
          </a:bodyPr>
          <a:lstStyle/>
          <a:p>
            <a:pPr algn="ctr">
              <a:defRPr/>
            </a:pPr>
            <a:r>
              <a:rPr lang="en-US" sz="1100" i="1" dirty="0">
                <a:solidFill>
                  <a:prstClr val="black"/>
                </a:solidFill>
                <a:latin typeface="Calibri"/>
              </a:rPr>
              <a:t>J. Mater. Chem. C </a:t>
            </a:r>
            <a:r>
              <a:rPr lang="en-US" sz="1100" b="1" dirty="0">
                <a:solidFill>
                  <a:prstClr val="black"/>
                </a:solidFill>
                <a:latin typeface="Calibri"/>
              </a:rPr>
              <a:t>2022</a:t>
            </a:r>
            <a:r>
              <a:rPr lang="en-US" sz="1100" dirty="0">
                <a:solidFill>
                  <a:prstClr val="black"/>
                </a:solidFill>
                <a:latin typeface="Calibri"/>
              </a:rPr>
              <a:t>, 10, 12751</a:t>
            </a:r>
            <a:endParaRPr lang="el-GR" sz="1100" dirty="0">
              <a:solidFill>
                <a:prstClr val="black"/>
              </a:solidFill>
              <a:latin typeface="Calibri"/>
            </a:endParaRPr>
          </a:p>
        </p:txBody>
      </p:sp>
      <p:sp>
        <p:nvSpPr>
          <p:cNvPr id="265" name="TextBox 264">
            <a:extLst>
              <a:ext uri="{FF2B5EF4-FFF2-40B4-BE49-F238E27FC236}">
                <a16:creationId xmlns="" xmlns:a16="http://schemas.microsoft.com/office/drawing/2014/main" id="{1FEA5531-4036-401D-A882-60AF4AB931B3}"/>
              </a:ext>
            </a:extLst>
          </p:cNvPr>
          <p:cNvSpPr txBox="1"/>
          <p:nvPr/>
        </p:nvSpPr>
        <p:spPr>
          <a:xfrm rot="19222600">
            <a:off x="9305212" y="4724364"/>
            <a:ext cx="1152033" cy="246221"/>
          </a:xfrm>
          <a:prstGeom prst="rect">
            <a:avLst/>
          </a:prstGeom>
          <a:noFill/>
        </p:spPr>
        <p:txBody>
          <a:bodyPr wrap="square" rtlCol="0">
            <a:spAutoFit/>
          </a:bodyPr>
          <a:lstStyle/>
          <a:p>
            <a:pPr algn="ctr">
              <a:defRPr/>
            </a:pPr>
            <a:r>
              <a:rPr lang="en-US" sz="1000" b="1" dirty="0">
                <a:solidFill>
                  <a:srgbClr val="3366CC"/>
                </a:solidFill>
                <a:latin typeface="Calibri"/>
              </a:rPr>
              <a:t>Advent</a:t>
            </a:r>
          </a:p>
        </p:txBody>
      </p:sp>
      <p:sp>
        <p:nvSpPr>
          <p:cNvPr id="266" name="TextBox 265">
            <a:extLst>
              <a:ext uri="{FF2B5EF4-FFF2-40B4-BE49-F238E27FC236}">
                <a16:creationId xmlns="" xmlns:a16="http://schemas.microsoft.com/office/drawing/2014/main" id="{F28BA5DC-54A1-4F8C-9DFD-1A04EFA83DE0}"/>
              </a:ext>
            </a:extLst>
          </p:cNvPr>
          <p:cNvSpPr txBox="1"/>
          <p:nvPr/>
        </p:nvSpPr>
        <p:spPr>
          <a:xfrm rot="19222600">
            <a:off x="9391276" y="4800933"/>
            <a:ext cx="1152033" cy="246221"/>
          </a:xfrm>
          <a:prstGeom prst="rect">
            <a:avLst/>
          </a:prstGeom>
          <a:noFill/>
        </p:spPr>
        <p:txBody>
          <a:bodyPr wrap="square" rtlCol="0">
            <a:spAutoFit/>
          </a:bodyPr>
          <a:lstStyle/>
          <a:p>
            <a:pPr algn="ctr">
              <a:defRPr/>
            </a:pPr>
            <a:r>
              <a:rPr lang="en-US" sz="1000" b="1" dirty="0">
                <a:solidFill>
                  <a:srgbClr val="3366CC"/>
                </a:solidFill>
                <a:latin typeface="Calibri"/>
              </a:rPr>
              <a:t>Technologies S.A.</a:t>
            </a:r>
          </a:p>
        </p:txBody>
      </p:sp>
      <p:sp>
        <p:nvSpPr>
          <p:cNvPr id="267" name="Oval 266">
            <a:extLst>
              <a:ext uri="{FF2B5EF4-FFF2-40B4-BE49-F238E27FC236}">
                <a16:creationId xmlns="" xmlns:a16="http://schemas.microsoft.com/office/drawing/2014/main" id="{6D9A411B-58E5-4BF7-982B-809D20E936E8}"/>
              </a:ext>
            </a:extLst>
          </p:cNvPr>
          <p:cNvSpPr/>
          <p:nvPr/>
        </p:nvSpPr>
        <p:spPr>
          <a:xfrm rot="19257577">
            <a:off x="9431723" y="4737312"/>
            <a:ext cx="1034490" cy="3404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68" name="TextBox 267">
            <a:extLst>
              <a:ext uri="{FF2B5EF4-FFF2-40B4-BE49-F238E27FC236}">
                <a16:creationId xmlns="" xmlns:a16="http://schemas.microsoft.com/office/drawing/2014/main" id="{C69B4207-E055-4BB3-B16D-4D8B9619D366}"/>
              </a:ext>
            </a:extLst>
          </p:cNvPr>
          <p:cNvSpPr txBox="1"/>
          <p:nvPr/>
        </p:nvSpPr>
        <p:spPr>
          <a:xfrm rot="19222600">
            <a:off x="9562592" y="5116399"/>
            <a:ext cx="806307" cy="246221"/>
          </a:xfrm>
          <a:prstGeom prst="rect">
            <a:avLst/>
          </a:prstGeom>
          <a:noFill/>
        </p:spPr>
        <p:txBody>
          <a:bodyPr wrap="square" rtlCol="0">
            <a:spAutoFit/>
          </a:bodyPr>
          <a:lstStyle/>
          <a:p>
            <a:pPr algn="ctr">
              <a:defRPr/>
            </a:pPr>
            <a:r>
              <a:rPr lang="en-US" sz="1000" b="1" dirty="0">
                <a:solidFill>
                  <a:srgbClr val="3366CC"/>
                </a:solidFill>
                <a:latin typeface="Calibri"/>
              </a:rPr>
              <a:t>NCSR</a:t>
            </a:r>
          </a:p>
        </p:txBody>
      </p:sp>
      <p:sp>
        <p:nvSpPr>
          <p:cNvPr id="269" name="TextBox 268">
            <a:extLst>
              <a:ext uri="{FF2B5EF4-FFF2-40B4-BE49-F238E27FC236}">
                <a16:creationId xmlns="" xmlns:a16="http://schemas.microsoft.com/office/drawing/2014/main" id="{2866CFCF-C74E-4E8F-9EA8-47D98FEA7C96}"/>
              </a:ext>
            </a:extLst>
          </p:cNvPr>
          <p:cNvSpPr txBox="1"/>
          <p:nvPr/>
        </p:nvSpPr>
        <p:spPr>
          <a:xfrm rot="19222600">
            <a:off x="9634651" y="5197500"/>
            <a:ext cx="806307" cy="246221"/>
          </a:xfrm>
          <a:prstGeom prst="rect">
            <a:avLst/>
          </a:prstGeom>
          <a:noFill/>
        </p:spPr>
        <p:txBody>
          <a:bodyPr wrap="square" rtlCol="0">
            <a:spAutoFit/>
          </a:bodyPr>
          <a:lstStyle/>
          <a:p>
            <a:pPr algn="ctr">
              <a:defRPr/>
            </a:pPr>
            <a:r>
              <a:rPr lang="en-US" sz="1000" b="1" dirty="0" err="1">
                <a:solidFill>
                  <a:srgbClr val="3366CC"/>
                </a:solidFill>
                <a:latin typeface="Calibri"/>
              </a:rPr>
              <a:t>Demokritos</a:t>
            </a:r>
            <a:endParaRPr lang="en-US" sz="1000" b="1" dirty="0">
              <a:solidFill>
                <a:srgbClr val="3366CC"/>
              </a:solidFill>
              <a:latin typeface="Calibri"/>
            </a:endParaRPr>
          </a:p>
        </p:txBody>
      </p:sp>
      <p:sp>
        <p:nvSpPr>
          <p:cNvPr id="270" name="Oval 269">
            <a:extLst>
              <a:ext uri="{FF2B5EF4-FFF2-40B4-BE49-F238E27FC236}">
                <a16:creationId xmlns="" xmlns:a16="http://schemas.microsoft.com/office/drawing/2014/main" id="{6781D494-E3DF-401A-9F9A-1BFD04946516}"/>
              </a:ext>
            </a:extLst>
          </p:cNvPr>
          <p:cNvSpPr/>
          <p:nvPr/>
        </p:nvSpPr>
        <p:spPr>
          <a:xfrm rot="19257577">
            <a:off x="9669537" y="5131146"/>
            <a:ext cx="699673" cy="3268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a:endParaRPr>
          </a:p>
        </p:txBody>
      </p:sp>
      <p:sp>
        <p:nvSpPr>
          <p:cNvPr id="271" name="TextBox 270">
            <a:extLst>
              <a:ext uri="{FF2B5EF4-FFF2-40B4-BE49-F238E27FC236}">
                <a16:creationId xmlns="" xmlns:a16="http://schemas.microsoft.com/office/drawing/2014/main" id="{508505E8-F8FC-49A7-98F9-29D0CAA1AA02}"/>
              </a:ext>
            </a:extLst>
          </p:cNvPr>
          <p:cNvSpPr txBox="1"/>
          <p:nvPr/>
        </p:nvSpPr>
        <p:spPr>
          <a:xfrm>
            <a:off x="7941142" y="39827"/>
            <a:ext cx="2515826" cy="523220"/>
          </a:xfrm>
          <a:prstGeom prst="rect">
            <a:avLst/>
          </a:prstGeom>
          <a:noFill/>
        </p:spPr>
        <p:txBody>
          <a:bodyPr wrap="square" rtlCol="0">
            <a:spAutoFit/>
          </a:bodyPr>
          <a:lstStyle/>
          <a:p>
            <a:pPr algn="ctr">
              <a:defRPr/>
            </a:pPr>
            <a:r>
              <a:rPr lang="en-US" sz="1400" dirty="0">
                <a:solidFill>
                  <a:srgbClr val="4F81BD">
                    <a:lumMod val="75000"/>
                  </a:srgbClr>
                </a:solidFill>
                <a:latin typeface="Calibri"/>
              </a:rPr>
              <a:t>http://users.uoa.gr/~vougiouk/</a:t>
            </a:r>
          </a:p>
          <a:p>
            <a:pPr algn="ctr">
              <a:defRPr/>
            </a:pPr>
            <a:r>
              <a:rPr lang="en-US" sz="1400" dirty="0">
                <a:solidFill>
                  <a:srgbClr val="4F81BD">
                    <a:lumMod val="75000"/>
                  </a:srgbClr>
                </a:solidFill>
                <a:latin typeface="Calibri"/>
              </a:rPr>
              <a:t>vougiouk@chem.uoa.gr</a:t>
            </a:r>
          </a:p>
        </p:txBody>
      </p:sp>
    </p:spTree>
    <p:extLst>
      <p:ext uri="{BB962C8B-B14F-4D97-AF65-F5344CB8AC3E}">
        <p14:creationId xmlns:p14="http://schemas.microsoft.com/office/powerpoint/2010/main" val="1110902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713" y="893665"/>
            <a:ext cx="9878787" cy="5555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56954" y="138793"/>
            <a:ext cx="7388679" cy="646331"/>
          </a:xfrm>
          <a:prstGeom prst="rect">
            <a:avLst/>
          </a:prstGeom>
          <a:noFill/>
        </p:spPr>
        <p:txBody>
          <a:bodyPr wrap="square" rtlCol="0">
            <a:spAutoFit/>
          </a:bodyPr>
          <a:lstStyle/>
          <a:p>
            <a:pPr algn="ctr"/>
            <a:r>
              <a:rPr lang="en-US" sz="3600" b="1" dirty="0" smtClean="0">
                <a:effectLst>
                  <a:outerShdw blurRad="38100" dist="38100" dir="2700000" algn="tl">
                    <a:srgbClr val="000000">
                      <a:alpha val="43137"/>
                    </a:srgbClr>
                  </a:outerShdw>
                </a:effectLst>
              </a:rPr>
              <a:t>LABORATORY OF POLYMERS</a:t>
            </a:r>
            <a:endParaRPr lang="el-GR" sz="3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65513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0" y="0"/>
            <a:ext cx="12115800" cy="1275889"/>
          </a:xfrm>
        </p:spPr>
        <p:txBody>
          <a:bodyPr anchorCtr="1">
            <a:normAutofit fontScale="90000"/>
          </a:bodyPr>
          <a:lstStyle/>
          <a:p>
            <a:pPr lvl="0" algn="ctr"/>
            <a:r>
              <a:rPr lang="en-US" sz="3600" b="1">
                <a:solidFill>
                  <a:srgbClr val="203864"/>
                </a:solidFill>
                <a:effectLst>
                  <a:outerShdw dist="38096" dir="2700000">
                    <a:srgbClr val="000000"/>
                  </a:outerShdw>
                </a:effectLst>
              </a:rPr>
              <a:t>Margarita Chatzichristidi’s</a:t>
            </a:r>
            <a:r>
              <a:rPr lang="en-US" sz="3200" b="1">
                <a:solidFill>
                  <a:srgbClr val="203864"/>
                </a:solidFill>
                <a:effectLst>
                  <a:outerShdw dist="38096" dir="2700000">
                    <a:srgbClr val="000000"/>
                  </a:outerShdw>
                </a:effectLst>
              </a:rPr>
              <a:t> Group</a:t>
            </a:r>
            <a:br>
              <a:rPr lang="en-US" sz="3200" b="1">
                <a:solidFill>
                  <a:srgbClr val="203864"/>
                </a:solidFill>
                <a:effectLst>
                  <a:outerShdw dist="38096" dir="2700000">
                    <a:srgbClr val="000000"/>
                  </a:outerShdw>
                </a:effectLst>
              </a:rPr>
            </a:br>
            <a:r>
              <a:rPr lang="en-US" sz="2400" b="1" u="sng">
                <a:solidFill>
                  <a:srgbClr val="0B689A"/>
                </a:solidFill>
                <a:latin typeface="Times New Roman" pitchFamily="18"/>
                <a:cs typeface="Times New Roman" pitchFamily="18"/>
              </a:rPr>
              <a:t>Research &amp; Scientific Interests</a:t>
            </a:r>
            <a:r>
              <a:rPr lang="en-US" sz="900">
                <a:latin typeface="Times New Roman" pitchFamily="18"/>
                <a:cs typeface="Times New Roman" pitchFamily="18"/>
              </a:rPr>
              <a:t/>
            </a:r>
            <a:br>
              <a:rPr lang="en-US" sz="900">
                <a:latin typeface="Times New Roman" pitchFamily="18"/>
                <a:cs typeface="Times New Roman" pitchFamily="18"/>
              </a:rPr>
            </a:br>
            <a:endParaRPr lang="en-US" sz="3200" b="1">
              <a:solidFill>
                <a:srgbClr val="203864"/>
              </a:solidFill>
              <a:effectLst>
                <a:outerShdw dist="38096" dir="2700000">
                  <a:srgbClr val="000000"/>
                </a:outerShdw>
              </a:effectLst>
            </a:endParaRPr>
          </a:p>
        </p:txBody>
      </p:sp>
      <p:sp>
        <p:nvSpPr>
          <p:cNvPr id="3" name="Content Placeholder 21"/>
          <p:cNvSpPr txBox="1">
            <a:spLocks noGrp="1"/>
          </p:cNvSpPr>
          <p:nvPr>
            <p:ph idx="1"/>
          </p:nvPr>
        </p:nvSpPr>
        <p:spPr>
          <a:xfrm>
            <a:off x="151342" y="876461"/>
            <a:ext cx="6019796" cy="1514804"/>
          </a:xfrm>
        </p:spPr>
        <p:txBody>
          <a:bodyPr/>
          <a:lstStyle/>
          <a:p>
            <a:pPr lvl="0">
              <a:lnSpc>
                <a:spcPct val="80000"/>
              </a:lnSpc>
              <a:spcBef>
                <a:spcPts val="600"/>
              </a:spcBef>
            </a:pPr>
            <a:r>
              <a:rPr lang="en-US" sz="1400" b="1">
                <a:solidFill>
                  <a:srgbClr val="203864"/>
                </a:solidFill>
                <a:latin typeface="Times New Roman" pitchFamily="18"/>
                <a:cs typeface="Times New Roman" pitchFamily="18"/>
              </a:rPr>
              <a:t>Micromachining</a:t>
            </a:r>
          </a:p>
          <a:p>
            <a:pPr lvl="0">
              <a:lnSpc>
                <a:spcPct val="80000"/>
              </a:lnSpc>
              <a:spcBef>
                <a:spcPts val="600"/>
              </a:spcBef>
            </a:pPr>
            <a:r>
              <a:rPr lang="en-US" sz="1400" b="1">
                <a:solidFill>
                  <a:srgbClr val="203864"/>
                </a:solidFill>
                <a:latin typeface="Times New Roman" pitchFamily="18"/>
                <a:cs typeface="Times New Roman" pitchFamily="18"/>
              </a:rPr>
              <a:t>Fabrication of novel devices using non- conventional lithography</a:t>
            </a:r>
          </a:p>
          <a:p>
            <a:pPr lvl="0" hangingPunct="0">
              <a:lnSpc>
                <a:spcPct val="80000"/>
              </a:lnSpc>
              <a:spcBef>
                <a:spcPts val="600"/>
              </a:spcBef>
            </a:pPr>
            <a:r>
              <a:rPr lang="en-US" sz="1400" b="1">
                <a:solidFill>
                  <a:srgbClr val="203864"/>
                </a:solidFill>
                <a:latin typeface="Times New Roman" pitchFamily="18"/>
                <a:cs typeface="Times New Roman" pitchFamily="18"/>
              </a:rPr>
              <a:t>Fabrication of microsystems using conventional lithographic patterning methods</a:t>
            </a:r>
          </a:p>
          <a:p>
            <a:pPr lvl="0" hangingPunct="0">
              <a:lnSpc>
                <a:spcPct val="80000"/>
              </a:lnSpc>
              <a:spcBef>
                <a:spcPts val="600"/>
              </a:spcBef>
            </a:pPr>
            <a:r>
              <a:rPr lang="en-US" sz="1400" b="1">
                <a:solidFill>
                  <a:srgbClr val="203864"/>
                </a:solidFill>
                <a:latin typeface="Times New Roman" pitchFamily="18"/>
                <a:cs typeface="Times New Roman" pitchFamily="18"/>
              </a:rPr>
              <a:t>Design and characterization of materials suitable for organic electronics</a:t>
            </a:r>
          </a:p>
          <a:p>
            <a:pPr marL="0" lvl="0" indent="0">
              <a:lnSpc>
                <a:spcPct val="80000"/>
              </a:lnSpc>
              <a:buNone/>
            </a:pPr>
            <a:endParaRPr lang="en-US" sz="1400">
              <a:solidFill>
                <a:srgbClr val="203864"/>
              </a:solidFill>
              <a:latin typeface="Times New Roman" pitchFamily="18"/>
              <a:cs typeface="Times New Roman" pitchFamily="18"/>
            </a:endParaRPr>
          </a:p>
        </p:txBody>
      </p:sp>
      <p:sp>
        <p:nvSpPr>
          <p:cNvPr id="4" name="Content Placeholder 22"/>
          <p:cNvSpPr txBox="1">
            <a:spLocks noGrp="1"/>
          </p:cNvSpPr>
          <p:nvPr>
            <p:ph idx="2"/>
          </p:nvPr>
        </p:nvSpPr>
        <p:spPr>
          <a:xfrm>
            <a:off x="6172200" y="876461"/>
            <a:ext cx="6019796" cy="1287484"/>
          </a:xfrm>
        </p:spPr>
        <p:txBody>
          <a:bodyPr/>
          <a:lstStyle/>
          <a:p>
            <a:pPr lvl="0" hangingPunct="0">
              <a:lnSpc>
                <a:spcPct val="80000"/>
              </a:lnSpc>
              <a:spcBef>
                <a:spcPts val="600"/>
              </a:spcBef>
            </a:pPr>
            <a:r>
              <a:rPr lang="en-US" sz="1400" b="1">
                <a:solidFill>
                  <a:srgbClr val="203864"/>
                </a:solidFill>
                <a:latin typeface="Times New Roman" pitchFamily="18"/>
                <a:cs typeface="Times New Roman" pitchFamily="18"/>
              </a:rPr>
              <a:t>Lithographic evaluation of new materials</a:t>
            </a:r>
          </a:p>
          <a:p>
            <a:pPr lvl="0">
              <a:lnSpc>
                <a:spcPct val="80000"/>
              </a:lnSpc>
              <a:spcBef>
                <a:spcPts val="600"/>
              </a:spcBef>
            </a:pPr>
            <a:r>
              <a:rPr lang="en-US" sz="1400" b="1">
                <a:solidFill>
                  <a:srgbClr val="203864"/>
                </a:solidFill>
                <a:latin typeface="Times New Roman" pitchFamily="18"/>
                <a:cs typeface="Times New Roman" pitchFamily="18"/>
              </a:rPr>
              <a:t>Surface modification for bio-applications</a:t>
            </a:r>
          </a:p>
          <a:p>
            <a:pPr lvl="0">
              <a:lnSpc>
                <a:spcPct val="80000"/>
              </a:lnSpc>
              <a:spcBef>
                <a:spcPts val="600"/>
              </a:spcBef>
            </a:pPr>
            <a:r>
              <a:rPr lang="en-US" sz="1400" b="1">
                <a:solidFill>
                  <a:srgbClr val="203864"/>
                </a:solidFill>
                <a:latin typeface="Times New Roman" pitchFamily="18"/>
                <a:cs typeface="Times New Roman" pitchFamily="18"/>
              </a:rPr>
              <a:t>Lithographic materials for specific attachment of biomolecules and cells</a:t>
            </a:r>
          </a:p>
          <a:p>
            <a:pPr lvl="0">
              <a:lnSpc>
                <a:spcPct val="80000"/>
              </a:lnSpc>
              <a:spcBef>
                <a:spcPts val="600"/>
              </a:spcBef>
            </a:pPr>
            <a:r>
              <a:rPr lang="en-US" sz="1400" b="1">
                <a:solidFill>
                  <a:srgbClr val="203864"/>
                </a:solidFill>
                <a:latin typeface="Times New Roman" pitchFamily="18"/>
                <a:cs typeface="Times New Roman" pitchFamily="18"/>
              </a:rPr>
              <a:t>Polymer nanocomposite with metal oxides </a:t>
            </a:r>
          </a:p>
          <a:p>
            <a:pPr lvl="0">
              <a:lnSpc>
                <a:spcPct val="80000"/>
              </a:lnSpc>
              <a:spcBef>
                <a:spcPts val="600"/>
              </a:spcBef>
            </a:pPr>
            <a:r>
              <a:rPr lang="en-US" sz="1400" b="1">
                <a:solidFill>
                  <a:srgbClr val="203864"/>
                </a:solidFill>
                <a:latin typeface="Times New Roman" pitchFamily="18"/>
                <a:cs typeface="Times New Roman" pitchFamily="18"/>
              </a:rPr>
              <a:t>Chemical methods for 3D nano-architectures of metal oxides</a:t>
            </a:r>
          </a:p>
          <a:p>
            <a:pPr lvl="0">
              <a:lnSpc>
                <a:spcPct val="80000"/>
              </a:lnSpc>
            </a:pPr>
            <a:endParaRPr lang="en-US" sz="1400">
              <a:solidFill>
                <a:srgbClr val="203864"/>
              </a:solidFill>
              <a:latin typeface="Times New Roman" pitchFamily="18"/>
              <a:cs typeface="Times New Roman" pitchFamily="18"/>
            </a:endParaRPr>
          </a:p>
        </p:txBody>
      </p:sp>
      <p:sp>
        <p:nvSpPr>
          <p:cNvPr id="5" name="TextBox 9"/>
          <p:cNvSpPr txBox="1"/>
          <p:nvPr/>
        </p:nvSpPr>
        <p:spPr>
          <a:xfrm>
            <a:off x="147922" y="2173748"/>
            <a:ext cx="2901958" cy="584777"/>
          </a:xfrm>
          <a:prstGeom prst="rect">
            <a:avLst/>
          </a:prstGeom>
          <a:noFill/>
          <a:ln w="3172"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US" sz="1600" b="1">
                <a:solidFill>
                  <a:srgbClr val="000000"/>
                </a:solidFill>
                <a:latin typeface="Times New Roman" pitchFamily="18"/>
                <a:cs typeface="Times New Roman" pitchFamily="18"/>
              </a:rPr>
              <a:t>Surface modification for bio-applications</a:t>
            </a:r>
          </a:p>
        </p:txBody>
      </p:sp>
      <p:sp>
        <p:nvSpPr>
          <p:cNvPr id="6" name="TextBox 14"/>
          <p:cNvSpPr txBox="1"/>
          <p:nvPr/>
        </p:nvSpPr>
        <p:spPr>
          <a:xfrm>
            <a:off x="8023860" y="2165783"/>
            <a:ext cx="3794129" cy="584777"/>
          </a:xfrm>
          <a:prstGeom prst="rect">
            <a:avLst/>
          </a:prstGeom>
          <a:noFill/>
          <a:ln w="3172" cap="flat">
            <a:solidFill>
              <a:srgbClr val="000000"/>
            </a:solidFill>
            <a:prstDash val="solid"/>
            <a:miter/>
          </a:ln>
        </p:spPr>
        <p:txBody>
          <a:bodyPr vert="horz" wrap="square" lIns="91440" tIns="45720" rIns="91440" bIns="45720" anchor="t" anchorCtr="1" compatLnSpc="1">
            <a:spAutoFit/>
          </a:bodyPr>
          <a:lstStyle/>
          <a:p>
            <a:pPr algn="ctr" hangingPunct="0">
              <a:defRPr sz="1800" b="0" i="0" u="none" strike="noStrike" kern="0" cap="none" spc="0" baseline="0">
                <a:solidFill>
                  <a:srgbClr val="000000"/>
                </a:solidFill>
                <a:uFillTx/>
              </a:defRPr>
            </a:pPr>
            <a:r>
              <a:rPr lang="en-US" sz="1600" b="1">
                <a:solidFill>
                  <a:srgbClr val="000000"/>
                </a:solidFill>
                <a:latin typeface="Times New Roman" pitchFamily="18"/>
                <a:cs typeface="Times New Roman" pitchFamily="18"/>
              </a:rPr>
              <a:t>Metal oxides and Polymer nanocomposites with MO</a:t>
            </a:r>
            <a:endParaRPr lang="en-US" sz="1600">
              <a:solidFill>
                <a:srgbClr val="000000"/>
              </a:solidFill>
              <a:latin typeface="Times New Roman" pitchFamily="18"/>
              <a:cs typeface="Times New Roman" pitchFamily="18"/>
            </a:endParaRPr>
          </a:p>
        </p:txBody>
      </p:sp>
      <p:sp>
        <p:nvSpPr>
          <p:cNvPr id="7" name="Rectangle 10"/>
          <p:cNvSpPr/>
          <p:nvPr/>
        </p:nvSpPr>
        <p:spPr>
          <a:xfrm>
            <a:off x="8023860" y="4099428"/>
            <a:ext cx="3794129" cy="646334"/>
          </a:xfrm>
          <a:prstGeom prst="rect">
            <a:avLst/>
          </a:prstGeom>
          <a:solidFill>
            <a:srgbClr val="FFFFFF"/>
          </a:solidFill>
          <a:ln cap="flat">
            <a:noFill/>
            <a:prstDash val="solid"/>
          </a:ln>
        </p:spPr>
        <p:txBody>
          <a:bodyPr vert="horz" wrap="square" lIns="91440" tIns="45720" rIns="91440" bIns="45720" anchor="ctr" anchorCtr="0" compatLnSpc="1">
            <a:spAutoFit/>
          </a:bodyPr>
          <a:lstStyle/>
          <a:p>
            <a:pPr hangingPunct="0">
              <a:defRPr sz="1800" b="0" i="0" u="none" strike="noStrike" kern="0" cap="none" spc="0" baseline="0">
                <a:solidFill>
                  <a:srgbClr val="000000"/>
                </a:solidFill>
                <a:uFillTx/>
              </a:defRPr>
            </a:pPr>
            <a:r>
              <a:rPr lang="en-US" sz="1200" b="1">
                <a:solidFill>
                  <a:srgbClr val="000000"/>
                </a:solidFill>
                <a:latin typeface="Times New Roman" pitchFamily="18"/>
                <a:cs typeface="Times New Roman" pitchFamily="18"/>
              </a:rPr>
              <a:t>C</a:t>
            </a:r>
            <a:r>
              <a:rPr lang="en-US" sz="1200">
                <a:solidFill>
                  <a:srgbClr val="000000"/>
                </a:solidFill>
                <a:latin typeface="Times New Roman" pitchFamily="18"/>
                <a:cs typeface="Times New Roman" pitchFamily="18"/>
              </a:rPr>
              <a:t>ontrast curve patterns of CuO/PMMA nano-composites as e-beam resist materials.</a:t>
            </a:r>
          </a:p>
          <a:p>
            <a:pPr hangingPunct="0">
              <a:defRPr sz="1800" b="0" i="0" u="none" strike="noStrike" kern="0" cap="none" spc="0" baseline="0">
                <a:solidFill>
                  <a:srgbClr val="000000"/>
                </a:solidFill>
                <a:uFillTx/>
              </a:defRPr>
            </a:pPr>
            <a:r>
              <a:rPr lang="en-US" sz="1200" b="1" i="1">
                <a:solidFill>
                  <a:srgbClr val="000000"/>
                </a:solidFill>
                <a:latin typeface="Times New Roman" pitchFamily="18"/>
                <a:cs typeface="Times New Roman" pitchFamily="18"/>
              </a:rPr>
              <a:t>G. Geka et al., Nanomaterials 11(3) (2021), 76</a:t>
            </a:r>
            <a:endParaRPr lang="en-US" sz="1200" b="1">
              <a:solidFill>
                <a:srgbClr val="000000"/>
              </a:solidFill>
              <a:latin typeface="Times New Roman" pitchFamily="18"/>
              <a:cs typeface="Times New Roman" pitchFamily="18"/>
            </a:endParaRPr>
          </a:p>
        </p:txBody>
      </p:sp>
      <p:pic>
        <p:nvPicPr>
          <p:cNvPr id="8" name="Picture 8"/>
          <p:cNvPicPr>
            <a:picLocks noChangeAspect="1"/>
          </p:cNvPicPr>
          <p:nvPr/>
        </p:nvPicPr>
        <p:blipFill>
          <a:blip r:embed="rId2"/>
          <a:srcRect/>
          <a:stretch>
            <a:fillRect/>
          </a:stretch>
        </p:blipFill>
        <p:spPr>
          <a:xfrm>
            <a:off x="8023860" y="2768199"/>
            <a:ext cx="1828800" cy="1381128"/>
          </a:xfrm>
          <a:prstGeom prst="rect">
            <a:avLst/>
          </a:prstGeom>
          <a:noFill/>
          <a:ln cap="flat">
            <a:noFill/>
          </a:ln>
        </p:spPr>
      </p:pic>
      <p:pic>
        <p:nvPicPr>
          <p:cNvPr id="9" name="Picture 9"/>
          <p:cNvPicPr>
            <a:picLocks noChangeAspect="1"/>
          </p:cNvPicPr>
          <p:nvPr/>
        </p:nvPicPr>
        <p:blipFill>
          <a:blip r:embed="rId3"/>
          <a:srcRect/>
          <a:stretch>
            <a:fillRect/>
          </a:stretch>
        </p:blipFill>
        <p:spPr>
          <a:xfrm>
            <a:off x="9989179" y="2777160"/>
            <a:ext cx="1828800" cy="1381128"/>
          </a:xfrm>
          <a:prstGeom prst="rect">
            <a:avLst/>
          </a:prstGeom>
          <a:noFill/>
          <a:ln cap="flat">
            <a:noFill/>
          </a:ln>
        </p:spPr>
      </p:pic>
      <p:sp>
        <p:nvSpPr>
          <p:cNvPr id="10" name="TextBox 17"/>
          <p:cNvSpPr txBox="1"/>
          <p:nvPr/>
        </p:nvSpPr>
        <p:spPr>
          <a:xfrm>
            <a:off x="3511460" y="4170633"/>
            <a:ext cx="4243008" cy="830997"/>
          </a:xfrm>
          <a:prstGeom prst="rect">
            <a:avLst/>
          </a:prstGeom>
          <a:noFill/>
          <a:ln cap="flat">
            <a:noFill/>
          </a:ln>
        </p:spPr>
        <p:txBody>
          <a:bodyPr vert="horz" wrap="square" lIns="91440" tIns="45720" rIns="91440" bIns="45720" anchor="t" anchorCtr="0" compatLnSpc="1">
            <a:spAutoFit/>
          </a:bodyPr>
          <a:lstStyle/>
          <a:p>
            <a:pPr algn="just">
              <a:defRPr sz="1800" b="0" i="0" u="none" strike="noStrike" kern="0" cap="none" spc="0" baseline="0">
                <a:solidFill>
                  <a:srgbClr val="000000"/>
                </a:solidFill>
                <a:uFillTx/>
              </a:defRPr>
            </a:pPr>
            <a:r>
              <a:rPr lang="en-US" sz="1200">
                <a:solidFill>
                  <a:srgbClr val="000000"/>
                </a:solidFill>
                <a:latin typeface="Times New Roman" pitchFamily="18"/>
                <a:ea typeface="Verdana" pitchFamily="34"/>
                <a:cs typeface="Times New Roman" pitchFamily="18"/>
              </a:rPr>
              <a:t>Fluorescence microscopy images of smooth muscle cells adherent after 1-day culture on photopatterned: PEG-b-PTHPMA43-57 diblock copolymer films with a stripe pattern of 25-</a:t>
            </a:r>
            <a:r>
              <a:rPr lang="el-GR" sz="1200">
                <a:solidFill>
                  <a:srgbClr val="000000"/>
                </a:solidFill>
                <a:latin typeface="Times New Roman" pitchFamily="18"/>
                <a:ea typeface="Verdana" pitchFamily="34"/>
                <a:cs typeface="Times New Roman" pitchFamily="18"/>
              </a:rPr>
              <a:t>μ</a:t>
            </a:r>
            <a:r>
              <a:rPr lang="en-US" sz="1200">
                <a:solidFill>
                  <a:srgbClr val="000000"/>
                </a:solidFill>
                <a:latin typeface="Times New Roman" pitchFamily="18"/>
                <a:ea typeface="Verdana" pitchFamily="34"/>
                <a:cs typeface="Times New Roman" pitchFamily="18"/>
              </a:rPr>
              <a:t>m.</a:t>
            </a:r>
          </a:p>
          <a:p>
            <a:pPr>
              <a:defRPr sz="1800" b="0" i="0" u="none" strike="noStrike" kern="0" cap="none" spc="0" baseline="0">
                <a:solidFill>
                  <a:srgbClr val="000000"/>
                </a:solidFill>
                <a:uFillTx/>
              </a:defRPr>
            </a:pPr>
            <a:r>
              <a:rPr lang="en-US" sz="1200" b="1" i="1">
                <a:solidFill>
                  <a:srgbClr val="000000"/>
                </a:solidFill>
                <a:latin typeface="Times New Roman" pitchFamily="18"/>
                <a:ea typeface="Verdana" pitchFamily="34"/>
                <a:cs typeface="Times New Roman" pitchFamily="18"/>
              </a:rPr>
              <a:t>D. Kourti et al. Macromol. Biosci. 23 (2023) , 2200301</a:t>
            </a:r>
          </a:p>
        </p:txBody>
      </p:sp>
      <p:sp>
        <p:nvSpPr>
          <p:cNvPr id="11" name="TextBox 24"/>
          <p:cNvSpPr txBox="1"/>
          <p:nvPr/>
        </p:nvSpPr>
        <p:spPr>
          <a:xfrm>
            <a:off x="3674882" y="2176308"/>
            <a:ext cx="3834060" cy="584777"/>
          </a:xfrm>
          <a:prstGeom prst="rect">
            <a:avLst/>
          </a:prstGeom>
          <a:noFill/>
          <a:ln w="3172" cap="flat">
            <a:solidFill>
              <a:srgbClr val="000000"/>
            </a:solidFill>
            <a:prstDash val="solid"/>
            <a:miter/>
          </a:ln>
        </p:spPr>
        <p:txBody>
          <a:bodyPr vert="horz" wrap="square" lIns="91440" tIns="45720" rIns="91440" bIns="45720" anchor="t" anchorCtr="1" compatLnSpc="1">
            <a:spAutoFit/>
          </a:bodyPr>
          <a:lstStyle/>
          <a:p>
            <a:pPr algn="ctr">
              <a:spcBef>
                <a:spcPts val="600"/>
              </a:spcBef>
              <a:defRPr sz="1800" b="0" i="0" u="none" strike="noStrike" kern="0" cap="none" spc="0" baseline="0">
                <a:solidFill>
                  <a:srgbClr val="000000"/>
                </a:solidFill>
                <a:uFillTx/>
              </a:defRPr>
            </a:pPr>
            <a:r>
              <a:rPr lang="en-US" sz="1600" b="1">
                <a:solidFill>
                  <a:srgbClr val="000000"/>
                </a:solidFill>
                <a:latin typeface="Times New Roman" pitchFamily="18"/>
                <a:cs typeface="Times New Roman" pitchFamily="18"/>
              </a:rPr>
              <a:t>Lithographic materials for specific attachment of biomolecules and cells</a:t>
            </a:r>
          </a:p>
        </p:txBody>
      </p:sp>
      <p:sp>
        <p:nvSpPr>
          <p:cNvPr id="12" name="TextBox 26"/>
          <p:cNvSpPr txBox="1"/>
          <p:nvPr/>
        </p:nvSpPr>
        <p:spPr>
          <a:xfrm>
            <a:off x="3215633" y="5491740"/>
            <a:ext cx="3481605" cy="1200332"/>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1200">
                <a:solidFill>
                  <a:srgbClr val="000000"/>
                </a:solidFill>
                <a:latin typeface="Times New Roman" pitchFamily="18"/>
                <a:cs typeface="Times New Roman" pitchFamily="18"/>
              </a:rPr>
              <a:t>Fluorescence images obtained from surfaces reacted with 5-FAM-azide after modification with: EPRmed/ rabbit IgG reacted with sulfo-NHS-DBCO for 2 h, and 24 h</a:t>
            </a:r>
          </a:p>
          <a:p>
            <a:pPr>
              <a:defRPr sz="1800" b="0" i="0" u="none" strike="noStrike" kern="0" cap="none" spc="0" baseline="0">
                <a:solidFill>
                  <a:srgbClr val="000000"/>
                </a:solidFill>
                <a:uFillTx/>
              </a:defRPr>
            </a:pPr>
            <a:r>
              <a:rPr lang="en-US" sz="1200" b="1" i="1">
                <a:solidFill>
                  <a:srgbClr val="000000"/>
                </a:solidFill>
                <a:latin typeface="Times New Roman" pitchFamily="18"/>
                <a:cs typeface="Times New Roman" pitchFamily="18"/>
              </a:rPr>
              <a:t>Vrettou et al. Surfaces and Interfaces 36 (2023) 102500</a:t>
            </a:r>
          </a:p>
        </p:txBody>
      </p:sp>
      <p:pic>
        <p:nvPicPr>
          <p:cNvPr id="13" name="Picture 28"/>
          <p:cNvPicPr>
            <a:picLocks noChangeAspect="1"/>
          </p:cNvPicPr>
          <p:nvPr/>
        </p:nvPicPr>
        <p:blipFill>
          <a:blip r:embed="rId4"/>
          <a:srcRect l="52244"/>
          <a:stretch>
            <a:fillRect/>
          </a:stretch>
        </p:blipFill>
        <p:spPr>
          <a:xfrm>
            <a:off x="1583457" y="5452265"/>
            <a:ext cx="1577788" cy="1344213"/>
          </a:xfrm>
          <a:prstGeom prst="rect">
            <a:avLst/>
          </a:prstGeom>
          <a:noFill/>
          <a:ln cap="flat">
            <a:noFill/>
          </a:ln>
        </p:spPr>
      </p:pic>
      <p:sp>
        <p:nvSpPr>
          <p:cNvPr id="14" name="TextBox 33"/>
          <p:cNvSpPr txBox="1"/>
          <p:nvPr/>
        </p:nvSpPr>
        <p:spPr>
          <a:xfrm>
            <a:off x="50730" y="3798874"/>
            <a:ext cx="3085048" cy="1754322"/>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1200">
                <a:solidFill>
                  <a:srgbClr val="000000"/>
                </a:solidFill>
                <a:latin typeface="Times New Roman" pitchFamily="18"/>
                <a:cs typeface="Times New Roman" pitchFamily="18"/>
              </a:rPr>
              <a:t>Fluorescence microscope from silicon wafers coated with (a) PFMA homopolymer and PFMA:VBGE 1:1 copolymer after incubation with biotinylated BSA and reaction with AlexaFluor546 labelled streptavidin (the left is the unexposed area of the film and on the right is the exposed)</a:t>
            </a:r>
          </a:p>
          <a:p>
            <a:pPr>
              <a:defRPr sz="1800" b="0" i="0" u="none" strike="noStrike" kern="0" cap="none" spc="0" baseline="0">
                <a:solidFill>
                  <a:srgbClr val="000000"/>
                </a:solidFill>
                <a:uFillTx/>
              </a:defRPr>
            </a:pPr>
            <a:r>
              <a:rPr lang="en-US" sz="1200" b="1" i="1">
                <a:solidFill>
                  <a:srgbClr val="000000"/>
                </a:solidFill>
                <a:latin typeface="Times New Roman" pitchFamily="18"/>
                <a:cs typeface="Times New Roman" pitchFamily="18"/>
              </a:rPr>
              <a:t>A. Nika et al. , Polymers 15 (2023) , 493.</a:t>
            </a:r>
          </a:p>
          <a:p>
            <a:pPr>
              <a:defRPr sz="1800" b="0" i="0" u="none" strike="noStrike" kern="0" cap="none" spc="0" baseline="0">
                <a:solidFill>
                  <a:srgbClr val="000000"/>
                </a:solidFill>
                <a:uFillTx/>
              </a:defRPr>
            </a:pPr>
            <a:endParaRPr lang="en-US" sz="1200">
              <a:solidFill>
                <a:srgbClr val="000000"/>
              </a:solidFill>
              <a:latin typeface="Times New Roman" pitchFamily="18"/>
              <a:cs typeface="Times New Roman" pitchFamily="18"/>
            </a:endParaRPr>
          </a:p>
        </p:txBody>
      </p:sp>
      <p:grpSp>
        <p:nvGrpSpPr>
          <p:cNvPr id="15" name="Group 37"/>
          <p:cNvGrpSpPr/>
          <p:nvPr/>
        </p:nvGrpSpPr>
        <p:grpSpPr>
          <a:xfrm>
            <a:off x="124989" y="2781101"/>
            <a:ext cx="2951792" cy="1093695"/>
            <a:chOff x="124989" y="2781101"/>
            <a:chExt cx="2951792" cy="1093695"/>
          </a:xfrm>
        </p:grpSpPr>
        <p:pic>
          <p:nvPicPr>
            <p:cNvPr id="16" name="Picture 35"/>
            <p:cNvPicPr>
              <a:picLocks noChangeAspect="1"/>
            </p:cNvPicPr>
            <p:nvPr/>
          </p:nvPicPr>
          <p:blipFill>
            <a:blip r:embed="rId5"/>
            <a:srcRect b="53356"/>
            <a:stretch>
              <a:fillRect/>
            </a:stretch>
          </p:blipFill>
          <p:spPr>
            <a:xfrm>
              <a:off x="124989" y="2781101"/>
              <a:ext cx="1550822" cy="1093695"/>
            </a:xfrm>
            <a:prstGeom prst="rect">
              <a:avLst/>
            </a:prstGeom>
            <a:noFill/>
            <a:ln cap="flat">
              <a:noFill/>
            </a:ln>
          </p:spPr>
        </p:pic>
        <p:pic>
          <p:nvPicPr>
            <p:cNvPr id="17" name="Picture 36"/>
            <p:cNvPicPr>
              <a:picLocks noChangeAspect="1"/>
            </p:cNvPicPr>
            <p:nvPr/>
          </p:nvPicPr>
          <p:blipFill>
            <a:blip r:embed="rId5"/>
            <a:srcRect t="50936"/>
            <a:stretch>
              <a:fillRect/>
            </a:stretch>
          </p:blipFill>
          <p:spPr>
            <a:xfrm>
              <a:off x="1657916" y="2791955"/>
              <a:ext cx="1418865" cy="1052556"/>
            </a:xfrm>
            <a:prstGeom prst="rect">
              <a:avLst/>
            </a:prstGeom>
            <a:noFill/>
            <a:ln cap="flat">
              <a:noFill/>
            </a:ln>
          </p:spPr>
        </p:pic>
      </p:grpSp>
      <p:pic>
        <p:nvPicPr>
          <p:cNvPr id="18" name="Picture 38"/>
          <p:cNvPicPr>
            <a:picLocks noChangeAspect="1"/>
          </p:cNvPicPr>
          <p:nvPr/>
        </p:nvPicPr>
        <p:blipFill>
          <a:blip r:embed="rId4"/>
          <a:srcRect r="53791"/>
          <a:stretch>
            <a:fillRect/>
          </a:stretch>
        </p:blipFill>
        <p:spPr>
          <a:xfrm>
            <a:off x="111099" y="5494071"/>
            <a:ext cx="1492986" cy="1314541"/>
          </a:xfrm>
          <a:prstGeom prst="rect">
            <a:avLst/>
          </a:prstGeom>
          <a:noFill/>
          <a:ln cap="flat">
            <a:noFill/>
          </a:ln>
        </p:spPr>
      </p:pic>
      <p:sp>
        <p:nvSpPr>
          <p:cNvPr id="19" name="TextBox 40"/>
          <p:cNvSpPr txBox="1"/>
          <p:nvPr/>
        </p:nvSpPr>
        <p:spPr>
          <a:xfrm>
            <a:off x="8146115" y="6062261"/>
            <a:ext cx="3776947" cy="830997"/>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1200">
                <a:solidFill>
                  <a:srgbClr val="000000"/>
                </a:solidFill>
                <a:latin typeface="Times New Roman" pitchFamily="18"/>
                <a:cs typeface="Times New Roman" pitchFamily="18"/>
              </a:rPr>
              <a:t>SEM images of the hydrothermally-grown (a) flame-like CuO nanostructures and nanosheets/nanopetal-like NiO</a:t>
            </a:r>
          </a:p>
          <a:p>
            <a:pPr>
              <a:defRPr sz="1800" b="0" i="0" u="none" strike="noStrike" kern="0" cap="none" spc="0" baseline="0">
                <a:solidFill>
                  <a:srgbClr val="000000"/>
                </a:solidFill>
                <a:uFillTx/>
              </a:defRPr>
            </a:pPr>
            <a:r>
              <a:rPr lang="en-US" sz="1200" b="1" i="1">
                <a:solidFill>
                  <a:srgbClr val="000000"/>
                </a:solidFill>
                <a:latin typeface="Times New Roman" pitchFamily="18"/>
                <a:cs typeface="Times New Roman" pitchFamily="18"/>
              </a:rPr>
              <a:t>V. Constantoudis et al., Micro and Nano Engineering 16 (2022) 100148</a:t>
            </a:r>
          </a:p>
        </p:txBody>
      </p:sp>
      <p:pic>
        <p:nvPicPr>
          <p:cNvPr id="20" name="Picture 42"/>
          <p:cNvPicPr>
            <a:picLocks noChangeAspect="1"/>
          </p:cNvPicPr>
          <p:nvPr/>
        </p:nvPicPr>
        <p:blipFill>
          <a:blip r:embed="rId6"/>
          <a:stretch>
            <a:fillRect/>
          </a:stretch>
        </p:blipFill>
        <p:spPr>
          <a:xfrm>
            <a:off x="8146115" y="4717151"/>
            <a:ext cx="3670209" cy="1389942"/>
          </a:xfrm>
          <a:prstGeom prst="rect">
            <a:avLst/>
          </a:prstGeom>
          <a:noFill/>
          <a:ln cap="flat">
            <a:noFill/>
          </a:ln>
        </p:spPr>
      </p:pic>
      <p:sp>
        <p:nvSpPr>
          <p:cNvPr id="21" name="Rectangle 43"/>
          <p:cNvSpPr/>
          <p:nvPr/>
        </p:nvSpPr>
        <p:spPr>
          <a:xfrm>
            <a:off x="8449" y="475771"/>
            <a:ext cx="12183557" cy="1648498"/>
          </a:xfrm>
          <a:prstGeom prst="rect">
            <a:avLst/>
          </a:prstGeom>
          <a:noFill/>
          <a:ln w="38103" cap="flat">
            <a:solidFill>
              <a:srgbClr val="203864"/>
            </a:solidFill>
            <a:prstDash val="solid"/>
            <a:miter/>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endParaRPr lang="en-US">
              <a:ln w="0">
                <a:solidFill>
                  <a:srgbClr val="000000"/>
                </a:solidFill>
                <a:prstDash val="solid"/>
              </a:ln>
              <a:noFill/>
            </a:endParaRPr>
          </a:p>
        </p:txBody>
      </p:sp>
      <p:grpSp>
        <p:nvGrpSpPr>
          <p:cNvPr id="22" name="Group 45"/>
          <p:cNvGrpSpPr/>
          <p:nvPr/>
        </p:nvGrpSpPr>
        <p:grpSpPr>
          <a:xfrm>
            <a:off x="3674882" y="2774033"/>
            <a:ext cx="3832213" cy="1451271"/>
            <a:chOff x="3674882" y="2774033"/>
            <a:chExt cx="3832213" cy="1451271"/>
          </a:xfrm>
        </p:grpSpPr>
        <p:pic>
          <p:nvPicPr>
            <p:cNvPr id="23" name="Picture 19"/>
            <p:cNvPicPr>
              <a:picLocks noChangeAspect="1"/>
            </p:cNvPicPr>
            <p:nvPr/>
          </p:nvPicPr>
          <p:blipFill>
            <a:blip r:embed="rId7"/>
            <a:srcRect l="53726"/>
            <a:stretch>
              <a:fillRect/>
            </a:stretch>
          </p:blipFill>
          <p:spPr>
            <a:xfrm>
              <a:off x="5637376" y="2774033"/>
              <a:ext cx="1869719" cy="1441432"/>
            </a:xfrm>
            <a:prstGeom prst="rect">
              <a:avLst/>
            </a:prstGeom>
            <a:noFill/>
            <a:ln cap="flat">
              <a:noFill/>
            </a:ln>
          </p:spPr>
        </p:pic>
        <p:pic>
          <p:nvPicPr>
            <p:cNvPr id="24" name="Picture 44"/>
            <p:cNvPicPr>
              <a:picLocks noChangeAspect="1"/>
            </p:cNvPicPr>
            <p:nvPr/>
          </p:nvPicPr>
          <p:blipFill>
            <a:blip r:embed="rId7"/>
            <a:srcRect l="4489" r="49789"/>
            <a:stretch>
              <a:fillRect/>
            </a:stretch>
          </p:blipFill>
          <p:spPr>
            <a:xfrm>
              <a:off x="3674882" y="2783872"/>
              <a:ext cx="1847380" cy="1441432"/>
            </a:xfrm>
            <a:prstGeom prst="rect">
              <a:avLst/>
            </a:prstGeom>
            <a:noFill/>
            <a:ln cap="flat">
              <a:noFill/>
            </a:ln>
          </p:spPr>
        </p:pic>
      </p:grpSp>
    </p:spTree>
    <p:extLst>
      <p:ext uri="{BB962C8B-B14F-4D97-AF65-F5344CB8AC3E}">
        <p14:creationId xmlns:p14="http://schemas.microsoft.com/office/powerpoint/2010/main" val="1270480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2080" y="95794"/>
            <a:ext cx="9144000" cy="1602377"/>
          </a:xfrm>
        </p:spPr>
        <p:txBody>
          <a:bodyPr>
            <a:normAutofit fontScale="90000"/>
          </a:bodyPr>
          <a:lstStyle/>
          <a:p>
            <a:r>
              <a:rPr lang="en-US" b="1" dirty="0" smtClean="0">
                <a:solidFill>
                  <a:srgbClr val="00B050"/>
                </a:solidFill>
              </a:rPr>
              <a:t>Inorganic Chemistry Laboratory</a:t>
            </a:r>
            <a:endParaRPr lang="en-US" b="1" dirty="0">
              <a:solidFill>
                <a:srgbClr val="00B050"/>
              </a:solidFill>
            </a:endParaRPr>
          </a:p>
        </p:txBody>
      </p:sp>
      <p:sp>
        <p:nvSpPr>
          <p:cNvPr id="3" name="Subtitle 2"/>
          <p:cNvSpPr>
            <a:spLocks noGrp="1"/>
          </p:cNvSpPr>
          <p:nvPr>
            <p:ph type="subTitle" idx="1"/>
          </p:nvPr>
        </p:nvSpPr>
        <p:spPr>
          <a:xfrm>
            <a:off x="285543" y="1798504"/>
            <a:ext cx="11643360" cy="2749731"/>
          </a:xfrm>
        </p:spPr>
        <p:txBody>
          <a:bodyPr/>
          <a:lstStyle/>
          <a:p>
            <a:pPr algn="l"/>
            <a:r>
              <a:rPr lang="en-US" dirty="0"/>
              <a:t>The research of its members extends from basic chemistry to applications in Catalysis, Energy, Biological, and Environmental Chemistry. </a:t>
            </a:r>
            <a:endParaRPr lang="en-US" dirty="0" smtClean="0"/>
          </a:p>
          <a:p>
            <a:pPr algn="l"/>
            <a:r>
              <a:rPr lang="en-US" dirty="0" smtClean="0"/>
              <a:t>Computational </a:t>
            </a:r>
            <a:r>
              <a:rPr lang="en-US" dirty="0"/>
              <a:t>Chemistry is also under staff’s interest for elucidating the mechanisms of the reactions and the active sites of </a:t>
            </a:r>
            <a:r>
              <a:rPr lang="en-US" dirty="0" smtClean="0"/>
              <a:t>catalysts</a:t>
            </a:r>
            <a:r>
              <a:rPr lang="en-US" dirty="0"/>
              <a:t>. </a:t>
            </a:r>
            <a:endParaRPr lang="en-US" dirty="0" smtClean="0"/>
          </a:p>
          <a:p>
            <a:pPr algn="l"/>
            <a:r>
              <a:rPr lang="en-US" dirty="0" smtClean="0"/>
              <a:t>Synthesis </a:t>
            </a:r>
            <a:r>
              <a:rPr lang="en-US" dirty="0"/>
              <a:t>and characterization of molecules and nanomaterials are the focus of Inorganic Lab's research. </a:t>
            </a:r>
          </a:p>
        </p:txBody>
      </p:sp>
    </p:spTree>
    <p:extLst>
      <p:ext uri="{BB962C8B-B14F-4D97-AF65-F5344CB8AC3E}">
        <p14:creationId xmlns:p14="http://schemas.microsoft.com/office/powerpoint/2010/main" val="345923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32750" y="634455"/>
            <a:ext cx="3655479" cy="2909933"/>
          </a:xfrm>
          <a:prstGeom prst="rect">
            <a:avLst/>
          </a:prstGeom>
        </p:spPr>
      </p:pic>
      <p:sp>
        <p:nvSpPr>
          <p:cNvPr id="6" name="Title 5"/>
          <p:cNvSpPr>
            <a:spLocks noGrp="1"/>
          </p:cNvSpPr>
          <p:nvPr>
            <p:ph type="title"/>
          </p:nvPr>
        </p:nvSpPr>
        <p:spPr>
          <a:xfrm>
            <a:off x="3953692" y="956929"/>
            <a:ext cx="4268616" cy="2587459"/>
          </a:xfrm>
        </p:spPr>
        <p:txBody>
          <a:bodyPr>
            <a:noAutofit/>
          </a:bodyPr>
          <a:lstStyle/>
          <a:p>
            <a:r>
              <a:rPr lang="en-US" sz="2000" dirty="0">
                <a:latin typeface="+mn-lt"/>
              </a:rPr>
              <a:t>-</a:t>
            </a:r>
            <a:r>
              <a:rPr lang="en-US" sz="2000" b="1" dirty="0" smtClean="0">
                <a:latin typeface="+mn-lt"/>
              </a:rPr>
              <a:t>Biomimetic </a:t>
            </a:r>
            <a:r>
              <a:rPr lang="en-US" sz="2000" b="1" dirty="0">
                <a:latin typeface="+mn-lt"/>
              </a:rPr>
              <a:t>evolution of hydrogen </a:t>
            </a:r>
            <a:r>
              <a:rPr lang="en-US" sz="2000" dirty="0">
                <a:latin typeface="+mn-lt"/>
              </a:rPr>
              <a:t>from </a:t>
            </a:r>
            <a:r>
              <a:rPr lang="en-US" sz="2000" dirty="0" smtClean="0">
                <a:latin typeface="+mn-lt"/>
              </a:rPr>
              <a:t>water</a:t>
            </a:r>
            <a:r>
              <a:rPr lang="el-GR" sz="2000" dirty="0" smtClean="0">
                <a:latin typeface="+mn-lt"/>
              </a:rPr>
              <a:t> </a:t>
            </a:r>
            <a:r>
              <a:rPr lang="en-US" sz="2000" dirty="0" smtClean="0">
                <a:latin typeface="+mn-lt"/>
              </a:rPr>
              <a:t> </a:t>
            </a:r>
            <a:r>
              <a:rPr lang="en-US" sz="2000" dirty="0">
                <a:latin typeface="+mn-lt"/>
              </a:rPr>
              <a:t>by </a:t>
            </a:r>
            <a:r>
              <a:rPr lang="en-US" sz="2000" dirty="0" err="1">
                <a:latin typeface="+mn-lt"/>
              </a:rPr>
              <a:t>electrocatalysis</a:t>
            </a:r>
            <a:r>
              <a:rPr lang="en-US" sz="2000" dirty="0">
                <a:latin typeface="+mn-lt"/>
              </a:rPr>
              <a:t> and </a:t>
            </a:r>
            <a:r>
              <a:rPr lang="en-US" sz="2000" dirty="0" err="1" smtClean="0">
                <a:latin typeface="+mn-lt"/>
              </a:rPr>
              <a:t>photocatalysis</a:t>
            </a:r>
            <a:r>
              <a:rPr lang="en-US" sz="2000" dirty="0" smtClean="0">
                <a:latin typeface="+mn-lt"/>
              </a:rPr>
              <a:t>.</a:t>
            </a:r>
            <a:br>
              <a:rPr lang="en-US" sz="2000" dirty="0" smtClean="0">
                <a:latin typeface="+mn-lt"/>
              </a:rPr>
            </a:br>
            <a:r>
              <a:rPr lang="en-US" sz="2000" dirty="0" smtClean="0">
                <a:latin typeface="+mn-lt"/>
              </a:rPr>
              <a:t>-</a:t>
            </a:r>
            <a:r>
              <a:rPr lang="en-US" sz="2000" b="1" dirty="0" smtClean="0">
                <a:latin typeface="+mn-lt"/>
              </a:rPr>
              <a:t>Design </a:t>
            </a:r>
            <a:r>
              <a:rPr lang="en-US" sz="2000" dirty="0">
                <a:latin typeface="+mn-lt"/>
              </a:rPr>
              <a:t>of catalysts with </a:t>
            </a:r>
            <a:r>
              <a:rPr lang="en-US" sz="2000" b="1" dirty="0">
                <a:latin typeface="+mn-lt"/>
              </a:rPr>
              <a:t>non-innocent ligands </a:t>
            </a:r>
            <a:r>
              <a:rPr lang="en-US" sz="2000" dirty="0">
                <a:latin typeface="+mn-lt"/>
              </a:rPr>
              <a:t>and low-cost</a:t>
            </a:r>
            <a:r>
              <a:rPr lang="en-US" sz="2000" dirty="0" smtClean="0">
                <a:latin typeface="+mn-lt"/>
              </a:rPr>
              <a:t>,</a:t>
            </a:r>
            <a:r>
              <a:rPr lang="el-GR" sz="2000" dirty="0" smtClean="0">
                <a:latin typeface="+mn-lt"/>
              </a:rPr>
              <a:t> </a:t>
            </a:r>
            <a:r>
              <a:rPr lang="en-US" sz="2000" dirty="0" smtClean="0">
                <a:latin typeface="+mn-lt"/>
              </a:rPr>
              <a:t>highly </a:t>
            </a:r>
            <a:r>
              <a:rPr lang="en-US" sz="2000" dirty="0">
                <a:latin typeface="+mn-lt"/>
              </a:rPr>
              <a:t>abundant, and environmentally friendly metal ions. </a:t>
            </a:r>
            <a:br>
              <a:rPr lang="en-US" sz="2000" dirty="0">
                <a:latin typeface="+mn-lt"/>
              </a:rPr>
            </a:br>
            <a:r>
              <a:rPr lang="en-US" sz="2000" dirty="0" smtClean="0">
                <a:latin typeface="+mn-lt"/>
              </a:rPr>
              <a:t>-Synthesis </a:t>
            </a:r>
            <a:r>
              <a:rPr lang="en-US" sz="2000" dirty="0">
                <a:latin typeface="+mn-lt"/>
              </a:rPr>
              <a:t>of </a:t>
            </a:r>
            <a:r>
              <a:rPr lang="en-US" sz="2000" b="1" dirty="0">
                <a:latin typeface="+mn-lt"/>
              </a:rPr>
              <a:t>nanomaterials </a:t>
            </a:r>
            <a:r>
              <a:rPr lang="en-US" sz="2000" dirty="0">
                <a:latin typeface="+mn-lt"/>
              </a:rPr>
              <a:t>(semiconductors, quantum </a:t>
            </a:r>
            <a:r>
              <a:rPr lang="en-US" sz="2000" dirty="0" smtClean="0">
                <a:latin typeface="+mn-lt"/>
              </a:rPr>
              <a:t>dots, npsTiO</a:t>
            </a:r>
            <a:r>
              <a:rPr lang="en-US" sz="2000" baseline="-25000" dirty="0" smtClean="0">
                <a:latin typeface="+mn-lt"/>
              </a:rPr>
              <a:t>2</a:t>
            </a:r>
            <a:r>
              <a:rPr lang="en-US" sz="2000" dirty="0" smtClean="0">
                <a:latin typeface="+mn-lt"/>
              </a:rPr>
              <a:t> </a:t>
            </a:r>
            <a:r>
              <a:rPr lang="en-US" sz="2000" dirty="0" err="1">
                <a:latin typeface="+mn-lt"/>
              </a:rPr>
              <a:t>etc</a:t>
            </a:r>
            <a:r>
              <a:rPr lang="en-US" sz="2000" dirty="0" smtClean="0">
                <a:latin typeface="+mn-lt"/>
              </a:rPr>
              <a:t>)</a:t>
            </a:r>
            <a:r>
              <a:rPr lang="el-GR" sz="2000" dirty="0" smtClean="0">
                <a:latin typeface="+mn-lt"/>
              </a:rPr>
              <a:t> </a:t>
            </a:r>
            <a:r>
              <a:rPr lang="en-US" sz="2000" dirty="0" smtClean="0">
                <a:latin typeface="+mn-lt"/>
              </a:rPr>
              <a:t> </a:t>
            </a:r>
            <a:r>
              <a:rPr lang="en-US" sz="2000" dirty="0">
                <a:latin typeface="+mn-lt"/>
              </a:rPr>
              <a:t>acting as </a:t>
            </a:r>
            <a:r>
              <a:rPr lang="en-US" sz="2000" dirty="0" smtClean="0">
                <a:latin typeface="+mn-lt"/>
              </a:rPr>
              <a:t>photosensitizers</a:t>
            </a:r>
            <a:r>
              <a:rPr lang="el-GR" sz="2000" dirty="0" smtClean="0">
                <a:latin typeface="+mn-lt"/>
              </a:rPr>
              <a:t>/</a:t>
            </a:r>
            <a:r>
              <a:rPr lang="en-US" sz="2000" dirty="0" err="1" smtClean="0">
                <a:latin typeface="+mn-lt"/>
              </a:rPr>
              <a:t>photocatalysts</a:t>
            </a:r>
            <a:r>
              <a:rPr lang="en-US" sz="2000" dirty="0" smtClean="0">
                <a:latin typeface="+mn-lt"/>
              </a:rPr>
              <a:t/>
            </a:r>
            <a:br>
              <a:rPr lang="en-US" sz="2000" dirty="0" smtClean="0">
                <a:latin typeface="+mn-lt"/>
              </a:rPr>
            </a:br>
            <a:r>
              <a:rPr lang="en-US" sz="2000" dirty="0" smtClean="0">
                <a:latin typeface="+mn-lt"/>
              </a:rPr>
              <a:t>-</a:t>
            </a:r>
            <a:r>
              <a:rPr lang="en-US" sz="2000" b="1" dirty="0" smtClean="0">
                <a:latin typeface="+mn-lt"/>
              </a:rPr>
              <a:t>DFT calculations</a:t>
            </a:r>
            <a:endParaRPr lang="en-US" sz="2000" b="1" dirty="0">
              <a:latin typeface="+mn-lt"/>
            </a:endParaRPr>
          </a:p>
        </p:txBody>
      </p:sp>
      <p:sp>
        <p:nvSpPr>
          <p:cNvPr id="8" name="TextBox 7"/>
          <p:cNvSpPr txBox="1"/>
          <p:nvPr/>
        </p:nvSpPr>
        <p:spPr>
          <a:xfrm>
            <a:off x="6576059" y="8929"/>
            <a:ext cx="5556069" cy="369332"/>
          </a:xfrm>
          <a:prstGeom prst="rect">
            <a:avLst/>
          </a:prstGeom>
          <a:noFill/>
        </p:spPr>
        <p:txBody>
          <a:bodyPr wrap="square" rtlCol="0">
            <a:spAutoFit/>
          </a:bodyPr>
          <a:lstStyle/>
          <a:p>
            <a:r>
              <a:rPr lang="en-US" b="1" i="1" dirty="0" err="1" smtClean="0">
                <a:solidFill>
                  <a:srgbClr val="00B050"/>
                </a:solidFill>
              </a:rPr>
              <a:t>Photocatalysis</a:t>
            </a:r>
            <a:r>
              <a:rPr lang="en-US" b="1" i="1" dirty="0" smtClean="0">
                <a:solidFill>
                  <a:srgbClr val="00B050"/>
                </a:solidFill>
              </a:rPr>
              <a:t> and </a:t>
            </a:r>
            <a:r>
              <a:rPr lang="en-US" b="1" dirty="0" err="1" smtClean="0">
                <a:solidFill>
                  <a:srgbClr val="00B050"/>
                </a:solidFill>
              </a:rPr>
              <a:t>Electrocatalysis</a:t>
            </a:r>
            <a:r>
              <a:rPr lang="en-US" b="1" dirty="0" smtClean="0">
                <a:solidFill>
                  <a:srgbClr val="00B050"/>
                </a:solidFill>
              </a:rPr>
              <a:t> Lab./ C. Mitsopoulou</a:t>
            </a:r>
            <a:endParaRPr lang="en-US" b="1" dirty="0">
              <a:solidFill>
                <a:srgbClr val="00B050"/>
              </a:solidFill>
            </a:endParaRPr>
          </a:p>
        </p:txBody>
      </p:sp>
      <p:sp>
        <p:nvSpPr>
          <p:cNvPr id="2" name="TextBox 1"/>
          <p:cNvSpPr txBox="1"/>
          <p:nvPr/>
        </p:nvSpPr>
        <p:spPr>
          <a:xfrm>
            <a:off x="635726" y="27907"/>
            <a:ext cx="8656320" cy="400110"/>
          </a:xfrm>
          <a:prstGeom prst="rect">
            <a:avLst/>
          </a:prstGeom>
          <a:noFill/>
        </p:spPr>
        <p:txBody>
          <a:bodyPr wrap="square" rtlCol="0">
            <a:spAutoFit/>
          </a:bodyPr>
          <a:lstStyle/>
          <a:p>
            <a:r>
              <a:rPr lang="en-US" sz="2000" b="1" dirty="0" smtClean="0">
                <a:solidFill>
                  <a:srgbClr val="00B0F0"/>
                </a:solidFill>
              </a:rPr>
              <a:t>Renewable </a:t>
            </a:r>
            <a:r>
              <a:rPr lang="el-GR" dirty="0" smtClean="0"/>
              <a:t>             </a:t>
            </a:r>
            <a:r>
              <a:rPr lang="en-US" sz="2000" b="1" dirty="0" smtClean="0">
                <a:solidFill>
                  <a:srgbClr val="00B0F0"/>
                </a:solidFill>
              </a:rPr>
              <a:t>Chemical </a:t>
            </a:r>
            <a:r>
              <a:rPr lang="en-US" dirty="0" smtClean="0"/>
              <a:t>             </a:t>
            </a:r>
            <a:r>
              <a:rPr lang="en-US" sz="2000" b="1" dirty="0" smtClean="0">
                <a:solidFill>
                  <a:srgbClr val="00B0F0"/>
                </a:solidFill>
              </a:rPr>
              <a:t>Sustainable Energy</a:t>
            </a:r>
            <a:endParaRPr lang="en-US" sz="2000" b="1" dirty="0">
              <a:solidFill>
                <a:srgbClr val="00B0F0"/>
              </a:solidFill>
            </a:endParaRPr>
          </a:p>
        </p:txBody>
      </p:sp>
      <p:sp>
        <p:nvSpPr>
          <p:cNvPr id="3" name="Right Arrow 2"/>
          <p:cNvSpPr/>
          <p:nvPr/>
        </p:nvSpPr>
        <p:spPr>
          <a:xfrm>
            <a:off x="2003622" y="93053"/>
            <a:ext cx="556696" cy="2698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675344" y="108442"/>
            <a:ext cx="556696" cy="2698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stretch>
            <a:fillRect/>
          </a:stretch>
        </p:blipFill>
        <p:spPr>
          <a:xfrm>
            <a:off x="8222308" y="510210"/>
            <a:ext cx="3969691" cy="2677127"/>
          </a:xfrm>
          <a:prstGeom prst="rect">
            <a:avLst/>
          </a:prstGeom>
        </p:spPr>
      </p:pic>
      <p:sp>
        <p:nvSpPr>
          <p:cNvPr id="9" name="Rectangle 8"/>
          <p:cNvSpPr/>
          <p:nvPr/>
        </p:nvSpPr>
        <p:spPr>
          <a:xfrm>
            <a:off x="6113417" y="4580708"/>
            <a:ext cx="5904412" cy="707886"/>
          </a:xfrm>
          <a:prstGeom prst="rect">
            <a:avLst/>
          </a:prstGeom>
        </p:spPr>
        <p:txBody>
          <a:bodyPr wrap="square">
            <a:spAutoFit/>
          </a:bodyPr>
          <a:lstStyle/>
          <a:p>
            <a:r>
              <a:rPr lang="en-US" sz="2000" dirty="0">
                <a:solidFill>
                  <a:srgbClr val="0070C0"/>
                </a:solidFill>
              </a:rPr>
              <a:t>Photocatalytic nanoparticles based </a:t>
            </a:r>
            <a:r>
              <a:rPr lang="en-US" sz="2000" dirty="0" smtClean="0">
                <a:solidFill>
                  <a:srgbClr val="0070C0"/>
                </a:solidFill>
              </a:rPr>
              <a:t>on quantum dots and </a:t>
            </a:r>
            <a:r>
              <a:rPr lang="en-US" sz="2000" dirty="0">
                <a:solidFill>
                  <a:srgbClr val="0070C0"/>
                </a:solidFill>
              </a:rPr>
              <a:t>TiO</a:t>
            </a:r>
            <a:r>
              <a:rPr lang="en-US" sz="2000" baseline="-25000" dirty="0">
                <a:solidFill>
                  <a:srgbClr val="0070C0"/>
                </a:solidFill>
              </a:rPr>
              <a:t>2 </a:t>
            </a:r>
            <a:r>
              <a:rPr lang="en-US" sz="2000" dirty="0" smtClean="0">
                <a:solidFill>
                  <a:srgbClr val="0070C0"/>
                </a:solidFill>
              </a:rPr>
              <a:t>for </a:t>
            </a:r>
            <a:r>
              <a:rPr lang="en-US" sz="2000" dirty="0">
                <a:solidFill>
                  <a:srgbClr val="0070C0"/>
                </a:solidFill>
              </a:rPr>
              <a:t>photodynamic </a:t>
            </a:r>
            <a:r>
              <a:rPr lang="en-US" sz="2000" dirty="0" smtClean="0">
                <a:solidFill>
                  <a:srgbClr val="0070C0"/>
                </a:solidFill>
              </a:rPr>
              <a:t>therapies / applications</a:t>
            </a:r>
            <a:endParaRPr lang="el-GR" sz="2000" baseline="-25000" dirty="0">
              <a:solidFill>
                <a:srgbClr val="0070C0"/>
              </a:solidFill>
            </a:endParaRPr>
          </a:p>
        </p:txBody>
      </p:sp>
      <p:pic>
        <p:nvPicPr>
          <p:cNvPr id="3074" name="Picture 2" descr="Kilogram-scale fabrication of TiO2 nanoparticles modified with carbon dots  with enhanced visible-light photocatalytic activity - Nanoscale Advances  (RSC Publish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8796" y="3995531"/>
            <a:ext cx="3986942" cy="2862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8504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a:extLst>
              <a:ext uri="{FF2B5EF4-FFF2-40B4-BE49-F238E27FC236}">
                <a16:creationId xmlns="" xmlns:a16="http://schemas.microsoft.com/office/drawing/2014/main" id="{7EAFD6EB-9D45-221A-2800-DAF319A13C1F}"/>
              </a:ext>
            </a:extLst>
          </p:cNvPr>
          <p:cNvGraphicFramePr>
            <a:graphicFrameLocks noChangeAspect="1"/>
          </p:cNvGraphicFramePr>
          <p:nvPr>
            <p:extLst/>
          </p:nvPr>
        </p:nvGraphicFramePr>
        <p:xfrm>
          <a:off x="74646" y="351263"/>
          <a:ext cx="6057842" cy="5248348"/>
        </p:xfrm>
        <a:graphic>
          <a:graphicData uri="http://schemas.openxmlformats.org/presentationml/2006/ole">
            <mc:AlternateContent xmlns:mc="http://schemas.openxmlformats.org/markup-compatibility/2006">
              <mc:Choice xmlns:v="urn:schemas-microsoft-com:vml" Requires="v">
                <p:oleObj spid="_x0000_s18446" name="CS ChemDraw Drawing" r:id="rId3" imgW="4986646" imgH="4017282" progId="ChemDraw.Document.6.0">
                  <p:embed/>
                </p:oleObj>
              </mc:Choice>
              <mc:Fallback>
                <p:oleObj name="CS ChemDraw Drawing" r:id="rId3" imgW="4986646" imgH="4017282" progId="ChemDraw.Document.6.0">
                  <p:embed/>
                  <p:pic>
                    <p:nvPicPr>
                      <p:cNvPr id="0" name=""/>
                      <p:cNvPicPr/>
                      <p:nvPr/>
                    </p:nvPicPr>
                    <p:blipFill>
                      <a:blip r:embed="rId4"/>
                      <a:stretch>
                        <a:fillRect/>
                      </a:stretch>
                    </p:blipFill>
                    <p:spPr>
                      <a:xfrm>
                        <a:off x="74646" y="351263"/>
                        <a:ext cx="6057842" cy="5248348"/>
                      </a:xfrm>
                      <a:prstGeom prst="rect">
                        <a:avLst/>
                      </a:prstGeom>
                    </p:spPr>
                  </p:pic>
                </p:oleObj>
              </mc:Fallback>
            </mc:AlternateContent>
          </a:graphicData>
        </a:graphic>
      </p:graphicFrame>
      <p:sp>
        <p:nvSpPr>
          <p:cNvPr id="7" name="21 - TextBox"/>
          <p:cNvSpPr txBox="1">
            <a:spLocks noChangeArrowheads="1"/>
          </p:cNvSpPr>
          <p:nvPr/>
        </p:nvSpPr>
        <p:spPr bwMode="auto">
          <a:xfrm>
            <a:off x="6200503" y="166597"/>
            <a:ext cx="6063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1800" b="1" dirty="0"/>
              <a:t>Metal complexes exhibiting characteristic magnetic properties</a:t>
            </a:r>
            <a:endParaRPr lang="el-GR" altLang="el-GR" sz="1800" b="1" dirty="0"/>
          </a:p>
        </p:txBody>
      </p:sp>
      <p:sp>
        <p:nvSpPr>
          <p:cNvPr id="8" name="26 - TextBox"/>
          <p:cNvSpPr txBox="1">
            <a:spLocks noChangeArrowheads="1"/>
          </p:cNvSpPr>
          <p:nvPr/>
        </p:nvSpPr>
        <p:spPr bwMode="auto">
          <a:xfrm>
            <a:off x="6088164" y="631963"/>
            <a:ext cx="6219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1400" b="1" dirty="0">
                <a:solidFill>
                  <a:srgbClr val="00B0F0"/>
                </a:solidFill>
                <a:cs typeface="Calibri" panose="020F0502020204030204" pitchFamily="34" charset="0"/>
              </a:rPr>
              <a:t>Tetrahedral, </a:t>
            </a:r>
            <a:r>
              <a:rPr lang="en-US" altLang="el-GR" sz="1400" b="1" i="1" dirty="0">
                <a:solidFill>
                  <a:srgbClr val="00B0F0"/>
                </a:solidFill>
                <a:cs typeface="Calibri" panose="020F0502020204030204" pitchFamily="34" charset="0"/>
              </a:rPr>
              <a:t>S</a:t>
            </a:r>
            <a:r>
              <a:rPr lang="en-US" altLang="el-GR" sz="1400" b="1" dirty="0">
                <a:solidFill>
                  <a:srgbClr val="00B0F0"/>
                </a:solidFill>
                <a:cs typeface="Calibri" panose="020F0502020204030204" pitchFamily="34" charset="0"/>
              </a:rPr>
              <a:t> = 1,</a:t>
            </a:r>
            <a:r>
              <a:rPr lang="el-GR" altLang="el-GR" sz="1400" b="1" dirty="0">
                <a:solidFill>
                  <a:srgbClr val="00B0F0"/>
                </a:solidFill>
                <a:cs typeface="Calibri" panose="020F0502020204030204" pitchFamily="34" charset="0"/>
              </a:rPr>
              <a:t> [</a:t>
            </a:r>
            <a:r>
              <a:rPr lang="en-GB" altLang="el-GR" sz="1400" b="1" dirty="0">
                <a:solidFill>
                  <a:srgbClr val="00B0F0"/>
                </a:solidFill>
                <a:cs typeface="Calibri" panose="020F0502020204030204" pitchFamily="34" charset="0"/>
              </a:rPr>
              <a:t>Ni</a:t>
            </a:r>
            <a:r>
              <a:rPr lang="el-GR" altLang="el-GR" sz="1400" b="1" dirty="0">
                <a:solidFill>
                  <a:srgbClr val="00B0F0"/>
                </a:solidFill>
                <a:cs typeface="Calibri" panose="020F0502020204030204" pitchFamily="34" charset="0"/>
              </a:rPr>
              <a:t>{</a:t>
            </a:r>
            <a:r>
              <a:rPr lang="en-GB" altLang="el-GR" sz="1400" b="1" baseline="30000" dirty="0" err="1">
                <a:solidFill>
                  <a:srgbClr val="00B0F0"/>
                </a:solidFill>
                <a:cs typeface="Calibri" panose="020F0502020204030204" pitchFamily="34" charset="0"/>
              </a:rPr>
              <a:t>i</a:t>
            </a:r>
            <a:r>
              <a:rPr lang="en-GB" altLang="el-GR" sz="1400" b="1" dirty="0" err="1">
                <a:solidFill>
                  <a:srgbClr val="00B0F0"/>
                </a:solidFill>
                <a:cs typeface="Calibri" panose="020F0502020204030204" pitchFamily="34" charset="0"/>
              </a:rPr>
              <a:t>Pr</a:t>
            </a:r>
            <a:r>
              <a:rPr lang="en-US" altLang="el-GR" sz="1400" b="1" baseline="-25000" dirty="0">
                <a:solidFill>
                  <a:srgbClr val="00B0F0"/>
                </a:solidFill>
                <a:cs typeface="Calibri" panose="020F0502020204030204" pitchFamily="34" charset="0"/>
              </a:rPr>
              <a:t>2</a:t>
            </a:r>
            <a:r>
              <a:rPr lang="en-GB" altLang="el-GR" sz="1400" b="1" dirty="0">
                <a:solidFill>
                  <a:srgbClr val="00B0F0"/>
                </a:solidFill>
                <a:cs typeface="Calibri" panose="020F0502020204030204" pitchFamily="34" charset="0"/>
              </a:rPr>
              <a:t>P</a:t>
            </a:r>
            <a:r>
              <a:rPr lang="en-US" altLang="el-GR" sz="1400" b="1" dirty="0">
                <a:solidFill>
                  <a:srgbClr val="00B0F0"/>
                </a:solidFill>
                <a:cs typeface="Calibri" panose="020F0502020204030204" pitchFamily="34" charset="0"/>
              </a:rPr>
              <a:t>(</a:t>
            </a:r>
            <a:r>
              <a:rPr lang="en-GB" altLang="el-GR" sz="1400" b="1" dirty="0">
                <a:solidFill>
                  <a:srgbClr val="00B0F0"/>
                </a:solidFill>
                <a:cs typeface="Calibri" panose="020F0502020204030204" pitchFamily="34" charset="0"/>
              </a:rPr>
              <a:t>Se</a:t>
            </a:r>
            <a:r>
              <a:rPr lang="en-US" altLang="el-GR" sz="1400" b="1" dirty="0">
                <a:solidFill>
                  <a:srgbClr val="00B0F0"/>
                </a:solidFill>
                <a:cs typeface="Calibri" panose="020F0502020204030204" pitchFamily="34" charset="0"/>
              </a:rPr>
              <a:t>)</a:t>
            </a:r>
            <a:r>
              <a:rPr lang="en-GB" altLang="el-GR" sz="1400" b="1" dirty="0">
                <a:solidFill>
                  <a:srgbClr val="00B0F0"/>
                </a:solidFill>
                <a:cs typeface="Calibri" panose="020F0502020204030204" pitchFamily="34" charset="0"/>
              </a:rPr>
              <a:t>NP</a:t>
            </a:r>
            <a:r>
              <a:rPr lang="en-US" altLang="el-GR" sz="1400" b="1" dirty="0">
                <a:solidFill>
                  <a:srgbClr val="00B0F0"/>
                </a:solidFill>
                <a:cs typeface="Calibri" panose="020F0502020204030204" pitchFamily="34" charset="0"/>
              </a:rPr>
              <a:t>(</a:t>
            </a:r>
            <a:r>
              <a:rPr lang="en-GB" altLang="el-GR" sz="1400" b="1" dirty="0">
                <a:solidFill>
                  <a:srgbClr val="00B0F0"/>
                </a:solidFill>
                <a:cs typeface="Calibri" panose="020F0502020204030204" pitchFamily="34" charset="0"/>
              </a:rPr>
              <a:t>Se</a:t>
            </a:r>
            <a:r>
              <a:rPr lang="en-US" altLang="el-GR" sz="1400" b="1" dirty="0">
                <a:solidFill>
                  <a:srgbClr val="00B0F0"/>
                </a:solidFill>
                <a:cs typeface="Calibri" panose="020F0502020204030204" pitchFamily="34" charset="0"/>
              </a:rPr>
              <a:t>)</a:t>
            </a:r>
            <a:r>
              <a:rPr lang="en-GB" altLang="el-GR" sz="1400" b="1" baseline="30000" dirty="0" err="1">
                <a:solidFill>
                  <a:srgbClr val="00B0F0"/>
                </a:solidFill>
                <a:cs typeface="Calibri" panose="020F0502020204030204" pitchFamily="34" charset="0"/>
              </a:rPr>
              <a:t>i</a:t>
            </a:r>
            <a:r>
              <a:rPr lang="en-GB" altLang="el-GR" sz="1400" b="1" dirty="0" err="1">
                <a:solidFill>
                  <a:srgbClr val="00B0F0"/>
                </a:solidFill>
                <a:cs typeface="Calibri" panose="020F0502020204030204" pitchFamily="34" charset="0"/>
              </a:rPr>
              <a:t>P</a:t>
            </a:r>
            <a:r>
              <a:rPr lang="en-US" altLang="el-GR" sz="1400" b="1" dirty="0">
                <a:solidFill>
                  <a:srgbClr val="00B0F0"/>
                </a:solidFill>
                <a:cs typeface="Calibri" panose="020F0502020204030204" pitchFamily="34" charset="0"/>
              </a:rPr>
              <a:t>r</a:t>
            </a:r>
            <a:r>
              <a:rPr lang="el-GR" altLang="el-GR" sz="1400" b="1" baseline="-25000" dirty="0">
                <a:solidFill>
                  <a:srgbClr val="00B0F0"/>
                </a:solidFill>
                <a:cs typeface="Calibri" panose="020F0502020204030204" pitchFamily="34" charset="0"/>
              </a:rPr>
              <a:t>2</a:t>
            </a:r>
            <a:r>
              <a:rPr lang="el-GR" altLang="el-GR" sz="1400" b="1" dirty="0">
                <a:solidFill>
                  <a:srgbClr val="00B0F0"/>
                </a:solidFill>
                <a:cs typeface="Calibri" panose="020F0502020204030204" pitchFamily="34" charset="0"/>
              </a:rPr>
              <a:t>}</a:t>
            </a:r>
            <a:r>
              <a:rPr lang="el-GR" altLang="el-GR" sz="1400" b="1" baseline="-25000" dirty="0">
                <a:solidFill>
                  <a:srgbClr val="00B0F0"/>
                </a:solidFill>
                <a:cs typeface="Calibri" panose="020F0502020204030204" pitchFamily="34" charset="0"/>
              </a:rPr>
              <a:t>2</a:t>
            </a:r>
            <a:r>
              <a:rPr lang="en-US" altLang="el-GR" sz="1400" b="1" dirty="0">
                <a:solidFill>
                  <a:srgbClr val="00B0F0"/>
                </a:solidFill>
                <a:cs typeface="Calibri" panose="020F0502020204030204" pitchFamily="34" charset="0"/>
              </a:rPr>
              <a:t>], Large zero-field splitting: </a:t>
            </a:r>
            <a:r>
              <a:rPr lang="en-US" altLang="el-GR" sz="1400" b="1" i="1" dirty="0">
                <a:solidFill>
                  <a:srgbClr val="00B0F0"/>
                </a:solidFill>
                <a:cs typeface="Calibri" panose="020F0502020204030204" pitchFamily="34" charset="0"/>
              </a:rPr>
              <a:t>D</a:t>
            </a:r>
            <a:r>
              <a:rPr lang="en-US" altLang="el-GR" sz="1400" b="1" dirty="0">
                <a:solidFill>
                  <a:srgbClr val="00B0F0"/>
                </a:solidFill>
                <a:cs typeface="Calibri" panose="020F0502020204030204" pitchFamily="34" charset="0"/>
              </a:rPr>
              <a:t> = 45 cm</a:t>
            </a:r>
            <a:r>
              <a:rPr lang="en-US" altLang="el-GR" sz="1400" b="1" baseline="30000" dirty="0">
                <a:solidFill>
                  <a:srgbClr val="00B0F0"/>
                </a:solidFill>
                <a:cs typeface="Calibri" panose="020F0502020204030204" pitchFamily="34" charset="0"/>
                <a:sym typeface="Symbol" panose="05050102010706020507" pitchFamily="18" charset="2"/>
              </a:rPr>
              <a:t></a:t>
            </a:r>
            <a:r>
              <a:rPr lang="en-US" altLang="el-GR" sz="1400" b="1" baseline="30000" dirty="0">
                <a:solidFill>
                  <a:srgbClr val="00B0F0"/>
                </a:solidFill>
                <a:cs typeface="Calibri" panose="020F0502020204030204" pitchFamily="34" charset="0"/>
              </a:rPr>
              <a:t>1</a:t>
            </a:r>
            <a:endParaRPr lang="el-GR" altLang="el-GR" sz="1400" b="1" baseline="30000" dirty="0">
              <a:solidFill>
                <a:srgbClr val="00B0F0"/>
              </a:solidFill>
              <a:cs typeface="Calibri" panose="020F0502020204030204" pitchFamily="34" charset="0"/>
            </a:endParaRPr>
          </a:p>
        </p:txBody>
      </p:sp>
      <p:pic>
        <p:nvPicPr>
          <p:cNvPr id="10" name="Εικόνα 3" descr="kyrni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47866" y="1035972"/>
            <a:ext cx="1470025"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1">
            <a:extLst>
              <a:ext uri="{FF2B5EF4-FFF2-40B4-BE49-F238E27FC236}">
                <a16:creationId xmlns="" xmlns:a16="http://schemas.microsoft.com/office/drawing/2014/main" id="{43D49EDA-6A93-4A15-BA7F-19E78F6E5567}"/>
              </a:ext>
            </a:extLst>
          </p:cNvPr>
          <p:cNvSpPr>
            <a:spLocks noChangeArrowheads="1"/>
          </p:cNvSpPr>
          <p:nvPr/>
        </p:nvSpPr>
        <p:spPr bwMode="auto">
          <a:xfrm>
            <a:off x="7982289" y="1165406"/>
            <a:ext cx="41719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r>
              <a:rPr lang="en-US" altLang="el-GR" sz="1000" dirty="0">
                <a:latin typeface="+mn-lt"/>
                <a:cs typeface="Times New Roman" panose="02020603050405020304" pitchFamily="18" charset="0"/>
              </a:rPr>
              <a:t>S.-D. Jiang, D. </a:t>
            </a:r>
            <a:r>
              <a:rPr lang="en-US" altLang="el-GR" sz="1000" dirty="0" err="1">
                <a:latin typeface="+mn-lt"/>
                <a:cs typeface="Times New Roman" panose="02020603050405020304" pitchFamily="18" charset="0"/>
              </a:rPr>
              <a:t>Maganas</a:t>
            </a:r>
            <a:r>
              <a:rPr lang="en-US" altLang="el-GR" sz="1000" dirty="0">
                <a:latin typeface="+mn-lt"/>
                <a:cs typeface="Times New Roman" panose="02020603050405020304" pitchFamily="18" charset="0"/>
              </a:rPr>
              <a:t>, N. </a:t>
            </a:r>
            <a:r>
              <a:rPr lang="en-US" altLang="el-GR" sz="1000" dirty="0" err="1">
                <a:latin typeface="+mn-lt"/>
                <a:cs typeface="Times New Roman" panose="02020603050405020304" pitchFamily="18" charset="0"/>
              </a:rPr>
              <a:t>Levesanos</a:t>
            </a:r>
            <a:r>
              <a:rPr lang="en-US" altLang="el-GR" sz="1000" dirty="0">
                <a:latin typeface="+mn-lt"/>
                <a:cs typeface="Times New Roman" panose="02020603050405020304" pitchFamily="18" charset="0"/>
              </a:rPr>
              <a:t>, E. </a:t>
            </a:r>
            <a:r>
              <a:rPr lang="en-US" altLang="el-GR" sz="1000" dirty="0" err="1">
                <a:latin typeface="+mn-lt"/>
                <a:cs typeface="Times New Roman" panose="02020603050405020304" pitchFamily="18" charset="0"/>
              </a:rPr>
              <a:t>Ferentinos</a:t>
            </a:r>
            <a:r>
              <a:rPr lang="en-US" altLang="el-GR" sz="1000" dirty="0">
                <a:latin typeface="+mn-lt"/>
                <a:cs typeface="Times New Roman" panose="02020603050405020304" pitchFamily="18" charset="0"/>
              </a:rPr>
              <a:t>, S. Haas, </a:t>
            </a:r>
            <a:endParaRPr lang="el-GR" altLang="el-GR" sz="1000" dirty="0">
              <a:latin typeface="+mn-lt"/>
              <a:cs typeface="Times New Roman" panose="02020603050405020304" pitchFamily="18" charset="0"/>
            </a:endParaRPr>
          </a:p>
          <a:p>
            <a:pPr algn="just">
              <a:defRPr/>
            </a:pPr>
            <a:r>
              <a:rPr lang="en-US" altLang="el-GR" sz="1000" dirty="0">
                <a:latin typeface="+mn-lt"/>
                <a:cs typeface="Times New Roman" panose="02020603050405020304" pitchFamily="18" charset="0"/>
              </a:rPr>
              <a:t>K. </a:t>
            </a:r>
            <a:r>
              <a:rPr lang="en-US" altLang="el-GR" sz="1000" dirty="0" err="1">
                <a:latin typeface="+mn-lt"/>
                <a:cs typeface="Times New Roman" panose="02020603050405020304" pitchFamily="18" charset="0"/>
              </a:rPr>
              <a:t>Thirunavukkuarasu</a:t>
            </a:r>
            <a:r>
              <a:rPr lang="en-US" altLang="el-GR" sz="1000" dirty="0">
                <a:latin typeface="+mn-lt"/>
                <a:cs typeface="Times New Roman" panose="02020603050405020304" pitchFamily="18" charset="0"/>
              </a:rPr>
              <a:t>, J. </a:t>
            </a:r>
            <a:r>
              <a:rPr lang="en-US" altLang="el-GR" sz="1000" dirty="0" err="1">
                <a:latin typeface="+mn-lt"/>
                <a:cs typeface="Times New Roman" panose="02020603050405020304" pitchFamily="18" charset="0"/>
              </a:rPr>
              <a:t>Krzystek</a:t>
            </a:r>
            <a:r>
              <a:rPr lang="en-US" altLang="el-GR" sz="1000" dirty="0">
                <a:latin typeface="+mn-lt"/>
                <a:cs typeface="Times New Roman" panose="02020603050405020304" pitchFamily="18" charset="0"/>
              </a:rPr>
              <a:t>, M. Dressel, L. </a:t>
            </a:r>
            <a:r>
              <a:rPr lang="en-US" altLang="el-GR" sz="1000" dirty="0" err="1">
                <a:latin typeface="+mn-lt"/>
                <a:cs typeface="Times New Roman" panose="02020603050405020304" pitchFamily="18" charset="0"/>
              </a:rPr>
              <a:t>Bogani</a:t>
            </a:r>
            <a:r>
              <a:rPr lang="en-US" altLang="el-GR" sz="1000" dirty="0">
                <a:latin typeface="+mn-lt"/>
                <a:cs typeface="Times New Roman" panose="02020603050405020304" pitchFamily="18" charset="0"/>
              </a:rPr>
              <a:t>, F. Neese, P. Kyritsis, </a:t>
            </a:r>
            <a:endParaRPr lang="el-GR" altLang="el-GR" sz="1000" dirty="0">
              <a:latin typeface="+mn-lt"/>
              <a:cs typeface="Times New Roman" panose="02020603050405020304" pitchFamily="18" charset="0"/>
            </a:endParaRPr>
          </a:p>
          <a:p>
            <a:pPr algn="just">
              <a:defRPr/>
            </a:pPr>
            <a:r>
              <a:rPr lang="en-US" altLang="el-GR" sz="1000" i="1" dirty="0">
                <a:latin typeface="+mn-lt"/>
                <a:cs typeface="Times New Roman" panose="02020603050405020304" pitchFamily="18" charset="0"/>
              </a:rPr>
              <a:t>J. Am. Chem. Soc</a:t>
            </a:r>
            <a:r>
              <a:rPr lang="en-US" altLang="el-GR" sz="1000" dirty="0">
                <a:latin typeface="+mn-lt"/>
                <a:cs typeface="Times New Roman" panose="02020603050405020304" pitchFamily="18" charset="0"/>
              </a:rPr>
              <a:t>., </a:t>
            </a:r>
            <a:r>
              <a:rPr lang="en-US" altLang="el-GR" sz="1000" b="1" dirty="0">
                <a:latin typeface="+mn-lt"/>
                <a:cs typeface="Times New Roman" panose="02020603050405020304" pitchFamily="18" charset="0"/>
              </a:rPr>
              <a:t>2015</a:t>
            </a:r>
            <a:r>
              <a:rPr lang="en-US" altLang="el-GR" sz="1000" dirty="0">
                <a:latin typeface="+mn-lt"/>
                <a:cs typeface="Times New Roman" panose="02020603050405020304" pitchFamily="18" charset="0"/>
              </a:rPr>
              <a:t>, </a:t>
            </a:r>
            <a:r>
              <a:rPr lang="en-US" altLang="el-GR" sz="1000" u="sng" dirty="0">
                <a:latin typeface="+mn-lt"/>
                <a:cs typeface="Times New Roman" panose="02020603050405020304" pitchFamily="18" charset="0"/>
              </a:rPr>
              <a:t>137</a:t>
            </a:r>
            <a:r>
              <a:rPr lang="en-US" altLang="el-GR" sz="1000" dirty="0">
                <a:latin typeface="+mn-lt"/>
                <a:cs typeface="Times New Roman" panose="02020603050405020304" pitchFamily="18" charset="0"/>
              </a:rPr>
              <a:t>, 12923-12928.</a:t>
            </a:r>
            <a:endParaRPr lang="en-US" altLang="el-GR" sz="1000" dirty="0">
              <a:latin typeface="+mn-lt"/>
            </a:endParaRPr>
          </a:p>
        </p:txBody>
      </p:sp>
      <p:sp>
        <p:nvSpPr>
          <p:cNvPr id="12" name="26 - TextBox"/>
          <p:cNvSpPr txBox="1">
            <a:spLocks noChangeArrowheads="1"/>
          </p:cNvSpPr>
          <p:nvPr/>
        </p:nvSpPr>
        <p:spPr bwMode="auto">
          <a:xfrm>
            <a:off x="7538074" y="2361571"/>
            <a:ext cx="33880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2000" b="1" dirty="0" smtClean="0"/>
              <a:t>3d-metal </a:t>
            </a:r>
            <a:r>
              <a:rPr lang="en-US" altLang="el-GR" sz="2000" b="1" dirty="0"/>
              <a:t>Single Ion Magnets</a:t>
            </a:r>
            <a:endParaRPr lang="el-GR" altLang="el-GR" sz="2000" b="1" dirty="0"/>
          </a:p>
        </p:txBody>
      </p:sp>
      <p:pic>
        <p:nvPicPr>
          <p:cNvPr id="13" name="Picture 25" descr="WEQFED.ti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3366" y="3165690"/>
            <a:ext cx="1737649" cy="130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Εικόνα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80995" y="2981922"/>
            <a:ext cx="2502006" cy="166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6122171" y="0"/>
            <a:ext cx="0" cy="6858000"/>
          </a:xfrm>
          <a:prstGeom prst="line">
            <a:avLst/>
          </a:prstGeom>
        </p:spPr>
        <p:style>
          <a:lnRef idx="3">
            <a:schemeClr val="accent1"/>
          </a:lnRef>
          <a:fillRef idx="0">
            <a:schemeClr val="accent1"/>
          </a:fillRef>
          <a:effectRef idx="2">
            <a:schemeClr val="accent1"/>
          </a:effectRef>
          <a:fontRef idx="minor">
            <a:schemeClr val="tx1"/>
          </a:fontRef>
        </p:style>
      </p:cxnSp>
      <p:pic>
        <p:nvPicPr>
          <p:cNvPr id="16" name="Εικόνα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62273" y="3165689"/>
            <a:ext cx="2134201" cy="142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26 - TextBox"/>
          <p:cNvSpPr txBox="1">
            <a:spLocks noChangeArrowheads="1"/>
          </p:cNvSpPr>
          <p:nvPr/>
        </p:nvSpPr>
        <p:spPr bwMode="auto">
          <a:xfrm>
            <a:off x="6200503" y="4695107"/>
            <a:ext cx="589597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1200" b="1" dirty="0">
                <a:solidFill>
                  <a:srgbClr val="0070C0"/>
                </a:solidFill>
              </a:rPr>
              <a:t>               Tetrahedral 	</a:t>
            </a:r>
            <a:r>
              <a:rPr lang="en-US" altLang="el-GR" sz="1200" b="1" dirty="0" smtClean="0">
                <a:solidFill>
                  <a:srgbClr val="0070C0"/>
                </a:solidFill>
              </a:rPr>
              <a:t>                   </a:t>
            </a:r>
            <a:r>
              <a:rPr lang="en-US" altLang="el-GR" sz="1200" b="1" dirty="0">
                <a:solidFill>
                  <a:srgbClr val="0070C0"/>
                </a:solidFill>
              </a:rPr>
              <a:t>Octahedral 	         </a:t>
            </a:r>
            <a:r>
              <a:rPr lang="en-US" altLang="el-GR" sz="1200" b="1" dirty="0" smtClean="0">
                <a:solidFill>
                  <a:srgbClr val="0070C0"/>
                </a:solidFill>
              </a:rPr>
              <a:t>               </a:t>
            </a:r>
            <a:r>
              <a:rPr lang="en-US" altLang="el-GR" sz="1200" b="1" dirty="0">
                <a:solidFill>
                  <a:srgbClr val="0070C0"/>
                </a:solidFill>
              </a:rPr>
              <a:t>Octahedral  </a:t>
            </a:r>
          </a:p>
          <a:p>
            <a:pPr>
              <a:spcBef>
                <a:spcPct val="0"/>
              </a:spcBef>
              <a:buNone/>
            </a:pPr>
            <a:r>
              <a:rPr lang="en-US" altLang="el-GR" sz="1100" b="1" i="1" dirty="0">
                <a:solidFill>
                  <a:srgbClr val="0070C0"/>
                </a:solidFill>
              </a:rPr>
              <a:t>S</a:t>
            </a:r>
            <a:r>
              <a:rPr lang="en-US" altLang="el-GR" sz="1100" b="1" dirty="0">
                <a:solidFill>
                  <a:srgbClr val="0070C0"/>
                </a:solidFill>
              </a:rPr>
              <a:t> = 3/2</a:t>
            </a:r>
            <a:r>
              <a:rPr lang="en-US" altLang="el-GR" sz="1100" b="1" dirty="0" smtClean="0">
                <a:solidFill>
                  <a:srgbClr val="0070C0"/>
                </a:solidFill>
              </a:rPr>
              <a:t>,                                                                </a:t>
            </a:r>
            <a:r>
              <a:rPr lang="en-US" altLang="el-GR" sz="1100" b="1" i="1" dirty="0" smtClean="0">
                <a:solidFill>
                  <a:srgbClr val="0070C0"/>
                </a:solidFill>
              </a:rPr>
              <a:t>S</a:t>
            </a:r>
            <a:r>
              <a:rPr lang="en-US" altLang="el-GR" sz="1100" b="1" dirty="0" smtClean="0">
                <a:solidFill>
                  <a:srgbClr val="0070C0"/>
                </a:solidFill>
              </a:rPr>
              <a:t> </a:t>
            </a:r>
            <a:r>
              <a:rPr lang="en-US" altLang="el-GR" sz="1100" b="1" dirty="0">
                <a:solidFill>
                  <a:srgbClr val="0070C0"/>
                </a:solidFill>
              </a:rPr>
              <a:t>= </a:t>
            </a:r>
            <a:r>
              <a:rPr lang="en-US" altLang="el-GR" sz="1100" b="1" dirty="0" smtClean="0">
                <a:solidFill>
                  <a:srgbClr val="0070C0"/>
                </a:solidFill>
              </a:rPr>
              <a:t>3/2                                                             </a:t>
            </a:r>
            <a:r>
              <a:rPr lang="en-US" altLang="en-US" sz="1100" b="1" i="1" dirty="0">
                <a:solidFill>
                  <a:srgbClr val="0070C0"/>
                </a:solidFill>
              </a:rPr>
              <a:t>S</a:t>
            </a:r>
            <a:r>
              <a:rPr lang="en-US" altLang="en-US" sz="1100" b="1" dirty="0">
                <a:solidFill>
                  <a:srgbClr val="0070C0"/>
                </a:solidFill>
              </a:rPr>
              <a:t> = 2, </a:t>
            </a:r>
            <a:endParaRPr lang="en-US" altLang="el-GR" sz="1100" b="1" dirty="0" smtClean="0">
              <a:solidFill>
                <a:srgbClr val="0070C0"/>
              </a:solidFill>
            </a:endParaRPr>
          </a:p>
          <a:p>
            <a:pPr eaLnBrk="1" hangingPunct="1">
              <a:spcBef>
                <a:spcPct val="0"/>
              </a:spcBef>
              <a:buFontTx/>
              <a:buNone/>
            </a:pPr>
            <a:r>
              <a:rPr lang="en-US" altLang="el-GR" sz="1100" b="1" dirty="0" smtClean="0">
                <a:solidFill>
                  <a:srgbClr val="0070C0"/>
                </a:solidFill>
              </a:rPr>
              <a:t> </a:t>
            </a:r>
            <a:r>
              <a:rPr lang="el-GR" altLang="el-GR" sz="1100" b="1" dirty="0">
                <a:solidFill>
                  <a:srgbClr val="0070C0"/>
                </a:solidFill>
              </a:rPr>
              <a:t>[</a:t>
            </a:r>
            <a:r>
              <a:rPr lang="en-GB" altLang="el-GR" sz="1100" b="1" dirty="0">
                <a:solidFill>
                  <a:srgbClr val="0070C0"/>
                </a:solidFill>
              </a:rPr>
              <a:t>Co</a:t>
            </a:r>
            <a:r>
              <a:rPr lang="el-GR" altLang="el-GR" sz="1100" b="1" dirty="0">
                <a:solidFill>
                  <a:srgbClr val="0070C0"/>
                </a:solidFill>
              </a:rPr>
              <a:t>{</a:t>
            </a:r>
            <a:r>
              <a:rPr lang="en-GB" altLang="el-GR" sz="1100" b="1" baseline="30000" dirty="0" err="1">
                <a:solidFill>
                  <a:srgbClr val="0070C0"/>
                </a:solidFill>
              </a:rPr>
              <a:t>i</a:t>
            </a:r>
            <a:r>
              <a:rPr lang="en-GB" altLang="el-GR" sz="1100" b="1" dirty="0" err="1">
                <a:solidFill>
                  <a:srgbClr val="0070C0"/>
                </a:solidFill>
              </a:rPr>
              <a:t>Pr</a:t>
            </a:r>
            <a:r>
              <a:rPr lang="en-US" altLang="el-GR" sz="1100" b="1" baseline="-25000" dirty="0">
                <a:solidFill>
                  <a:srgbClr val="0070C0"/>
                </a:solidFill>
              </a:rPr>
              <a:t>2</a:t>
            </a:r>
            <a:r>
              <a:rPr lang="en-GB" altLang="el-GR" sz="1100" b="1" dirty="0">
                <a:solidFill>
                  <a:srgbClr val="0070C0"/>
                </a:solidFill>
              </a:rPr>
              <a:t>P</a:t>
            </a:r>
            <a:r>
              <a:rPr lang="en-US" altLang="el-GR" sz="1100" b="1" dirty="0">
                <a:solidFill>
                  <a:srgbClr val="0070C0"/>
                </a:solidFill>
              </a:rPr>
              <a:t>(</a:t>
            </a:r>
            <a:r>
              <a:rPr lang="en-GB" altLang="el-GR" sz="1100" b="1" dirty="0">
                <a:solidFill>
                  <a:srgbClr val="0070C0"/>
                </a:solidFill>
              </a:rPr>
              <a:t>S</a:t>
            </a:r>
            <a:r>
              <a:rPr lang="en-US" altLang="el-GR" sz="1100" b="1" dirty="0">
                <a:solidFill>
                  <a:srgbClr val="0070C0"/>
                </a:solidFill>
              </a:rPr>
              <a:t>)</a:t>
            </a:r>
            <a:r>
              <a:rPr lang="en-GB" altLang="el-GR" sz="1100" b="1" dirty="0">
                <a:solidFill>
                  <a:srgbClr val="0070C0"/>
                </a:solidFill>
              </a:rPr>
              <a:t>NP</a:t>
            </a:r>
            <a:r>
              <a:rPr lang="en-US" altLang="el-GR" sz="1100" b="1" dirty="0">
                <a:solidFill>
                  <a:srgbClr val="0070C0"/>
                </a:solidFill>
              </a:rPr>
              <a:t>(</a:t>
            </a:r>
            <a:r>
              <a:rPr lang="en-GB" altLang="el-GR" sz="1100" b="1" dirty="0">
                <a:solidFill>
                  <a:srgbClr val="0070C0"/>
                </a:solidFill>
              </a:rPr>
              <a:t>S</a:t>
            </a:r>
            <a:r>
              <a:rPr lang="en-US" altLang="el-GR" sz="1100" b="1" dirty="0">
                <a:solidFill>
                  <a:srgbClr val="0070C0"/>
                </a:solidFill>
              </a:rPr>
              <a:t>)</a:t>
            </a:r>
            <a:r>
              <a:rPr lang="en-GB" altLang="el-GR" sz="1100" b="1" baseline="30000" dirty="0" err="1">
                <a:solidFill>
                  <a:srgbClr val="0070C0"/>
                </a:solidFill>
              </a:rPr>
              <a:t>i</a:t>
            </a:r>
            <a:r>
              <a:rPr lang="en-GB" altLang="el-GR" sz="1100" b="1" dirty="0" err="1">
                <a:solidFill>
                  <a:srgbClr val="0070C0"/>
                </a:solidFill>
              </a:rPr>
              <a:t>P</a:t>
            </a:r>
            <a:r>
              <a:rPr lang="en-US" altLang="el-GR" sz="1100" b="1" dirty="0">
                <a:solidFill>
                  <a:srgbClr val="0070C0"/>
                </a:solidFill>
              </a:rPr>
              <a:t>r</a:t>
            </a:r>
            <a:r>
              <a:rPr lang="el-GR" altLang="el-GR" sz="1100" b="1" baseline="-25000" dirty="0" smtClean="0">
                <a:solidFill>
                  <a:srgbClr val="0070C0"/>
                </a:solidFill>
              </a:rPr>
              <a:t>2</a:t>
            </a:r>
            <a:r>
              <a:rPr lang="el-GR" altLang="el-GR" sz="1100" b="1" dirty="0" smtClean="0">
                <a:solidFill>
                  <a:srgbClr val="0070C0"/>
                </a:solidFill>
              </a:rPr>
              <a:t>}</a:t>
            </a:r>
            <a:r>
              <a:rPr lang="el-GR" altLang="el-GR" sz="1100" b="1" baseline="-25000" dirty="0" smtClean="0">
                <a:solidFill>
                  <a:srgbClr val="0070C0"/>
                </a:solidFill>
              </a:rPr>
              <a:t>2</a:t>
            </a:r>
            <a:r>
              <a:rPr lang="en-US" altLang="el-GR" sz="1100" b="1" dirty="0" smtClean="0">
                <a:solidFill>
                  <a:srgbClr val="0070C0"/>
                </a:solidFill>
              </a:rPr>
              <a:t>,                   </a:t>
            </a:r>
            <a:r>
              <a:rPr lang="en-US" altLang="el-GR" sz="1100" b="1" i="1" dirty="0" smtClean="0">
                <a:solidFill>
                  <a:srgbClr val="0070C0"/>
                </a:solidFill>
              </a:rPr>
              <a:t>trans</a:t>
            </a:r>
            <a:r>
              <a:rPr lang="en-US" altLang="el-GR" sz="1100" b="1" dirty="0" smtClean="0">
                <a:solidFill>
                  <a:srgbClr val="0070C0"/>
                </a:solidFill>
              </a:rPr>
              <a:t>-</a:t>
            </a:r>
            <a:r>
              <a:rPr lang="en-US" altLang="el-GR" sz="1100" b="1" dirty="0">
                <a:solidFill>
                  <a:srgbClr val="0070C0"/>
                </a:solidFill>
              </a:rPr>
              <a:t>[Co</a:t>
            </a:r>
            <a:r>
              <a:rPr lang="en-US" altLang="en-US" sz="1100" b="1" dirty="0">
                <a:solidFill>
                  <a:srgbClr val="0070C0"/>
                </a:solidFill>
              </a:rPr>
              <a:t>{Ph</a:t>
            </a:r>
            <a:r>
              <a:rPr lang="en-US" altLang="en-US" sz="1100" b="1" baseline="-25000" dirty="0">
                <a:solidFill>
                  <a:srgbClr val="0070C0"/>
                </a:solidFill>
              </a:rPr>
              <a:t>2</a:t>
            </a:r>
            <a:r>
              <a:rPr lang="en-GB" altLang="en-US" sz="1100" b="1" dirty="0">
                <a:solidFill>
                  <a:srgbClr val="0070C0"/>
                </a:solidFill>
              </a:rPr>
              <a:t>P</a:t>
            </a:r>
            <a:r>
              <a:rPr lang="en-US" altLang="en-US" sz="1100" b="1" dirty="0">
                <a:solidFill>
                  <a:srgbClr val="0070C0"/>
                </a:solidFill>
              </a:rPr>
              <a:t>(</a:t>
            </a:r>
            <a:r>
              <a:rPr lang="en-GB" altLang="en-US" sz="1100" b="1" dirty="0">
                <a:solidFill>
                  <a:srgbClr val="0070C0"/>
                </a:solidFill>
              </a:rPr>
              <a:t>O</a:t>
            </a:r>
            <a:r>
              <a:rPr lang="en-US" altLang="en-US" sz="1100" b="1" dirty="0">
                <a:solidFill>
                  <a:srgbClr val="0070C0"/>
                </a:solidFill>
              </a:rPr>
              <a:t>)</a:t>
            </a:r>
            <a:r>
              <a:rPr lang="en-GB" altLang="en-US" sz="1100" b="1" dirty="0">
                <a:solidFill>
                  <a:srgbClr val="0070C0"/>
                </a:solidFill>
              </a:rPr>
              <a:t>NP</a:t>
            </a:r>
            <a:r>
              <a:rPr lang="en-US" altLang="en-US" sz="1100" b="1" dirty="0">
                <a:solidFill>
                  <a:srgbClr val="0070C0"/>
                </a:solidFill>
              </a:rPr>
              <a:t>(</a:t>
            </a:r>
            <a:r>
              <a:rPr lang="en-GB" altLang="en-US" sz="1100" b="1" dirty="0">
                <a:solidFill>
                  <a:srgbClr val="0070C0"/>
                </a:solidFill>
              </a:rPr>
              <a:t>S</a:t>
            </a:r>
            <a:r>
              <a:rPr lang="en-US" altLang="en-US" sz="1100" b="1" dirty="0">
                <a:solidFill>
                  <a:srgbClr val="0070C0"/>
                </a:solidFill>
              </a:rPr>
              <a:t>)Ph</a:t>
            </a:r>
            <a:r>
              <a:rPr lang="en-US" altLang="en-US" sz="1100" b="1" baseline="-25000" dirty="0">
                <a:solidFill>
                  <a:srgbClr val="0070C0"/>
                </a:solidFill>
              </a:rPr>
              <a:t>2</a:t>
            </a:r>
            <a:r>
              <a:rPr lang="el-GR" altLang="en-US" sz="1100" b="1" dirty="0">
                <a:solidFill>
                  <a:srgbClr val="0070C0"/>
                </a:solidFill>
              </a:rPr>
              <a:t>}</a:t>
            </a:r>
            <a:r>
              <a:rPr lang="en-US" altLang="en-US" sz="1100" b="1" baseline="-25000" dirty="0">
                <a:solidFill>
                  <a:srgbClr val="0070C0"/>
                </a:solidFill>
              </a:rPr>
              <a:t>2</a:t>
            </a:r>
            <a:r>
              <a:rPr lang="en-US" altLang="en-US" sz="1100" b="1" dirty="0">
                <a:solidFill>
                  <a:srgbClr val="0070C0"/>
                </a:solidFill>
              </a:rPr>
              <a:t>(</a:t>
            </a:r>
            <a:r>
              <a:rPr lang="en-US" altLang="en-US" sz="1100" b="1" dirty="0" err="1">
                <a:solidFill>
                  <a:srgbClr val="0070C0"/>
                </a:solidFill>
              </a:rPr>
              <a:t>dmf</a:t>
            </a:r>
            <a:r>
              <a:rPr lang="en-US" altLang="en-US" sz="1100" b="1" dirty="0">
                <a:solidFill>
                  <a:srgbClr val="0070C0"/>
                </a:solidFill>
              </a:rPr>
              <a:t>)</a:t>
            </a:r>
            <a:r>
              <a:rPr lang="en-US" altLang="en-US" sz="1100" b="1" baseline="-25000" dirty="0">
                <a:solidFill>
                  <a:srgbClr val="0070C0"/>
                </a:solidFill>
              </a:rPr>
              <a:t>2</a:t>
            </a:r>
            <a:r>
              <a:rPr lang="en-US" altLang="en-US" sz="1100" b="1" dirty="0">
                <a:solidFill>
                  <a:srgbClr val="0070C0"/>
                </a:solidFill>
              </a:rPr>
              <a:t>]</a:t>
            </a:r>
            <a:r>
              <a:rPr lang="en-US" altLang="el-GR" sz="1100" b="1" dirty="0">
                <a:solidFill>
                  <a:srgbClr val="0070C0"/>
                </a:solidFill>
              </a:rPr>
              <a:t> </a:t>
            </a:r>
            <a:r>
              <a:rPr lang="en-US" altLang="el-GR" sz="1100" b="1" dirty="0" smtClean="0">
                <a:solidFill>
                  <a:srgbClr val="0070C0"/>
                </a:solidFill>
              </a:rPr>
              <a:t>       </a:t>
            </a:r>
            <a:r>
              <a:rPr lang="el-GR" altLang="en-US" sz="1100" b="1" dirty="0" smtClean="0">
                <a:solidFill>
                  <a:srgbClr val="0070C0"/>
                </a:solidFill>
              </a:rPr>
              <a:t>[</a:t>
            </a:r>
            <a:r>
              <a:rPr lang="en-US" altLang="en-US" sz="1100" b="1" dirty="0" err="1">
                <a:solidFill>
                  <a:srgbClr val="0070C0"/>
                </a:solidFill>
              </a:rPr>
              <a:t>Mn</a:t>
            </a:r>
            <a:r>
              <a:rPr lang="en-US" altLang="en-US" sz="1100" b="1" dirty="0">
                <a:solidFill>
                  <a:srgbClr val="0070C0"/>
                </a:solidFill>
              </a:rPr>
              <a:t>{Ph</a:t>
            </a:r>
            <a:r>
              <a:rPr lang="en-US" altLang="en-US" sz="1100" b="1" baseline="-25000" dirty="0">
                <a:solidFill>
                  <a:srgbClr val="0070C0"/>
                </a:solidFill>
              </a:rPr>
              <a:t>2</a:t>
            </a:r>
            <a:r>
              <a:rPr lang="en-GB" altLang="en-US" sz="1100" b="1" dirty="0">
                <a:solidFill>
                  <a:srgbClr val="0070C0"/>
                </a:solidFill>
              </a:rPr>
              <a:t>P</a:t>
            </a:r>
            <a:r>
              <a:rPr lang="en-US" altLang="en-US" sz="1100" b="1" dirty="0">
                <a:solidFill>
                  <a:srgbClr val="0070C0"/>
                </a:solidFill>
              </a:rPr>
              <a:t>(</a:t>
            </a:r>
            <a:r>
              <a:rPr lang="en-GB" altLang="en-US" sz="1100" b="1" dirty="0">
                <a:solidFill>
                  <a:srgbClr val="0070C0"/>
                </a:solidFill>
              </a:rPr>
              <a:t>O</a:t>
            </a:r>
            <a:r>
              <a:rPr lang="en-US" altLang="en-US" sz="1100" b="1" dirty="0">
                <a:solidFill>
                  <a:srgbClr val="0070C0"/>
                </a:solidFill>
              </a:rPr>
              <a:t>)</a:t>
            </a:r>
            <a:r>
              <a:rPr lang="en-GB" altLang="en-US" sz="1100" b="1" dirty="0">
                <a:solidFill>
                  <a:srgbClr val="0070C0"/>
                </a:solidFill>
              </a:rPr>
              <a:t>NP</a:t>
            </a:r>
            <a:r>
              <a:rPr lang="en-US" altLang="en-US" sz="1100" b="1" dirty="0">
                <a:solidFill>
                  <a:srgbClr val="0070C0"/>
                </a:solidFill>
              </a:rPr>
              <a:t>(</a:t>
            </a:r>
            <a:r>
              <a:rPr lang="en-GB" altLang="en-US" sz="1100" b="1" dirty="0">
                <a:solidFill>
                  <a:srgbClr val="0070C0"/>
                </a:solidFill>
              </a:rPr>
              <a:t>O</a:t>
            </a:r>
            <a:r>
              <a:rPr lang="en-US" altLang="en-US" sz="1100" b="1" dirty="0">
                <a:solidFill>
                  <a:srgbClr val="0070C0"/>
                </a:solidFill>
              </a:rPr>
              <a:t>)Ph</a:t>
            </a:r>
            <a:r>
              <a:rPr lang="en-US" altLang="en-US" sz="1100" b="1" baseline="-25000" dirty="0">
                <a:solidFill>
                  <a:srgbClr val="0070C0"/>
                </a:solidFill>
              </a:rPr>
              <a:t>2</a:t>
            </a:r>
            <a:r>
              <a:rPr lang="el-GR" altLang="en-US" sz="1100" b="1" dirty="0">
                <a:solidFill>
                  <a:srgbClr val="0070C0"/>
                </a:solidFill>
              </a:rPr>
              <a:t>}</a:t>
            </a:r>
            <a:r>
              <a:rPr lang="en-US" altLang="en-US" sz="1100" b="1" baseline="-25000" dirty="0">
                <a:solidFill>
                  <a:srgbClr val="0070C0"/>
                </a:solidFill>
              </a:rPr>
              <a:t>3</a:t>
            </a:r>
            <a:r>
              <a:rPr lang="en-US" altLang="en-US" sz="1100" b="1" dirty="0">
                <a:solidFill>
                  <a:srgbClr val="0070C0"/>
                </a:solidFill>
              </a:rPr>
              <a:t>]</a:t>
            </a:r>
            <a:endParaRPr lang="el-GR" altLang="en-US" sz="1100" b="1" dirty="0">
              <a:solidFill>
                <a:srgbClr val="0070C0"/>
              </a:solidFill>
            </a:endParaRPr>
          </a:p>
        </p:txBody>
      </p:sp>
      <p:sp>
        <p:nvSpPr>
          <p:cNvPr id="18" name="Rectangle 22">
            <a:extLst>
              <a:ext uri="{FF2B5EF4-FFF2-40B4-BE49-F238E27FC236}">
                <a16:creationId xmlns="" xmlns:a16="http://schemas.microsoft.com/office/drawing/2014/main" id="{1EA53DBB-B2EE-48F7-B68A-5D7FA13A98B3}"/>
              </a:ext>
            </a:extLst>
          </p:cNvPr>
          <p:cNvSpPr>
            <a:spLocks noChangeArrowheads="1"/>
          </p:cNvSpPr>
          <p:nvPr/>
        </p:nvSpPr>
        <p:spPr bwMode="auto">
          <a:xfrm>
            <a:off x="6235303" y="5537887"/>
            <a:ext cx="164569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r>
              <a:rPr lang="en-US" altLang="el-GR" sz="1000" dirty="0">
                <a:latin typeface="+mn-lt"/>
                <a:cs typeface="Times New Roman" panose="02020603050405020304" pitchFamily="18" charset="0"/>
              </a:rPr>
              <a:t>S. </a:t>
            </a:r>
            <a:r>
              <a:rPr lang="en-US" altLang="el-GR" sz="1000" dirty="0" err="1">
                <a:latin typeface="+mn-lt"/>
                <a:cs typeface="Times New Roman" panose="02020603050405020304" pitchFamily="18" charset="0"/>
              </a:rPr>
              <a:t>Sottini</a:t>
            </a:r>
            <a:r>
              <a:rPr lang="en-US" altLang="el-GR" sz="1000" dirty="0">
                <a:latin typeface="+mn-lt"/>
                <a:cs typeface="Times New Roman" panose="02020603050405020304" pitchFamily="18" charset="0"/>
              </a:rPr>
              <a:t>, G. </a:t>
            </a:r>
            <a:r>
              <a:rPr lang="en-US" altLang="el-GR" sz="1000" dirty="0" err="1">
                <a:latin typeface="+mn-lt"/>
                <a:cs typeface="Times New Roman" panose="02020603050405020304" pitchFamily="18" charset="0"/>
              </a:rPr>
              <a:t>Poneti</a:t>
            </a:r>
            <a:r>
              <a:rPr lang="en-US" altLang="el-GR" sz="1000" dirty="0">
                <a:latin typeface="+mn-lt"/>
                <a:cs typeface="Times New Roman" panose="02020603050405020304" pitchFamily="18" charset="0"/>
              </a:rPr>
              <a:t>, S. </a:t>
            </a:r>
            <a:r>
              <a:rPr lang="en-US" altLang="el-GR" sz="1000" dirty="0" err="1">
                <a:latin typeface="+mn-lt"/>
                <a:cs typeface="Times New Roman" panose="02020603050405020304" pitchFamily="18" charset="0"/>
              </a:rPr>
              <a:t>Ciattini</a:t>
            </a:r>
            <a:r>
              <a:rPr lang="en-US" altLang="el-GR" sz="1000" dirty="0">
                <a:latin typeface="+mn-lt"/>
                <a:cs typeface="Times New Roman" panose="02020603050405020304" pitchFamily="18" charset="0"/>
              </a:rPr>
              <a:t>, N. </a:t>
            </a:r>
            <a:r>
              <a:rPr lang="en-US" altLang="el-GR" sz="1000" dirty="0" err="1">
                <a:latin typeface="+mn-lt"/>
                <a:cs typeface="Times New Roman" panose="02020603050405020304" pitchFamily="18" charset="0"/>
              </a:rPr>
              <a:t>Levesanos</a:t>
            </a:r>
            <a:r>
              <a:rPr lang="en-US" altLang="el-GR" sz="1000" dirty="0">
                <a:latin typeface="+mn-lt"/>
                <a:cs typeface="Times New Roman" panose="02020603050405020304" pitchFamily="18" charset="0"/>
              </a:rPr>
              <a:t>, </a:t>
            </a:r>
            <a:endParaRPr lang="el-GR" altLang="el-GR" sz="1000" dirty="0">
              <a:latin typeface="+mn-lt"/>
              <a:cs typeface="Times New Roman" panose="02020603050405020304" pitchFamily="18" charset="0"/>
            </a:endParaRPr>
          </a:p>
          <a:p>
            <a:pPr algn="just">
              <a:defRPr/>
            </a:pPr>
            <a:r>
              <a:rPr lang="en-US" altLang="el-GR" sz="1000" dirty="0">
                <a:latin typeface="+mn-lt"/>
                <a:cs typeface="Times New Roman" panose="02020603050405020304" pitchFamily="18" charset="0"/>
              </a:rPr>
              <a:t>E. </a:t>
            </a:r>
            <a:r>
              <a:rPr lang="en-US" altLang="el-GR" sz="1000" dirty="0" err="1">
                <a:latin typeface="+mn-lt"/>
                <a:cs typeface="Times New Roman" panose="02020603050405020304" pitchFamily="18" charset="0"/>
              </a:rPr>
              <a:t>Ferentinos</a:t>
            </a:r>
            <a:r>
              <a:rPr lang="en-US" altLang="el-GR" sz="1000" dirty="0">
                <a:latin typeface="+mn-lt"/>
                <a:cs typeface="Times New Roman" panose="02020603050405020304" pitchFamily="18" charset="0"/>
              </a:rPr>
              <a:t>, J. </a:t>
            </a:r>
            <a:r>
              <a:rPr lang="en-US" altLang="el-GR" sz="1000" dirty="0" err="1">
                <a:latin typeface="+mn-lt"/>
                <a:cs typeface="Times New Roman" panose="02020603050405020304" pitchFamily="18" charset="0"/>
              </a:rPr>
              <a:t>Krzystek</a:t>
            </a:r>
            <a:r>
              <a:rPr lang="en-US" altLang="el-GR" sz="1000" dirty="0">
                <a:latin typeface="+mn-lt"/>
                <a:cs typeface="Times New Roman" panose="02020603050405020304" pitchFamily="18" charset="0"/>
              </a:rPr>
              <a:t>, L. </a:t>
            </a:r>
            <a:r>
              <a:rPr lang="en-US" altLang="el-GR" sz="1000" dirty="0" err="1">
                <a:latin typeface="+mn-lt"/>
                <a:cs typeface="Times New Roman" panose="02020603050405020304" pitchFamily="18" charset="0"/>
              </a:rPr>
              <a:t>Sorace</a:t>
            </a:r>
            <a:r>
              <a:rPr lang="en-US" altLang="el-GR" sz="1000" dirty="0">
                <a:latin typeface="+mn-lt"/>
                <a:cs typeface="Times New Roman" panose="02020603050405020304" pitchFamily="18" charset="0"/>
              </a:rPr>
              <a:t>, P. Kyritsis, </a:t>
            </a:r>
          </a:p>
          <a:p>
            <a:pPr algn="just">
              <a:defRPr/>
            </a:pPr>
            <a:r>
              <a:rPr lang="en-US" altLang="el-GR" sz="1000" i="1" dirty="0" err="1">
                <a:latin typeface="+mn-lt"/>
                <a:cs typeface="Times New Roman" panose="02020603050405020304" pitchFamily="18" charset="0"/>
              </a:rPr>
              <a:t>Inorg</a:t>
            </a:r>
            <a:r>
              <a:rPr lang="en-US" altLang="el-GR" sz="1000" i="1" dirty="0">
                <a:latin typeface="+mn-lt"/>
                <a:cs typeface="Times New Roman" panose="02020603050405020304" pitchFamily="18" charset="0"/>
              </a:rPr>
              <a:t>. Chem.</a:t>
            </a:r>
            <a:r>
              <a:rPr lang="en-US" altLang="el-GR" sz="1000" dirty="0">
                <a:latin typeface="+mn-lt"/>
                <a:cs typeface="Times New Roman" panose="02020603050405020304" pitchFamily="18" charset="0"/>
              </a:rPr>
              <a:t>, </a:t>
            </a:r>
            <a:r>
              <a:rPr lang="en-US" altLang="el-GR" sz="1000" b="1" dirty="0">
                <a:latin typeface="+mn-lt"/>
                <a:cs typeface="Times New Roman" panose="02020603050405020304" pitchFamily="18" charset="0"/>
              </a:rPr>
              <a:t>2016</a:t>
            </a:r>
            <a:r>
              <a:rPr lang="en-US" altLang="el-GR" sz="1000" dirty="0">
                <a:latin typeface="+mn-lt"/>
                <a:cs typeface="Times New Roman" panose="02020603050405020304" pitchFamily="18" charset="0"/>
              </a:rPr>
              <a:t>, </a:t>
            </a:r>
            <a:r>
              <a:rPr lang="en-US" altLang="el-GR" sz="1000" u="sng" dirty="0">
                <a:latin typeface="+mn-lt"/>
                <a:cs typeface="Times New Roman" panose="02020603050405020304" pitchFamily="18" charset="0"/>
              </a:rPr>
              <a:t>55</a:t>
            </a:r>
            <a:r>
              <a:rPr lang="en-US" altLang="el-GR" sz="1000" dirty="0">
                <a:latin typeface="+mn-lt"/>
                <a:cs typeface="Times New Roman" panose="02020603050405020304" pitchFamily="18" charset="0"/>
              </a:rPr>
              <a:t>, 9537-9548.</a:t>
            </a:r>
            <a:endParaRPr lang="en-US" altLang="el-GR" sz="1000" dirty="0">
              <a:latin typeface="+mn-lt"/>
            </a:endParaRPr>
          </a:p>
        </p:txBody>
      </p:sp>
      <p:sp>
        <p:nvSpPr>
          <p:cNvPr id="19" name="Rectangle 22">
            <a:extLst>
              <a:ext uri="{FF2B5EF4-FFF2-40B4-BE49-F238E27FC236}">
                <a16:creationId xmlns="" xmlns:a16="http://schemas.microsoft.com/office/drawing/2014/main" id="{514F7D68-591B-4DBD-9DAD-B792EC92085A}"/>
              </a:ext>
            </a:extLst>
          </p:cNvPr>
          <p:cNvSpPr>
            <a:spLocks noChangeArrowheads="1"/>
          </p:cNvSpPr>
          <p:nvPr/>
        </p:nvSpPr>
        <p:spPr bwMode="auto">
          <a:xfrm>
            <a:off x="8332346" y="5767955"/>
            <a:ext cx="18097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defRPr/>
            </a:pPr>
            <a:r>
              <a:rPr lang="en-US" sz="1000" dirty="0">
                <a:latin typeface="Calibri" panose="020F0502020204030204" pitchFamily="34" charset="0"/>
                <a:cs typeface="Calibri" panose="020F0502020204030204" pitchFamily="34" charset="0"/>
              </a:rPr>
              <a:t>E. </a:t>
            </a:r>
            <a:r>
              <a:rPr lang="en-US" sz="1000" dirty="0" err="1">
                <a:latin typeface="Calibri" panose="020F0502020204030204" pitchFamily="34" charset="0"/>
                <a:cs typeface="Calibri" panose="020F0502020204030204" pitchFamily="34" charset="0"/>
              </a:rPr>
              <a:t>Ferentinos</a:t>
            </a:r>
            <a:r>
              <a:rPr lang="en-US" sz="1000" dirty="0">
                <a:latin typeface="Calibri" panose="020F0502020204030204" pitchFamily="34" charset="0"/>
                <a:cs typeface="Calibri" panose="020F0502020204030204" pitchFamily="34" charset="0"/>
              </a:rPr>
              <a:t>, </a:t>
            </a:r>
            <a:r>
              <a:rPr lang="en-US" sz="1000" dirty="0" smtClean="0">
                <a:latin typeface="Calibri" panose="020F0502020204030204" pitchFamily="34" charset="0"/>
                <a:cs typeface="Calibri" panose="020F0502020204030204" pitchFamily="34" charset="0"/>
              </a:rPr>
              <a:t>et al,</a:t>
            </a:r>
            <a:endParaRPr lang="en-US" sz="1000" dirty="0">
              <a:latin typeface="Calibri" panose="020F0502020204030204" pitchFamily="34" charset="0"/>
              <a:cs typeface="Calibri" panose="020F0502020204030204" pitchFamily="34" charset="0"/>
            </a:endParaRPr>
          </a:p>
          <a:p>
            <a:pPr algn="just">
              <a:defRPr/>
            </a:pPr>
            <a:r>
              <a:rPr lang="en-US" sz="1000" dirty="0">
                <a:latin typeface="Calibri" panose="020F0502020204030204" pitchFamily="34" charset="0"/>
                <a:cs typeface="Calibri" panose="020F0502020204030204" pitchFamily="34" charset="0"/>
              </a:rPr>
              <a:t> </a:t>
            </a:r>
            <a:r>
              <a:rPr lang="en-US" sz="1000" i="1" dirty="0" err="1">
                <a:latin typeface="Calibri" panose="020F0502020204030204" pitchFamily="34" charset="0"/>
                <a:cs typeface="Calibri" panose="020F0502020204030204" pitchFamily="34" charset="0"/>
              </a:rPr>
              <a:t>Inorg</a:t>
            </a:r>
            <a:r>
              <a:rPr lang="en-US" sz="1000" i="1" dirty="0">
                <a:latin typeface="Calibri" panose="020F0502020204030204" pitchFamily="34" charset="0"/>
                <a:cs typeface="Calibri" panose="020F0502020204030204" pitchFamily="34" charset="0"/>
              </a:rPr>
              <a:t>. Chem. Front</a:t>
            </a:r>
            <a:r>
              <a:rPr lang="en-US" sz="1000" dirty="0">
                <a:latin typeface="Calibri" panose="020F0502020204030204" pitchFamily="34" charset="0"/>
                <a:cs typeface="Calibri" panose="020F0502020204030204" pitchFamily="34" charset="0"/>
              </a:rPr>
              <a:t>., </a:t>
            </a:r>
            <a:r>
              <a:rPr lang="en-US" sz="1000" b="1" dirty="0">
                <a:latin typeface="Calibri" panose="020F0502020204030204" pitchFamily="34" charset="0"/>
                <a:cs typeface="Calibri" panose="020F0502020204030204" pitchFamily="34" charset="0"/>
              </a:rPr>
              <a:t>2019</a:t>
            </a:r>
            <a:r>
              <a:rPr lang="en-US" sz="1000" dirty="0">
                <a:latin typeface="Calibri" panose="020F0502020204030204" pitchFamily="34" charset="0"/>
                <a:cs typeface="Calibri" panose="020F0502020204030204" pitchFamily="34" charset="0"/>
              </a:rPr>
              <a:t>, </a:t>
            </a:r>
            <a:r>
              <a:rPr lang="en-US" sz="1000" u="sng" dirty="0">
                <a:latin typeface="Calibri" panose="020F0502020204030204" pitchFamily="34" charset="0"/>
                <a:cs typeface="Calibri" panose="020F0502020204030204" pitchFamily="34" charset="0"/>
              </a:rPr>
              <a:t>6</a:t>
            </a:r>
            <a:r>
              <a:rPr lang="en-US" sz="1000" dirty="0">
                <a:latin typeface="Calibri" panose="020F0502020204030204" pitchFamily="34" charset="0"/>
                <a:cs typeface="Calibri" panose="020F0502020204030204" pitchFamily="34" charset="0"/>
              </a:rPr>
              <a:t>, 1405-1414.</a:t>
            </a:r>
            <a:endParaRPr lang="el-GR" sz="1000" dirty="0">
              <a:latin typeface="Calibri" panose="020F0502020204030204" pitchFamily="34" charset="0"/>
              <a:cs typeface="Calibri" panose="020F0502020204030204" pitchFamily="34" charset="0"/>
            </a:endParaRPr>
          </a:p>
          <a:p>
            <a:pPr algn="just">
              <a:defRPr/>
            </a:pPr>
            <a:endParaRPr lang="el-GR" altLang="el-GR" sz="1000" dirty="0">
              <a:latin typeface="+mn-lt"/>
              <a:cs typeface="Times New Roman" panose="02020603050405020304" pitchFamily="18" charset="0"/>
            </a:endParaRPr>
          </a:p>
        </p:txBody>
      </p:sp>
      <p:sp>
        <p:nvSpPr>
          <p:cNvPr id="20" name="Rectangle 23"/>
          <p:cNvSpPr>
            <a:spLocks noChangeArrowheads="1"/>
          </p:cNvSpPr>
          <p:nvPr/>
        </p:nvSpPr>
        <p:spPr bwMode="auto">
          <a:xfrm>
            <a:off x="10293531" y="5768718"/>
            <a:ext cx="169302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n-US" altLang="el-GR" sz="1000" dirty="0">
                <a:ea typeface="Times New Roman" panose="02020603050405020304" pitchFamily="18" charset="0"/>
                <a:cs typeface="Calibri" panose="020F0502020204030204" pitchFamily="34" charset="0"/>
              </a:rPr>
              <a:t>Y. Sanakis</a:t>
            </a:r>
            <a:r>
              <a:rPr lang="en-US" altLang="el-GR" sz="1000" dirty="0" smtClean="0">
                <a:ea typeface="Times New Roman" panose="02020603050405020304" pitchFamily="18" charset="0"/>
                <a:cs typeface="Calibri" panose="020F0502020204030204" pitchFamily="34" charset="0"/>
              </a:rPr>
              <a:t>,. et al, </a:t>
            </a:r>
            <a:r>
              <a:rPr lang="en-US" altLang="el-GR" sz="1000" i="1" dirty="0" err="1" smtClean="0">
                <a:ea typeface="Times New Roman" panose="02020603050405020304" pitchFamily="18" charset="0"/>
                <a:cs typeface="Calibri" panose="020F0502020204030204" pitchFamily="34" charset="0"/>
              </a:rPr>
              <a:t>Inorg</a:t>
            </a:r>
            <a:r>
              <a:rPr lang="en-US" altLang="el-GR" sz="1000" i="1" dirty="0">
                <a:ea typeface="Times New Roman" panose="02020603050405020304" pitchFamily="18" charset="0"/>
                <a:cs typeface="Calibri" panose="020F0502020204030204" pitchFamily="34" charset="0"/>
              </a:rPr>
              <a:t>. Chem.</a:t>
            </a:r>
            <a:r>
              <a:rPr lang="en-US" altLang="el-GR" sz="1000" dirty="0">
                <a:ea typeface="Times New Roman" panose="02020603050405020304" pitchFamily="18" charset="0"/>
                <a:cs typeface="Calibri" panose="020F0502020204030204" pitchFamily="34" charset="0"/>
              </a:rPr>
              <a:t>, </a:t>
            </a:r>
            <a:r>
              <a:rPr lang="en-US" altLang="el-GR" sz="1000" b="1" dirty="0">
                <a:solidFill>
                  <a:srgbClr val="000000"/>
                </a:solidFill>
                <a:ea typeface="Times New Roman" panose="02020603050405020304" pitchFamily="18" charset="0"/>
                <a:cs typeface="Calibri" panose="020F0502020204030204" pitchFamily="34" charset="0"/>
              </a:rPr>
              <a:t>2020</a:t>
            </a:r>
            <a:r>
              <a:rPr lang="en-US" altLang="el-GR" sz="1000" dirty="0">
                <a:solidFill>
                  <a:srgbClr val="000000"/>
                </a:solidFill>
                <a:ea typeface="Times New Roman" panose="02020603050405020304" pitchFamily="18" charset="0"/>
                <a:cs typeface="Calibri" panose="020F0502020204030204" pitchFamily="34" charset="0"/>
              </a:rPr>
              <a:t>, </a:t>
            </a:r>
            <a:r>
              <a:rPr lang="en-US" altLang="el-GR" sz="1000" u="sng" dirty="0">
                <a:solidFill>
                  <a:srgbClr val="000000"/>
                </a:solidFill>
                <a:ea typeface="Times New Roman" panose="02020603050405020304" pitchFamily="18" charset="0"/>
                <a:cs typeface="Calibri" panose="020F0502020204030204" pitchFamily="34" charset="0"/>
              </a:rPr>
              <a:t>59</a:t>
            </a:r>
            <a:r>
              <a:rPr lang="en-US" altLang="el-GR" sz="1000" dirty="0">
                <a:solidFill>
                  <a:srgbClr val="000000"/>
                </a:solidFill>
                <a:ea typeface="Times New Roman" panose="02020603050405020304" pitchFamily="18" charset="0"/>
                <a:cs typeface="Calibri" panose="020F0502020204030204" pitchFamily="34" charset="0"/>
              </a:rPr>
              <a:t>, 13281-13294.</a:t>
            </a:r>
            <a:endParaRPr lang="en-US" altLang="el-GR" sz="1000" dirty="0">
              <a:ea typeface="Times New Roman" panose="02020603050405020304" pitchFamily="18" charset="0"/>
              <a:cs typeface="Calibri" panose="020F0502020204030204" pitchFamily="34" charset="0"/>
            </a:endParaRPr>
          </a:p>
        </p:txBody>
      </p:sp>
      <p:sp>
        <p:nvSpPr>
          <p:cNvPr id="21" name="19 - TextBox"/>
          <p:cNvSpPr txBox="1">
            <a:spLocks noChangeArrowheads="1"/>
          </p:cNvSpPr>
          <p:nvPr/>
        </p:nvSpPr>
        <p:spPr bwMode="auto">
          <a:xfrm>
            <a:off x="9885590" y="6457950"/>
            <a:ext cx="2378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l-GR" sz="2000" b="1" dirty="0"/>
              <a:t>    Panayotis Kyritsis</a:t>
            </a:r>
            <a:endParaRPr lang="el-GR" altLang="el-GR" sz="2000" b="1" dirty="0"/>
          </a:p>
        </p:txBody>
      </p:sp>
      <p:sp>
        <p:nvSpPr>
          <p:cNvPr id="22" name="TextBox 21"/>
          <p:cNvSpPr txBox="1"/>
          <p:nvPr/>
        </p:nvSpPr>
        <p:spPr>
          <a:xfrm>
            <a:off x="4272326" y="6364232"/>
            <a:ext cx="1287275" cy="369332"/>
          </a:xfrm>
          <a:prstGeom prst="rect">
            <a:avLst/>
          </a:prstGeom>
          <a:noFill/>
        </p:spPr>
        <p:txBody>
          <a:bodyPr wrap="none" rtlCol="0">
            <a:spAutoFit/>
          </a:bodyPr>
          <a:lstStyle/>
          <a:p>
            <a:r>
              <a:rPr lang="en-US" b="1" dirty="0" smtClean="0"/>
              <a:t>N</a:t>
            </a:r>
            <a:r>
              <a:rPr lang="en-US" b="1" dirty="0" smtClean="0"/>
              <a:t>. </a:t>
            </a:r>
            <a:r>
              <a:rPr lang="en-US" b="1" dirty="0" err="1" smtClean="0"/>
              <a:t>Tsoureas</a:t>
            </a:r>
            <a:endParaRPr lang="en-US" b="1" dirty="0"/>
          </a:p>
        </p:txBody>
      </p:sp>
    </p:spTree>
    <p:extLst>
      <p:ext uri="{BB962C8B-B14F-4D97-AF65-F5344CB8AC3E}">
        <p14:creationId xmlns:p14="http://schemas.microsoft.com/office/powerpoint/2010/main" val="20380704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1733325" y="149250"/>
            <a:ext cx="3428325" cy="1708160"/>
          </a:xfrm>
          <a:prstGeom prst="rect">
            <a:avLst/>
          </a:prstGeom>
          <a:noFill/>
        </p:spPr>
        <p:txBody>
          <a:bodyPr wrap="square" rtlCol="0">
            <a:spAutoFit/>
          </a:bodyPr>
          <a:lstStyle/>
          <a:p>
            <a:pPr algn="just"/>
            <a:r>
              <a:rPr lang="el-GR" sz="1500" dirty="0"/>
              <a:t>	Α</a:t>
            </a:r>
            <a:r>
              <a:rPr lang="en-US" sz="1500" dirty="0"/>
              <a:t> nanocrystalline TiO</a:t>
            </a:r>
            <a:r>
              <a:rPr lang="en-US" sz="1500" baseline="-25000" dirty="0"/>
              <a:t>2</a:t>
            </a:r>
            <a:r>
              <a:rPr lang="en-US" sz="1500" dirty="0"/>
              <a:t> </a:t>
            </a:r>
            <a:endParaRPr lang="el-GR" sz="1500" dirty="0"/>
          </a:p>
          <a:p>
            <a:pPr algn="just"/>
            <a:r>
              <a:rPr lang="en-US" sz="1500" b="1" dirty="0">
                <a:solidFill>
                  <a:srgbClr val="FF0000"/>
                </a:solidFill>
              </a:rPr>
              <a:t>Dye</a:t>
            </a:r>
            <a:r>
              <a:rPr lang="en-US" sz="1500" b="1" baseline="-25000" dirty="0">
                <a:solidFill>
                  <a:srgbClr val="FF0000"/>
                </a:solidFill>
              </a:rPr>
              <a:t> </a:t>
            </a:r>
            <a:r>
              <a:rPr lang="en-US" sz="1500" b="1" dirty="0">
                <a:solidFill>
                  <a:srgbClr val="FF0000"/>
                </a:solidFill>
              </a:rPr>
              <a:t>Sensitized Solar Cell </a:t>
            </a:r>
            <a:r>
              <a:rPr lang="en-US" sz="1500" dirty="0"/>
              <a:t>device consisting of a low-cost and easily prepared copper(I) molecular sensitizer, fabricated with commercially available materials, reaches a conversion efficiency of </a:t>
            </a:r>
            <a:r>
              <a:rPr lang="el-GR" sz="1500" i="1" dirty="0"/>
              <a:t>η</a:t>
            </a:r>
            <a:r>
              <a:rPr lang="en-US" sz="1500" dirty="0"/>
              <a:t> = 1.20%. </a:t>
            </a:r>
            <a:endParaRPr lang="el-GR" dirty="0"/>
          </a:p>
        </p:txBody>
      </p:sp>
      <p:graphicFrame>
        <p:nvGraphicFramePr>
          <p:cNvPr id="1027" name="Object 3"/>
          <p:cNvGraphicFramePr>
            <a:graphicFrameLocks noChangeAspect="1"/>
          </p:cNvGraphicFramePr>
          <p:nvPr>
            <p:extLst/>
          </p:nvPr>
        </p:nvGraphicFramePr>
        <p:xfrm>
          <a:off x="5502096" y="116632"/>
          <a:ext cx="4914385" cy="2520280"/>
        </p:xfrm>
        <a:graphic>
          <a:graphicData uri="http://schemas.openxmlformats.org/presentationml/2006/ole">
            <mc:AlternateContent xmlns:mc="http://schemas.openxmlformats.org/markup-compatibility/2006">
              <mc:Choice xmlns:v="urn:schemas-microsoft-com:vml" Requires="v">
                <p:oleObj spid="_x0000_s19470" name="CS ChemDraw Drawing" r:id="rId3" imgW="2473185" imgH="1267813" progId="ChemDraw.Document.6.0">
                  <p:embed/>
                </p:oleObj>
              </mc:Choice>
              <mc:Fallback>
                <p:oleObj name="CS ChemDraw Drawing" r:id="rId3" imgW="2473185" imgH="1267813"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2096" y="116632"/>
                        <a:ext cx="4914385" cy="2520280"/>
                      </a:xfrm>
                      <a:prstGeom prst="rect">
                        <a:avLst/>
                      </a:prstGeom>
                      <a:noFill/>
                      <a:ln>
                        <a:solidFill>
                          <a:srgbClr val="FF0000"/>
                        </a:solidFill>
                      </a:ln>
                      <a:effectLst/>
                    </p:spPr>
                  </p:pic>
                </p:oleObj>
              </mc:Fallback>
            </mc:AlternateContent>
          </a:graphicData>
        </a:graphic>
      </p:graphicFrame>
      <p:sp>
        <p:nvSpPr>
          <p:cNvPr id="3" name="TextBox 2">
            <a:extLst>
              <a:ext uri="{FF2B5EF4-FFF2-40B4-BE49-F238E27FC236}">
                <a16:creationId xmlns="" xmlns:a16="http://schemas.microsoft.com/office/drawing/2014/main" id="{231F3CF9-14C5-79E0-0A7E-C96C5486D869}"/>
              </a:ext>
            </a:extLst>
          </p:cNvPr>
          <p:cNvSpPr txBox="1"/>
          <p:nvPr/>
        </p:nvSpPr>
        <p:spPr>
          <a:xfrm>
            <a:off x="1710635" y="1857411"/>
            <a:ext cx="3665285" cy="769441"/>
          </a:xfrm>
          <a:prstGeom prst="rect">
            <a:avLst/>
          </a:prstGeom>
          <a:solidFill>
            <a:schemeClr val="tx2">
              <a:lumMod val="20000"/>
              <a:lumOff val="80000"/>
            </a:schemeClr>
          </a:solidFill>
        </p:spPr>
        <p:txBody>
          <a:bodyPr wrap="square">
            <a:spAutoFit/>
          </a:bodyPr>
          <a:lstStyle/>
          <a:p>
            <a:pPr algn="just"/>
            <a:r>
              <a:rPr lang="en-US" sz="1400" i="1" dirty="0">
                <a:latin typeface="Calibri" panose="020F0502020204030204" pitchFamily="34" charset="0"/>
                <a:ea typeface="Calibri" panose="020F0502020204030204" pitchFamily="34" charset="0"/>
              </a:rPr>
              <a:t>Dalton Trans</a:t>
            </a:r>
            <a:r>
              <a:rPr lang="en-US" sz="1400" dirty="0">
                <a:latin typeface="Calibri" panose="020F0502020204030204" pitchFamily="34" charset="0"/>
                <a:ea typeface="Calibri" panose="020F0502020204030204" pitchFamily="34" charset="0"/>
              </a:rPr>
              <a:t>.</a:t>
            </a:r>
            <a:r>
              <a:rPr lang="en-US" sz="1400" dirty="0">
                <a:latin typeface="Calibri" panose="020F0502020204030204" pitchFamily="34" charset="0"/>
                <a:ea typeface="Calibri" panose="020F0502020204030204" pitchFamily="34" charset="0"/>
                <a:cs typeface="AdvOT9b12cd41"/>
              </a:rPr>
              <a:t> </a:t>
            </a:r>
            <a:r>
              <a:rPr lang="en-US" sz="1400" dirty="0">
                <a:latin typeface="Calibri" panose="020F0502020204030204" pitchFamily="34" charset="0"/>
                <a:ea typeface="Calibri" panose="020F0502020204030204" pitchFamily="34" charset="0"/>
                <a:cs typeface="AdvOT2c8ce45a"/>
              </a:rPr>
              <a:t>51 (</a:t>
            </a:r>
            <a:r>
              <a:rPr lang="en-US" sz="1400" b="1" dirty="0">
                <a:latin typeface="Calibri" panose="020F0502020204030204" pitchFamily="34" charset="0"/>
                <a:ea typeface="Calibri" panose="020F0502020204030204" pitchFamily="34" charset="0"/>
                <a:cs typeface="AdvOT9b12cd41"/>
              </a:rPr>
              <a:t>2022</a:t>
            </a:r>
            <a:r>
              <a:rPr lang="en-US" sz="1400" dirty="0">
                <a:latin typeface="Calibri" panose="020F0502020204030204" pitchFamily="34" charset="0"/>
                <a:ea typeface="Calibri" panose="020F0502020204030204" pitchFamily="34" charset="0"/>
                <a:cs typeface="AdvOT9b12cd41"/>
              </a:rPr>
              <a:t>) 15049-15066</a:t>
            </a:r>
            <a:r>
              <a:rPr lang="en-US" sz="1400" dirty="0">
                <a:latin typeface="AdvOT9b12cd41"/>
                <a:ea typeface="Calibri" panose="020F0502020204030204" pitchFamily="34" charset="0"/>
                <a:cs typeface="AdvOT9b12cd41"/>
              </a:rPr>
              <a:t>, </a:t>
            </a:r>
            <a:r>
              <a:rPr lang="en-US" sz="1400" dirty="0">
                <a:solidFill>
                  <a:srgbClr val="000000"/>
                </a:solidFill>
                <a:latin typeface="Source Sans Pro" panose="020B0503030403020204" pitchFamily="34" charset="0"/>
                <a:ea typeface="Calibri" panose="020F0502020204030204" pitchFamily="34" charset="0"/>
                <a:cs typeface="Calibri" panose="020F0502020204030204" pitchFamily="34" charset="0"/>
              </a:rPr>
              <a:t>themed </a:t>
            </a:r>
            <a:endParaRPr lang="el-GR" sz="1400" dirty="0">
              <a:solidFill>
                <a:srgbClr val="000000"/>
              </a:solidFill>
              <a:latin typeface="Source Sans Pro" panose="020B0503030403020204" pitchFamily="34" charset="0"/>
              <a:ea typeface="Calibri" panose="020F0502020204030204" pitchFamily="34" charset="0"/>
              <a:cs typeface="Calibri" panose="020F0502020204030204" pitchFamily="34" charset="0"/>
            </a:endParaRPr>
          </a:p>
          <a:p>
            <a:pPr algn="just"/>
            <a:r>
              <a:rPr lang="en-US" sz="1400" dirty="0">
                <a:solidFill>
                  <a:srgbClr val="000000"/>
                </a:solidFill>
                <a:latin typeface="Source Sans Pro" panose="020B0503030403020204" pitchFamily="34" charset="0"/>
                <a:ea typeface="Calibri" panose="020F0502020204030204" pitchFamily="34" charset="0"/>
                <a:cs typeface="Calibri" panose="020F0502020204030204" pitchFamily="34" charset="0"/>
              </a:rPr>
              <a:t>collection: </a:t>
            </a:r>
            <a:r>
              <a:rPr lang="en-US" sz="1400" i="1" dirty="0">
                <a:solidFill>
                  <a:srgbClr val="000000"/>
                </a:solidFill>
                <a:latin typeface="Source Sans Pro" panose="020B0503030403020204" pitchFamily="34" charset="0"/>
                <a:ea typeface="Calibri" panose="020F0502020204030204" pitchFamily="34" charset="0"/>
                <a:cs typeface="Calibri" panose="020F0502020204030204" pitchFamily="34" charset="0"/>
              </a:rPr>
              <a:t>Spotlight Collection focused on Inorganic Chemistry in Greece</a:t>
            </a:r>
            <a:r>
              <a:rPr lang="en-US" sz="1400" dirty="0">
                <a:latin typeface="Calibri" panose="020F0502020204030204" pitchFamily="34" charset="0"/>
                <a:ea typeface="Calibri" panose="020F0502020204030204" pitchFamily="34" charset="0"/>
              </a:rPr>
              <a:t>,</a:t>
            </a:r>
            <a:r>
              <a:rPr lang="en-US" sz="1400" b="1" dirty="0">
                <a:latin typeface="Calibri" panose="020F0502020204030204" pitchFamily="34" charset="0"/>
                <a:ea typeface="Calibri" panose="020F0502020204030204" pitchFamily="34" charset="0"/>
                <a:cs typeface="Courier New" panose="02070309020205020404" pitchFamily="49" charset="0"/>
              </a:rPr>
              <a:t> “</a:t>
            </a:r>
            <a:r>
              <a:rPr lang="en-US" sz="1500" b="1" u="sng" dirty="0">
                <a:solidFill>
                  <a:schemeClr val="tx2">
                    <a:lumMod val="75000"/>
                  </a:schemeClr>
                </a:solidFill>
                <a:latin typeface="Calibri" panose="020F0502020204030204" pitchFamily="34" charset="0"/>
                <a:ea typeface="Calibri" panose="020F0502020204030204" pitchFamily="34" charset="0"/>
                <a:cs typeface="Courier New" panose="02070309020205020404" pitchFamily="49" charset="0"/>
              </a:rPr>
              <a:t>hot article</a:t>
            </a:r>
            <a:r>
              <a:rPr lang="en-US" sz="1400" b="1" dirty="0">
                <a:latin typeface="Calibri" panose="020F0502020204030204" pitchFamily="34" charset="0"/>
                <a:ea typeface="Calibri" panose="020F0502020204030204" pitchFamily="34" charset="0"/>
                <a:cs typeface="Courier New" panose="02070309020205020404" pitchFamily="49" charset="0"/>
              </a:rPr>
              <a:t>” </a:t>
            </a:r>
            <a:endParaRPr lang="el-GR" sz="1400" dirty="0"/>
          </a:p>
        </p:txBody>
      </p:sp>
      <p:cxnSp>
        <p:nvCxnSpPr>
          <p:cNvPr id="6" name="Ευθεία γραμμή σύνδεσης 5">
            <a:extLst>
              <a:ext uri="{FF2B5EF4-FFF2-40B4-BE49-F238E27FC236}">
                <a16:creationId xmlns="" xmlns:a16="http://schemas.microsoft.com/office/drawing/2014/main" id="{26175CE3-0302-B206-1861-B6C8BDAF128D}"/>
              </a:ext>
            </a:extLst>
          </p:cNvPr>
          <p:cNvCxnSpPr/>
          <p:nvPr/>
        </p:nvCxnSpPr>
        <p:spPr>
          <a:xfrm>
            <a:off x="1710634" y="2780928"/>
            <a:ext cx="871296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Οβάλ 6">
            <a:extLst>
              <a:ext uri="{FF2B5EF4-FFF2-40B4-BE49-F238E27FC236}">
                <a16:creationId xmlns="" xmlns:a16="http://schemas.microsoft.com/office/drawing/2014/main" id="{A6DFD5BA-48E4-3FC0-503B-3D06A55B0D58}"/>
              </a:ext>
            </a:extLst>
          </p:cNvPr>
          <p:cNvSpPr/>
          <p:nvPr/>
        </p:nvSpPr>
        <p:spPr>
          <a:xfrm>
            <a:off x="1703512" y="59112"/>
            <a:ext cx="648072" cy="36004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 xmlns:a16="http://schemas.microsoft.com/office/drawing/2014/main" id="{4B7342F2-5C58-33CB-C16E-247AF6A7EC6D}"/>
              </a:ext>
            </a:extLst>
          </p:cNvPr>
          <p:cNvSpPr txBox="1"/>
          <p:nvPr/>
        </p:nvSpPr>
        <p:spPr>
          <a:xfrm>
            <a:off x="1883768" y="59112"/>
            <a:ext cx="287560" cy="369332"/>
          </a:xfrm>
          <a:prstGeom prst="rect">
            <a:avLst/>
          </a:prstGeom>
          <a:noFill/>
        </p:spPr>
        <p:txBody>
          <a:bodyPr wrap="square" rtlCol="0">
            <a:spAutoFit/>
          </a:bodyPr>
          <a:lstStyle/>
          <a:p>
            <a:r>
              <a:rPr lang="en-US" dirty="0">
                <a:solidFill>
                  <a:srgbClr val="FF0000"/>
                </a:solidFill>
              </a:rPr>
              <a:t>1</a:t>
            </a:r>
            <a:endParaRPr lang="el-GR" dirty="0">
              <a:solidFill>
                <a:srgbClr val="FF0000"/>
              </a:solidFill>
            </a:endParaRPr>
          </a:p>
        </p:txBody>
      </p:sp>
      <p:sp>
        <p:nvSpPr>
          <p:cNvPr id="9" name="Οβάλ 8">
            <a:extLst>
              <a:ext uri="{FF2B5EF4-FFF2-40B4-BE49-F238E27FC236}">
                <a16:creationId xmlns="" xmlns:a16="http://schemas.microsoft.com/office/drawing/2014/main" id="{B2A9E46E-93D3-8098-A6A6-89916C5FDAF9}"/>
              </a:ext>
            </a:extLst>
          </p:cNvPr>
          <p:cNvSpPr/>
          <p:nvPr/>
        </p:nvSpPr>
        <p:spPr>
          <a:xfrm>
            <a:off x="1703512" y="3091468"/>
            <a:ext cx="648072" cy="360040"/>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FF0000"/>
                </a:solidFill>
              </a:rPr>
              <a:t>  2</a:t>
            </a:r>
            <a:endParaRPr lang="el-GR" dirty="0">
              <a:solidFill>
                <a:srgbClr val="FF0000"/>
              </a:solidFill>
            </a:endParaRPr>
          </a:p>
        </p:txBody>
      </p:sp>
      <p:sp>
        <p:nvSpPr>
          <p:cNvPr id="12" name="TextBox 11">
            <a:extLst>
              <a:ext uri="{FF2B5EF4-FFF2-40B4-BE49-F238E27FC236}">
                <a16:creationId xmlns="" xmlns:a16="http://schemas.microsoft.com/office/drawing/2014/main" id="{D96691F2-7607-FE9E-D869-604195183725}"/>
              </a:ext>
            </a:extLst>
          </p:cNvPr>
          <p:cNvSpPr txBox="1"/>
          <p:nvPr/>
        </p:nvSpPr>
        <p:spPr>
          <a:xfrm>
            <a:off x="2476820" y="2873287"/>
            <a:ext cx="8011669" cy="1477328"/>
          </a:xfrm>
          <a:prstGeom prst="rect">
            <a:avLst/>
          </a:prstGeom>
          <a:noFill/>
          <a:ln>
            <a:solidFill>
              <a:schemeClr val="accent3"/>
            </a:solidFill>
            <a:prstDash val="sysDash"/>
          </a:ln>
        </p:spPr>
        <p:txBody>
          <a:bodyPr wrap="square" rtlCol="0">
            <a:spAutoFit/>
          </a:bodyPr>
          <a:lstStyle/>
          <a:p>
            <a:pPr algn="just"/>
            <a:r>
              <a:rPr lang="en-US" sz="1500" b="1" dirty="0">
                <a:solidFill>
                  <a:schemeClr val="accent2"/>
                </a:solidFill>
                <a:ea typeface="SimSun" panose="02010600030101010101" pitchFamily="2" charset="-122"/>
                <a:cs typeface="Times New Roman" panose="02020603050405020304" pitchFamily="18" charset="0"/>
              </a:rPr>
              <a:t>“Inflammatory mediator inhibitors” </a:t>
            </a:r>
            <a:r>
              <a:rPr lang="en-US" sz="1500" dirty="0">
                <a:ea typeface="SimSun" panose="02010600030101010101" pitchFamily="2" charset="-122"/>
                <a:cs typeface="Times New Roman" panose="02020603050405020304" pitchFamily="18" charset="0"/>
              </a:rPr>
              <a:t>based on </a:t>
            </a:r>
            <a:r>
              <a:rPr lang="en-US" sz="1500" b="1" dirty="0">
                <a:solidFill>
                  <a:schemeClr val="tx2"/>
                </a:solidFill>
                <a:ea typeface="SimSun" panose="02010600030101010101" pitchFamily="2" charset="-122"/>
                <a:cs typeface="Times New Roman" panose="02020603050405020304" pitchFamily="18" charset="0"/>
              </a:rPr>
              <a:t>transition metal complexes </a:t>
            </a:r>
            <a:r>
              <a:rPr lang="en-US" sz="1500" dirty="0">
                <a:solidFill>
                  <a:srgbClr val="000000"/>
                </a:solidFill>
                <a:ea typeface="SimSun" panose="02010600030101010101" pitchFamily="2" charset="-122"/>
                <a:cs typeface="Times New Roman" panose="02020603050405020304" pitchFamily="18" charset="0"/>
              </a:rPr>
              <a:t>constitute a recently coined term in the field of metal-based compounds with antiplatelet activities. </a:t>
            </a:r>
            <a:r>
              <a:rPr lang="en-US" sz="1500" b="1" u="sng" dirty="0">
                <a:solidFill>
                  <a:srgbClr val="C00000"/>
                </a:solidFill>
                <a:ea typeface="SimSun" panose="02010600030101010101" pitchFamily="2" charset="-122"/>
                <a:cs typeface="Times New Roman" panose="02020603050405020304" pitchFamily="18" charset="0"/>
              </a:rPr>
              <a:t>Our strategy</a:t>
            </a:r>
            <a:r>
              <a:rPr lang="en-US" sz="1500" dirty="0">
                <a:solidFill>
                  <a:srgbClr val="C00000"/>
                </a:solidFill>
                <a:ea typeface="SimSun" panose="02010600030101010101" pitchFamily="2" charset="-122"/>
                <a:cs typeface="Times New Roman" panose="02020603050405020304" pitchFamily="18" charset="0"/>
              </a:rPr>
              <a:t> </a:t>
            </a:r>
            <a:r>
              <a:rPr lang="en-US" sz="1500" dirty="0">
                <a:solidFill>
                  <a:srgbClr val="000000"/>
                </a:solidFill>
                <a:ea typeface="SimSun" panose="02010600030101010101" pitchFamily="2" charset="-122"/>
                <a:cs typeface="Times New Roman" panose="02020603050405020304" pitchFamily="18" charset="0"/>
              </a:rPr>
              <a:t>focuses on the Platelet-Activating Factor (PAF) as the target molecule, that is the most potent lipid mediator of inflammation. The antiplatelet potency of any substance is exerted by i</a:t>
            </a:r>
            <a:r>
              <a:rPr lang="en-US" sz="1500" dirty="0">
                <a:solidFill>
                  <a:srgbClr val="000000"/>
                </a:solidFill>
                <a:ea typeface="Calibri" panose="020F0502020204030204" pitchFamily="34" charset="0"/>
                <a:cs typeface="Times New Roman" panose="02020603050405020304" pitchFamily="18" charset="0"/>
              </a:rPr>
              <a:t>nhibiting the PAF-induced aggregation in </a:t>
            </a:r>
            <a:r>
              <a:rPr lang="en-US" sz="1500" dirty="0">
                <a:solidFill>
                  <a:srgbClr val="000000"/>
                </a:solidFill>
                <a:ea typeface="SimSun" panose="02010600030101010101" pitchFamily="2" charset="-122"/>
                <a:cs typeface="Times New Roman" panose="02020603050405020304" pitchFamily="18" charset="0"/>
              </a:rPr>
              <a:t>washed rabbit platelets (WRPs), which is the most internationally accepted methodology.</a:t>
            </a:r>
            <a:endParaRPr lang="el-GR" sz="1500" dirty="0"/>
          </a:p>
        </p:txBody>
      </p:sp>
      <p:sp>
        <p:nvSpPr>
          <p:cNvPr id="13" name="Ορθογώνιο 12">
            <a:extLst>
              <a:ext uri="{FF2B5EF4-FFF2-40B4-BE49-F238E27FC236}">
                <a16:creationId xmlns="" xmlns:a16="http://schemas.microsoft.com/office/drawing/2014/main" id="{03F92C96-F88D-D658-3856-9F33254B2B4B}"/>
              </a:ext>
            </a:extLst>
          </p:cNvPr>
          <p:cNvSpPr/>
          <p:nvPr/>
        </p:nvSpPr>
        <p:spPr>
          <a:xfrm>
            <a:off x="3935760" y="4092274"/>
            <a:ext cx="6480720" cy="701399"/>
          </a:xfrm>
          <a:prstGeom prst="rect">
            <a:avLst/>
          </a:prstGeom>
          <a:solidFill>
            <a:schemeClr val="bg1">
              <a:lumMod val="85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500" b="1" dirty="0">
                <a:solidFill>
                  <a:schemeClr val="tx1"/>
                </a:solidFill>
                <a:latin typeface="Calibri" panose="020F0502020204030204" pitchFamily="34" charset="0"/>
                <a:ea typeface="Calibri" panose="020F0502020204030204" pitchFamily="34" charset="0"/>
              </a:rPr>
              <a:t>Guest Editor, Special issue of </a:t>
            </a:r>
            <a:r>
              <a:rPr lang="en-US" sz="1500" b="1" dirty="0">
                <a:solidFill>
                  <a:schemeClr val="tx1"/>
                </a:solidFill>
                <a:latin typeface="Calibri" panose="020F0502020204030204" pitchFamily="34" charset="0"/>
                <a:ea typeface="Times New Roman" panose="02020603050405020304" pitchFamily="18" charset="0"/>
              </a:rPr>
              <a:t>Molecules </a:t>
            </a:r>
            <a:r>
              <a:rPr lang="en-US" sz="1500" b="1" dirty="0">
                <a:solidFill>
                  <a:schemeClr val="tx1"/>
                </a:solidFill>
                <a:latin typeface="Calibri" panose="020F0502020204030204" pitchFamily="34" charset="0"/>
                <a:ea typeface="Calibri" panose="020F0502020204030204" pitchFamily="34" charset="0"/>
              </a:rPr>
              <a:t>entitled</a:t>
            </a:r>
            <a:r>
              <a:rPr lang="en-US" sz="1500" dirty="0">
                <a:solidFill>
                  <a:schemeClr val="tx1"/>
                </a:solidFill>
                <a:latin typeface="Calibri" panose="020F0502020204030204" pitchFamily="34" charset="0"/>
                <a:ea typeface="Calibri" panose="020F0502020204030204" pitchFamily="34" charset="0"/>
              </a:rPr>
              <a:t>: </a:t>
            </a:r>
            <a:r>
              <a:rPr lang="en-US" sz="1500" dirty="0">
                <a:solidFill>
                  <a:schemeClr val="tx1"/>
                </a:solidFill>
                <a:latin typeface="Calibri" panose="020F0502020204030204" pitchFamily="34" charset="0"/>
                <a:ea typeface="Times New Roman" panose="02020603050405020304" pitchFamily="18" charset="0"/>
              </a:rPr>
              <a:t>“</a:t>
            </a:r>
            <a:r>
              <a:rPr lang="el-GR" sz="1500" dirty="0">
                <a:solidFill>
                  <a:schemeClr val="tx1"/>
                </a:solidFill>
                <a:latin typeface="Calibri" panose="020F0502020204030204" pitchFamily="34" charset="0"/>
                <a:ea typeface="Times New Roman" panose="02020603050405020304" pitchFamily="18" charset="0"/>
              </a:rPr>
              <a:t>Α</a:t>
            </a:r>
            <a:r>
              <a:rPr lang="en-US" sz="1500" dirty="0" err="1">
                <a:solidFill>
                  <a:schemeClr val="tx1"/>
                </a:solidFill>
                <a:latin typeface="Calibri" panose="020F0502020204030204" pitchFamily="34" charset="0"/>
                <a:ea typeface="Times New Roman" panose="02020603050405020304" pitchFamily="18" charset="0"/>
              </a:rPr>
              <a:t>ntiplatelet</a:t>
            </a:r>
            <a:r>
              <a:rPr lang="en-US" sz="1500" dirty="0">
                <a:solidFill>
                  <a:schemeClr val="tx1"/>
                </a:solidFill>
                <a:latin typeface="Calibri" panose="020F0502020204030204" pitchFamily="34" charset="0"/>
                <a:ea typeface="Times New Roman" panose="02020603050405020304" pitchFamily="18" charset="0"/>
              </a:rPr>
              <a:t> and anti-inflammatory agents: Synthesis, Structures and Biological Evaluation”</a:t>
            </a:r>
            <a:r>
              <a:rPr lang="el-GR" sz="1500" dirty="0">
                <a:solidFill>
                  <a:schemeClr val="tx1"/>
                </a:solidFill>
                <a:latin typeface="Calibri" panose="020F0502020204030204" pitchFamily="34" charset="0"/>
                <a:ea typeface="Times New Roman" panose="02020603050405020304" pitchFamily="18" charset="0"/>
              </a:rPr>
              <a:t>, 2023.</a:t>
            </a:r>
            <a:endParaRPr lang="el-GR" sz="1500" dirty="0">
              <a:solidFill>
                <a:schemeClr val="tx1"/>
              </a:solidFill>
            </a:endParaRPr>
          </a:p>
        </p:txBody>
      </p:sp>
      <p:cxnSp>
        <p:nvCxnSpPr>
          <p:cNvPr id="10" name="Ευθεία γραμμή σύνδεσης 9">
            <a:extLst>
              <a:ext uri="{FF2B5EF4-FFF2-40B4-BE49-F238E27FC236}">
                <a16:creationId xmlns="" xmlns:a16="http://schemas.microsoft.com/office/drawing/2014/main" id="{798D1F80-3C0A-9AE1-1E3A-D5382DB16B22}"/>
              </a:ext>
            </a:extLst>
          </p:cNvPr>
          <p:cNvCxnSpPr/>
          <p:nvPr/>
        </p:nvCxnSpPr>
        <p:spPr>
          <a:xfrm>
            <a:off x="1775520" y="4941168"/>
            <a:ext cx="871296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1570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7F81B26A-C2F5-A1AD-CA91-5FA8D3A32DCE}"/>
              </a:ext>
            </a:extLst>
          </p:cNvPr>
          <p:cNvSpPr/>
          <p:nvPr/>
        </p:nvSpPr>
        <p:spPr>
          <a:xfrm>
            <a:off x="1" y="4315496"/>
            <a:ext cx="5628904" cy="20504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r>
              <a:rPr lang="en-US" b="1" dirty="0">
                <a:solidFill>
                  <a:srgbClr val="0000FF"/>
                </a:solidFill>
              </a:rPr>
              <a:t>Polyurea-crosslinked biopolymer (X-biopolymer) aerogels</a:t>
            </a:r>
          </a:p>
          <a:p>
            <a:pPr marL="285750" indent="-285750">
              <a:buFont typeface="Arial" panose="020B0604020202020204" pitchFamily="34" charset="0"/>
              <a:buChar char="•"/>
            </a:pPr>
            <a:endParaRPr lang="en-US" sz="1400" dirty="0">
              <a:solidFill>
                <a:srgbClr val="0000FF"/>
              </a:solidFill>
            </a:endParaRPr>
          </a:p>
          <a:p>
            <a:pPr marL="285750" indent="-285750">
              <a:buFont typeface="Arial" panose="020B0604020202020204" pitchFamily="34" charset="0"/>
              <a:buChar char="•"/>
            </a:pPr>
            <a:r>
              <a:rPr lang="en-US" sz="2000" dirty="0">
                <a:solidFill>
                  <a:srgbClr val="0000FF"/>
                </a:solidFill>
              </a:rPr>
              <a:t>a new class of lightweight nanostructured materials</a:t>
            </a:r>
          </a:p>
          <a:p>
            <a:pPr marL="285750" indent="-285750">
              <a:buFont typeface="Arial" panose="020B0604020202020204" pitchFamily="34" charset="0"/>
              <a:buChar char="•"/>
            </a:pPr>
            <a:r>
              <a:rPr lang="en-US" sz="2000" dirty="0">
                <a:solidFill>
                  <a:srgbClr val="0000FF"/>
                </a:solidFill>
              </a:rPr>
              <a:t>mechanically strong</a:t>
            </a:r>
          </a:p>
          <a:p>
            <a:pPr marL="285750" indent="-285750">
              <a:buFont typeface="Arial" panose="020B0604020202020204" pitchFamily="34" charset="0"/>
              <a:buChar char="•"/>
            </a:pPr>
            <a:r>
              <a:rPr lang="en-US" sz="2000" dirty="0">
                <a:solidFill>
                  <a:srgbClr val="0000FF"/>
                </a:solidFill>
              </a:rPr>
              <a:t>stable in all aqueous environments, including seawater</a:t>
            </a:r>
          </a:p>
          <a:p>
            <a:pPr marL="285750" indent="-285750">
              <a:buFont typeface="Arial" panose="020B0604020202020204" pitchFamily="34" charset="0"/>
              <a:buChar char="•"/>
            </a:pPr>
            <a:r>
              <a:rPr lang="en-US" sz="2000" dirty="0">
                <a:solidFill>
                  <a:srgbClr val="0000FF"/>
                </a:solidFill>
              </a:rPr>
              <a:t>biocompatible</a:t>
            </a:r>
          </a:p>
          <a:p>
            <a:pPr marL="285750" indent="-285750">
              <a:buFont typeface="Arial" panose="020B0604020202020204" pitchFamily="34" charset="0"/>
              <a:buChar char="•"/>
            </a:pPr>
            <a:r>
              <a:rPr lang="en-US" sz="2000" dirty="0">
                <a:solidFill>
                  <a:srgbClr val="0000FF"/>
                </a:solidFill>
              </a:rPr>
              <a:t>precursors for metal- and nitrogen-doped </a:t>
            </a:r>
            <a:r>
              <a:rPr lang="en-US" sz="2000" dirty="0" err="1" smtClean="0">
                <a:solidFill>
                  <a:srgbClr val="0000FF"/>
                </a:solidFill>
              </a:rPr>
              <a:t>nanoporous</a:t>
            </a:r>
            <a:r>
              <a:rPr lang="en-US" sz="2000" dirty="0">
                <a:solidFill>
                  <a:srgbClr val="0000FF"/>
                </a:solidFill>
              </a:rPr>
              <a:t> </a:t>
            </a:r>
            <a:endParaRPr lang="en-US" sz="2000" dirty="0" smtClean="0">
              <a:solidFill>
                <a:srgbClr val="0000FF"/>
              </a:solidFill>
            </a:endParaRPr>
          </a:p>
          <a:p>
            <a:pPr marL="285750" indent="-285750">
              <a:buFont typeface="Arial" panose="020B0604020202020204" pitchFamily="34" charset="0"/>
              <a:buChar char="•"/>
            </a:pPr>
            <a:r>
              <a:rPr lang="en-US" sz="2000" dirty="0" smtClean="0">
                <a:solidFill>
                  <a:srgbClr val="0000FF"/>
                </a:solidFill>
              </a:rPr>
              <a:t>carbons suitable </a:t>
            </a:r>
            <a:r>
              <a:rPr lang="en-US" sz="2000" dirty="0">
                <a:solidFill>
                  <a:srgbClr val="0000FF"/>
                </a:solidFill>
              </a:rPr>
              <a:t>for CO</a:t>
            </a:r>
            <a:r>
              <a:rPr lang="en-US" sz="2000" baseline="-25000" dirty="0">
                <a:solidFill>
                  <a:srgbClr val="0000FF"/>
                </a:solidFill>
              </a:rPr>
              <a:t>2</a:t>
            </a:r>
            <a:r>
              <a:rPr lang="en-US" sz="2000" dirty="0">
                <a:solidFill>
                  <a:srgbClr val="0000FF"/>
                </a:solidFill>
              </a:rPr>
              <a:t> capture and activation</a:t>
            </a:r>
          </a:p>
          <a:p>
            <a:pPr marL="285750" indent="-285750">
              <a:buFont typeface="Arial" panose="020B0604020202020204" pitchFamily="34" charset="0"/>
              <a:buChar char="•"/>
            </a:pPr>
            <a:endParaRPr lang="en-US" sz="1400" dirty="0">
              <a:solidFill>
                <a:srgbClr val="0000FF"/>
              </a:solidFill>
            </a:endParaRPr>
          </a:p>
          <a:p>
            <a:pPr algn="r"/>
            <a:r>
              <a:rPr lang="en-US" sz="1600" i="1" dirty="0">
                <a:solidFill>
                  <a:srgbClr val="0000FF"/>
                </a:solidFill>
              </a:rPr>
              <a:t>P. Paraskevopoulou et al, EP3848409A1, 2021</a:t>
            </a:r>
          </a:p>
        </p:txBody>
      </p:sp>
      <p:sp>
        <p:nvSpPr>
          <p:cNvPr id="27" name="Rectangle 26">
            <a:extLst>
              <a:ext uri="{FF2B5EF4-FFF2-40B4-BE49-F238E27FC236}">
                <a16:creationId xmlns="" xmlns:a16="http://schemas.microsoft.com/office/drawing/2014/main" id="{D76737F4-A16B-B12A-AC5C-AB2A374580CC}"/>
              </a:ext>
            </a:extLst>
          </p:cNvPr>
          <p:cNvSpPr/>
          <p:nvPr/>
        </p:nvSpPr>
        <p:spPr>
          <a:xfrm>
            <a:off x="1298055" y="1864194"/>
            <a:ext cx="2601393" cy="400110"/>
          </a:xfrm>
          <a:prstGeom prst="rect">
            <a:avLst/>
          </a:prstGeom>
          <a:ln w="38100">
            <a:solidFill>
              <a:srgbClr val="9900CC"/>
            </a:solidFill>
          </a:ln>
          <a:effectLst>
            <a:glow rad="63500">
              <a:schemeClr val="accent1">
                <a:satMod val="175000"/>
                <a:alpha val="40000"/>
              </a:schemeClr>
            </a:glow>
          </a:effectLst>
        </p:spPr>
        <p:txBody>
          <a:bodyPr wrap="square">
            <a:spAutoFit/>
          </a:bodyPr>
          <a:lstStyle/>
          <a:p>
            <a:pPr algn="ctr">
              <a:spcAft>
                <a:spcPts val="600"/>
              </a:spcAft>
            </a:pPr>
            <a:r>
              <a:rPr lang="en-US" sz="2000" b="1" dirty="0">
                <a:solidFill>
                  <a:srgbClr val="9900CC"/>
                </a:solidFill>
                <a:latin typeface="Calibri" panose="020F0502020204030204" pitchFamily="34" charset="0"/>
                <a:cs typeface="Calibri" panose="020F0502020204030204" pitchFamily="34" charset="0"/>
              </a:rPr>
              <a:t>X-biopolymer aerogels</a:t>
            </a:r>
          </a:p>
        </p:txBody>
      </p:sp>
      <p:pic>
        <p:nvPicPr>
          <p:cNvPr id="3" name="Picture 2">
            <a:extLst>
              <a:ext uri="{FF2B5EF4-FFF2-40B4-BE49-F238E27FC236}">
                <a16:creationId xmlns="" xmlns:a16="http://schemas.microsoft.com/office/drawing/2014/main" id="{9D42C2E8-44BD-D3A5-E7DC-DDB89769774B}"/>
              </a:ext>
            </a:extLst>
          </p:cNvPr>
          <p:cNvPicPr>
            <a:picLocks noChangeAspect="1"/>
          </p:cNvPicPr>
          <p:nvPr/>
        </p:nvPicPr>
        <p:blipFill>
          <a:blip r:embed="rId2"/>
          <a:stretch>
            <a:fillRect/>
          </a:stretch>
        </p:blipFill>
        <p:spPr>
          <a:xfrm>
            <a:off x="1114697" y="92513"/>
            <a:ext cx="2900209" cy="1509623"/>
          </a:xfrm>
          <a:prstGeom prst="rect">
            <a:avLst/>
          </a:prstGeom>
        </p:spPr>
      </p:pic>
      <p:pic>
        <p:nvPicPr>
          <p:cNvPr id="4" name="Picture 3">
            <a:extLst>
              <a:ext uri="{FF2B5EF4-FFF2-40B4-BE49-F238E27FC236}">
                <a16:creationId xmlns="" xmlns:a16="http://schemas.microsoft.com/office/drawing/2014/main" id="{2553D3BA-E7B0-9378-4159-ED5415E347DC}"/>
              </a:ext>
            </a:extLst>
          </p:cNvPr>
          <p:cNvPicPr>
            <a:picLocks noChangeAspect="1"/>
          </p:cNvPicPr>
          <p:nvPr/>
        </p:nvPicPr>
        <p:blipFill>
          <a:blip r:embed="rId3"/>
          <a:stretch>
            <a:fillRect/>
          </a:stretch>
        </p:blipFill>
        <p:spPr>
          <a:xfrm>
            <a:off x="309503" y="2370796"/>
            <a:ext cx="4578493" cy="1682642"/>
          </a:xfrm>
          <a:prstGeom prst="rect">
            <a:avLst/>
          </a:prstGeom>
        </p:spPr>
      </p:pic>
      <p:pic>
        <p:nvPicPr>
          <p:cNvPr id="6" name="Picture 5">
            <a:extLst>
              <a:ext uri="{FF2B5EF4-FFF2-40B4-BE49-F238E27FC236}">
                <a16:creationId xmlns="" xmlns:a16="http://schemas.microsoft.com/office/drawing/2014/main" id="{5129E117-5623-D173-871E-7A04C4864100}"/>
              </a:ext>
            </a:extLst>
          </p:cNvPr>
          <p:cNvPicPr>
            <a:picLocks noChangeAspect="1"/>
          </p:cNvPicPr>
          <p:nvPr/>
        </p:nvPicPr>
        <p:blipFill>
          <a:blip r:embed="rId4"/>
          <a:stretch>
            <a:fillRect/>
          </a:stretch>
        </p:blipFill>
        <p:spPr>
          <a:xfrm>
            <a:off x="6235512" y="1149531"/>
            <a:ext cx="5956487" cy="4304335"/>
          </a:xfrm>
          <a:prstGeom prst="rect">
            <a:avLst/>
          </a:prstGeom>
        </p:spPr>
      </p:pic>
      <p:cxnSp>
        <p:nvCxnSpPr>
          <p:cNvPr id="7" name="Straight Connector 6"/>
          <p:cNvCxnSpPr/>
          <p:nvPr/>
        </p:nvCxnSpPr>
        <p:spPr>
          <a:xfrm flipH="1">
            <a:off x="6104706" y="0"/>
            <a:ext cx="15348" cy="6858000"/>
          </a:xfrm>
          <a:prstGeom prst="line">
            <a:avLst/>
          </a:prstGeom>
          <a:ln w="444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179626" y="6472052"/>
            <a:ext cx="2685543" cy="461665"/>
          </a:xfrm>
          <a:prstGeom prst="rect">
            <a:avLst/>
          </a:prstGeom>
          <a:noFill/>
        </p:spPr>
        <p:txBody>
          <a:bodyPr wrap="none" rtlCol="0">
            <a:spAutoFit/>
          </a:bodyPr>
          <a:lstStyle/>
          <a:p>
            <a:r>
              <a:rPr lang="en-US" sz="2400" b="1" dirty="0" smtClean="0"/>
              <a:t>G.S. Papaefstathiou</a:t>
            </a:r>
            <a:endParaRPr lang="en-US" sz="2400" b="1" dirty="0"/>
          </a:p>
        </p:txBody>
      </p:sp>
    </p:spTree>
    <p:extLst>
      <p:ext uri="{BB962C8B-B14F-4D97-AF65-F5344CB8AC3E}">
        <p14:creationId xmlns:p14="http://schemas.microsoft.com/office/powerpoint/2010/main" val="265121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Εικόνα 66">
            <a:extLst>
              <a:ext uri="{FF2B5EF4-FFF2-40B4-BE49-F238E27FC236}">
                <a16:creationId xmlns="" xmlns:a16="http://schemas.microsoft.com/office/drawing/2014/main" id="{03B7C019-8454-AAB4-2591-2B2A986663BD}"/>
              </a:ext>
            </a:extLst>
          </p:cNvPr>
          <p:cNvPicPr>
            <a:picLocks noChangeAspect="1"/>
          </p:cNvPicPr>
          <p:nvPr/>
        </p:nvPicPr>
        <p:blipFill>
          <a:blip r:embed="rId2"/>
          <a:stretch>
            <a:fillRect/>
          </a:stretch>
        </p:blipFill>
        <p:spPr>
          <a:xfrm>
            <a:off x="55285" y="713552"/>
            <a:ext cx="7372571" cy="4082735"/>
          </a:xfrm>
          <a:prstGeom prst="rect">
            <a:avLst/>
          </a:prstGeom>
        </p:spPr>
      </p:pic>
      <p:pic>
        <p:nvPicPr>
          <p:cNvPr id="68" name="Εικόνα 67">
            <a:extLst>
              <a:ext uri="{FF2B5EF4-FFF2-40B4-BE49-F238E27FC236}">
                <a16:creationId xmlns="" xmlns:a16="http://schemas.microsoft.com/office/drawing/2014/main" id="{E5D19ADD-3370-13A4-FDEF-ABCA37AB675D}"/>
              </a:ext>
            </a:extLst>
          </p:cNvPr>
          <p:cNvPicPr>
            <a:picLocks noChangeAspect="1"/>
          </p:cNvPicPr>
          <p:nvPr/>
        </p:nvPicPr>
        <p:blipFill>
          <a:blip r:embed="rId3"/>
          <a:stretch>
            <a:fillRect/>
          </a:stretch>
        </p:blipFill>
        <p:spPr>
          <a:xfrm>
            <a:off x="7686343" y="713552"/>
            <a:ext cx="4282026" cy="3505552"/>
          </a:xfrm>
          <a:prstGeom prst="rect">
            <a:avLst/>
          </a:prstGeom>
        </p:spPr>
      </p:pic>
      <p:sp>
        <p:nvSpPr>
          <p:cNvPr id="69" name="TextBox 68">
            <a:extLst>
              <a:ext uri="{FF2B5EF4-FFF2-40B4-BE49-F238E27FC236}">
                <a16:creationId xmlns="" xmlns:a16="http://schemas.microsoft.com/office/drawing/2014/main" id="{07BC4773-178D-2987-F11A-F83E91F7BFE6}"/>
              </a:ext>
            </a:extLst>
          </p:cNvPr>
          <p:cNvSpPr txBox="1"/>
          <p:nvPr/>
        </p:nvSpPr>
        <p:spPr>
          <a:xfrm>
            <a:off x="7832785" y="344220"/>
            <a:ext cx="4241930" cy="369332"/>
          </a:xfrm>
          <a:prstGeom prst="rect">
            <a:avLst/>
          </a:prstGeom>
          <a:noFill/>
        </p:spPr>
        <p:txBody>
          <a:bodyPr wrap="none" rtlCol="0">
            <a:spAutoFit/>
          </a:bodyPr>
          <a:lstStyle/>
          <a:p>
            <a:r>
              <a:rPr lang="en-US" dirty="0"/>
              <a:t>Photocatalytic nanoparticles based on TiO</a:t>
            </a:r>
            <a:r>
              <a:rPr lang="en-US" baseline="-25000" dirty="0"/>
              <a:t>2</a:t>
            </a:r>
            <a:endParaRPr lang="el-GR" baseline="-25000" dirty="0"/>
          </a:p>
        </p:txBody>
      </p:sp>
      <p:sp>
        <p:nvSpPr>
          <p:cNvPr id="70" name="TextBox 69">
            <a:extLst>
              <a:ext uri="{FF2B5EF4-FFF2-40B4-BE49-F238E27FC236}">
                <a16:creationId xmlns="" xmlns:a16="http://schemas.microsoft.com/office/drawing/2014/main" id="{D6145A8D-6855-39CD-773B-2002A9562596}"/>
              </a:ext>
            </a:extLst>
          </p:cNvPr>
          <p:cNvSpPr txBox="1"/>
          <p:nvPr/>
        </p:nvSpPr>
        <p:spPr>
          <a:xfrm>
            <a:off x="55285" y="283835"/>
            <a:ext cx="6321539" cy="369332"/>
          </a:xfrm>
          <a:prstGeom prst="rect">
            <a:avLst/>
          </a:prstGeom>
          <a:noFill/>
        </p:spPr>
        <p:txBody>
          <a:bodyPr wrap="none" rtlCol="0">
            <a:spAutoFit/>
          </a:bodyPr>
          <a:lstStyle/>
          <a:p>
            <a:r>
              <a:rPr lang="en-US" dirty="0"/>
              <a:t>Metallic and polymeric nanoparticles  for </a:t>
            </a:r>
            <a:r>
              <a:rPr lang="en-US" dirty="0" err="1"/>
              <a:t>theranostic</a:t>
            </a:r>
            <a:r>
              <a:rPr lang="en-US" dirty="0"/>
              <a:t> applications</a:t>
            </a:r>
            <a:endParaRPr lang="el-GR" dirty="0"/>
          </a:p>
        </p:txBody>
      </p:sp>
      <p:sp>
        <p:nvSpPr>
          <p:cNvPr id="71" name="TextBox 70">
            <a:extLst>
              <a:ext uri="{FF2B5EF4-FFF2-40B4-BE49-F238E27FC236}">
                <a16:creationId xmlns="" xmlns:a16="http://schemas.microsoft.com/office/drawing/2014/main" id="{44DC406C-F713-F59D-3F47-880B24F2D5B8}"/>
              </a:ext>
            </a:extLst>
          </p:cNvPr>
          <p:cNvSpPr txBox="1"/>
          <p:nvPr/>
        </p:nvSpPr>
        <p:spPr>
          <a:xfrm>
            <a:off x="3741570" y="4442654"/>
            <a:ext cx="2536720" cy="369332"/>
          </a:xfrm>
          <a:prstGeom prst="rect">
            <a:avLst/>
          </a:prstGeom>
          <a:noFill/>
        </p:spPr>
        <p:txBody>
          <a:bodyPr wrap="none" rtlCol="0">
            <a:spAutoFit/>
          </a:bodyPr>
          <a:lstStyle/>
          <a:p>
            <a:r>
              <a:rPr lang="en-US" dirty="0"/>
              <a:t>In vitro evaluation of NPs</a:t>
            </a:r>
            <a:endParaRPr lang="el-GR" dirty="0"/>
          </a:p>
        </p:txBody>
      </p:sp>
      <p:pic>
        <p:nvPicPr>
          <p:cNvPr id="73" name="Εικόνα 72">
            <a:extLst>
              <a:ext uri="{FF2B5EF4-FFF2-40B4-BE49-F238E27FC236}">
                <a16:creationId xmlns="" xmlns:a16="http://schemas.microsoft.com/office/drawing/2014/main" id="{9FEECAFE-48C2-556F-41FB-91A6DF6BC7C9}"/>
              </a:ext>
            </a:extLst>
          </p:cNvPr>
          <p:cNvPicPr>
            <a:picLocks noChangeAspect="1"/>
          </p:cNvPicPr>
          <p:nvPr/>
        </p:nvPicPr>
        <p:blipFill rotWithShape="1">
          <a:blip r:embed="rId4"/>
          <a:srcRect t="5516"/>
          <a:stretch/>
        </p:blipFill>
        <p:spPr>
          <a:xfrm>
            <a:off x="172746" y="5210532"/>
            <a:ext cx="1547772" cy="1293608"/>
          </a:xfrm>
          <a:prstGeom prst="rect">
            <a:avLst/>
          </a:prstGeom>
        </p:spPr>
      </p:pic>
      <p:pic>
        <p:nvPicPr>
          <p:cNvPr id="75" name="image4.png">
            <a:extLst>
              <a:ext uri="{FF2B5EF4-FFF2-40B4-BE49-F238E27FC236}">
                <a16:creationId xmlns="" xmlns:a16="http://schemas.microsoft.com/office/drawing/2014/main" id="{DBBF0CE2-369E-A29E-E224-32C8C5C57954}"/>
              </a:ext>
            </a:extLst>
          </p:cNvPr>
          <p:cNvPicPr/>
          <p:nvPr/>
        </p:nvPicPr>
        <p:blipFill rotWithShape="1">
          <a:blip r:embed="rId5"/>
          <a:srcRect l="61192" t="-248" b="46782"/>
          <a:stretch/>
        </p:blipFill>
        <p:spPr>
          <a:xfrm>
            <a:off x="3216054" y="4995037"/>
            <a:ext cx="2029690" cy="1790021"/>
          </a:xfrm>
          <a:prstGeom prst="rect">
            <a:avLst/>
          </a:prstGeom>
          <a:ln/>
        </p:spPr>
      </p:pic>
      <p:sp>
        <p:nvSpPr>
          <p:cNvPr id="76" name="TextBox 75">
            <a:extLst>
              <a:ext uri="{FF2B5EF4-FFF2-40B4-BE49-F238E27FC236}">
                <a16:creationId xmlns="" xmlns:a16="http://schemas.microsoft.com/office/drawing/2014/main" id="{5C40C093-B3C3-F58B-8ACB-1D861AA0A50E}"/>
              </a:ext>
            </a:extLst>
          </p:cNvPr>
          <p:cNvSpPr txBox="1"/>
          <p:nvPr/>
        </p:nvSpPr>
        <p:spPr>
          <a:xfrm>
            <a:off x="1720517" y="5376548"/>
            <a:ext cx="1048561" cy="954107"/>
          </a:xfrm>
          <a:prstGeom prst="rect">
            <a:avLst/>
          </a:prstGeom>
          <a:noFill/>
        </p:spPr>
        <p:txBody>
          <a:bodyPr wrap="square" rtlCol="0">
            <a:spAutoFit/>
          </a:bodyPr>
          <a:lstStyle/>
          <a:p>
            <a:pPr algn="just"/>
            <a:r>
              <a:rPr lang="en-US" sz="1400" dirty="0"/>
              <a:t>Fluorescent imaging for </a:t>
            </a:r>
          </a:p>
          <a:p>
            <a:pPr algn="just"/>
            <a:r>
              <a:rPr lang="en-US" sz="1400" dirty="0"/>
              <a:t>U87MG with Ag NPs </a:t>
            </a:r>
            <a:endParaRPr lang="el-GR" sz="1400" dirty="0"/>
          </a:p>
        </p:txBody>
      </p:sp>
      <p:sp>
        <p:nvSpPr>
          <p:cNvPr id="77" name="TextBox 76">
            <a:extLst>
              <a:ext uri="{FF2B5EF4-FFF2-40B4-BE49-F238E27FC236}">
                <a16:creationId xmlns="" xmlns:a16="http://schemas.microsoft.com/office/drawing/2014/main" id="{7FE45E7B-6FEB-43B2-797B-151AE6A0BBB3}"/>
              </a:ext>
            </a:extLst>
          </p:cNvPr>
          <p:cNvSpPr txBox="1"/>
          <p:nvPr/>
        </p:nvSpPr>
        <p:spPr>
          <a:xfrm>
            <a:off x="5147010" y="5550033"/>
            <a:ext cx="1751440" cy="954107"/>
          </a:xfrm>
          <a:prstGeom prst="rect">
            <a:avLst/>
          </a:prstGeom>
          <a:noFill/>
        </p:spPr>
        <p:txBody>
          <a:bodyPr wrap="square" rtlCol="0">
            <a:spAutoFit/>
          </a:bodyPr>
          <a:lstStyle/>
          <a:p>
            <a:r>
              <a:rPr lang="en-US" sz="1400" dirty="0"/>
              <a:t>Apoptosis through Flow Cytometry in U87MG with iron </a:t>
            </a:r>
            <a:r>
              <a:rPr lang="en-US" sz="1400" dirty="0" err="1"/>
              <a:t>mNPs</a:t>
            </a:r>
            <a:endParaRPr lang="en-US" sz="1400" dirty="0"/>
          </a:p>
        </p:txBody>
      </p:sp>
      <p:pic>
        <p:nvPicPr>
          <p:cNvPr id="79" name="Εικόνα 78">
            <a:extLst>
              <a:ext uri="{FF2B5EF4-FFF2-40B4-BE49-F238E27FC236}">
                <a16:creationId xmlns="" xmlns:a16="http://schemas.microsoft.com/office/drawing/2014/main" id="{F5A6F044-9392-4B8A-9C4D-93B0F3EB15B9}"/>
              </a:ext>
            </a:extLst>
          </p:cNvPr>
          <p:cNvPicPr>
            <a:picLocks noChangeAspect="1"/>
          </p:cNvPicPr>
          <p:nvPr/>
        </p:nvPicPr>
        <p:blipFill rotWithShape="1">
          <a:blip r:embed="rId6"/>
          <a:srcRect l="1533" t="786" r="1533" b="786"/>
          <a:stretch/>
        </p:blipFill>
        <p:spPr>
          <a:xfrm>
            <a:off x="7056057" y="4393501"/>
            <a:ext cx="3546698" cy="2313064"/>
          </a:xfrm>
          <a:prstGeom prst="rect">
            <a:avLst/>
          </a:prstGeom>
        </p:spPr>
      </p:pic>
      <p:sp>
        <p:nvSpPr>
          <p:cNvPr id="80" name="TextBox 79">
            <a:extLst>
              <a:ext uri="{FF2B5EF4-FFF2-40B4-BE49-F238E27FC236}">
                <a16:creationId xmlns="" xmlns:a16="http://schemas.microsoft.com/office/drawing/2014/main" id="{F62E2210-188E-67FD-58F0-BE429947FD95}"/>
              </a:ext>
            </a:extLst>
          </p:cNvPr>
          <p:cNvSpPr txBox="1"/>
          <p:nvPr/>
        </p:nvSpPr>
        <p:spPr>
          <a:xfrm>
            <a:off x="10711720" y="5333593"/>
            <a:ext cx="1048561" cy="1169551"/>
          </a:xfrm>
          <a:prstGeom prst="rect">
            <a:avLst/>
          </a:prstGeom>
          <a:noFill/>
        </p:spPr>
        <p:txBody>
          <a:bodyPr wrap="square" rtlCol="0">
            <a:spAutoFit/>
          </a:bodyPr>
          <a:lstStyle/>
          <a:p>
            <a:pPr algn="ctr"/>
            <a:r>
              <a:rPr lang="en-US" sz="1400" dirty="0"/>
              <a:t>MTT assay toxicity </a:t>
            </a:r>
            <a:r>
              <a:rPr lang="en-US" sz="1400" dirty="0" err="1"/>
              <a:t>studyin</a:t>
            </a:r>
            <a:r>
              <a:rPr lang="en-US" sz="1400" dirty="0"/>
              <a:t> </a:t>
            </a:r>
            <a:r>
              <a:rPr lang="en-US" sz="1400" dirty="0" err="1"/>
              <a:t>HaCaT</a:t>
            </a:r>
            <a:r>
              <a:rPr lang="en-US" sz="1400"/>
              <a:t> cell line</a:t>
            </a:r>
            <a:endParaRPr lang="el-GR" sz="1400" dirty="0"/>
          </a:p>
        </p:txBody>
      </p:sp>
    </p:spTree>
    <p:extLst>
      <p:ext uri="{BB962C8B-B14F-4D97-AF65-F5344CB8AC3E}">
        <p14:creationId xmlns:p14="http://schemas.microsoft.com/office/powerpoint/2010/main" val="10798323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FC398BB0-C68C-D0F1-5C70-0DFBD80B9690}"/>
              </a:ext>
            </a:extLst>
          </p:cNvPr>
          <p:cNvSpPr txBox="1"/>
          <p:nvPr/>
        </p:nvSpPr>
        <p:spPr>
          <a:xfrm>
            <a:off x="1847529" y="188640"/>
            <a:ext cx="8137525" cy="2185214"/>
          </a:xfrm>
          <a:prstGeom prst="rect">
            <a:avLst/>
          </a:prstGeom>
          <a:noFill/>
        </p:spPr>
        <p:txBody>
          <a:bodyPr wrap="square">
            <a:spAutoFit/>
          </a:bodyPr>
          <a:lstStyle/>
          <a:p>
            <a:pPr algn="just"/>
            <a:r>
              <a:rPr lang="en-US" sz="2000" b="1" dirty="0">
                <a:solidFill>
                  <a:srgbClr val="0000CC"/>
                </a:solidFill>
                <a:latin typeface="Comic Sans MS" panose="030F0702030302020204" pitchFamily="66" charset="0"/>
              </a:rPr>
              <a:t>Analysis of Circulating Tumor Cells Lab </a:t>
            </a:r>
            <a:r>
              <a:rPr lang="el-GR" sz="2000" b="1" dirty="0">
                <a:solidFill>
                  <a:srgbClr val="0000CC"/>
                </a:solidFill>
                <a:latin typeface="Comic Sans MS" panose="030F0702030302020204" pitchFamily="66" charset="0"/>
              </a:rPr>
              <a:t>(ACTC </a:t>
            </a:r>
            <a:r>
              <a:rPr lang="el-GR" sz="2000" b="1" dirty="0" err="1">
                <a:solidFill>
                  <a:srgbClr val="0000CC"/>
                </a:solidFill>
                <a:latin typeface="Comic Sans MS" panose="030F0702030302020204" pitchFamily="66" charset="0"/>
              </a:rPr>
              <a:t>Lab</a:t>
            </a:r>
            <a:r>
              <a:rPr lang="el-GR" sz="2000" b="1" dirty="0">
                <a:solidFill>
                  <a:srgbClr val="0000CC"/>
                </a:solidFill>
                <a:latin typeface="Comic Sans MS" panose="030F0702030302020204" pitchFamily="66" charset="0"/>
              </a:rPr>
              <a:t>)</a:t>
            </a:r>
            <a:r>
              <a:rPr lang="en-US" sz="2000" b="1" dirty="0">
                <a:solidFill>
                  <a:srgbClr val="0000CC"/>
                </a:solidFill>
                <a:latin typeface="Comic Sans MS" panose="030F0702030302020204" pitchFamily="66" charset="0"/>
              </a:rPr>
              <a:t> (</a:t>
            </a:r>
            <a:r>
              <a:rPr lang="en-US" sz="2000" b="1" dirty="0">
                <a:solidFill>
                  <a:srgbClr val="0000CC"/>
                </a:solidFill>
                <a:latin typeface="Comic Sans MS" panose="030F0702030302020204" pitchFamily="66" charset="0"/>
                <a:hlinkClick r:id="rId3">
                  <a:extLst>
                    <a:ext uri="{A12FA001-AC4F-418D-AE19-62706E023703}">
                      <ahyp:hlinkClr xmlns="" xmlns:ahyp="http://schemas.microsoft.com/office/drawing/2018/hyperlinkcolor" val="tx"/>
                    </a:ext>
                  </a:extLst>
                </a:hlinkClick>
              </a:rPr>
              <a:t>http://www.actc-lab.chem.uoa.gr/</a:t>
            </a:r>
            <a:endParaRPr lang="en-US" sz="2000" b="1" dirty="0">
              <a:solidFill>
                <a:srgbClr val="0000CC"/>
              </a:solidFill>
              <a:latin typeface="Comic Sans MS" panose="030F0702030302020204" pitchFamily="66" charset="0"/>
            </a:endParaRPr>
          </a:p>
          <a:p>
            <a:pPr algn="just"/>
            <a:r>
              <a:rPr lang="en-US" sz="1600" b="1" dirty="0">
                <a:solidFill>
                  <a:srgbClr val="0000CC"/>
                </a:solidFill>
                <a:latin typeface="Comic Sans MS" panose="030F0702030302020204" pitchFamily="66" charset="0"/>
              </a:rPr>
              <a:t>Liquid biopsy</a:t>
            </a:r>
          </a:p>
          <a:p>
            <a:pPr algn="just"/>
            <a:r>
              <a:rPr lang="en-US" sz="1600" b="1" dirty="0">
                <a:solidFill>
                  <a:srgbClr val="0000CC"/>
                </a:solidFill>
                <a:latin typeface="Comic Sans MS" panose="030F0702030302020204" pitchFamily="66" charset="0"/>
              </a:rPr>
              <a:t>Detection and molecular characterization of circulating tumor cells</a:t>
            </a:r>
          </a:p>
          <a:p>
            <a:pPr algn="just"/>
            <a:r>
              <a:rPr lang="en-US" sz="1600" b="1" dirty="0">
                <a:solidFill>
                  <a:srgbClr val="0000CC"/>
                </a:solidFill>
                <a:latin typeface="Comic Sans MS" panose="030F0702030302020204" pitchFamily="66" charset="0"/>
              </a:rPr>
              <a:t>Detection of circulating tumor DNA, MiRNAs, exosomes</a:t>
            </a:r>
          </a:p>
          <a:p>
            <a:pPr algn="just"/>
            <a:r>
              <a:rPr lang="en-US" sz="1600" b="1" dirty="0">
                <a:solidFill>
                  <a:srgbClr val="0000CC"/>
                </a:solidFill>
                <a:latin typeface="Comic Sans MS" panose="030F0702030302020204" pitchFamily="66" charset="0"/>
              </a:rPr>
              <a:t>The ACTC Lab has been accredited with an ISO 15189 certificate to perform liquid biopsy analysis. </a:t>
            </a:r>
          </a:p>
          <a:p>
            <a:pPr algn="just"/>
            <a:endParaRPr lang="el-GR" sz="1600" b="1" dirty="0">
              <a:solidFill>
                <a:srgbClr val="0000CC"/>
              </a:solidFill>
              <a:latin typeface="Comic Sans MS" panose="030F0702030302020204" pitchFamily="66" charset="0"/>
            </a:endParaRPr>
          </a:p>
        </p:txBody>
      </p:sp>
      <p:pic>
        <p:nvPicPr>
          <p:cNvPr id="16" name="Picture 15">
            <a:extLst>
              <a:ext uri="{FF2B5EF4-FFF2-40B4-BE49-F238E27FC236}">
                <a16:creationId xmlns="" xmlns:a16="http://schemas.microsoft.com/office/drawing/2014/main" id="{928A5C7B-A954-5BAA-D520-8BCB4E667F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2936" y="2558521"/>
            <a:ext cx="2713484" cy="2320029"/>
          </a:xfrm>
          <a:prstGeom prst="rect">
            <a:avLst/>
          </a:prstGeom>
        </p:spPr>
      </p:pic>
      <p:sp>
        <p:nvSpPr>
          <p:cNvPr id="17" name="TextBox 16">
            <a:extLst>
              <a:ext uri="{FF2B5EF4-FFF2-40B4-BE49-F238E27FC236}">
                <a16:creationId xmlns="" xmlns:a16="http://schemas.microsoft.com/office/drawing/2014/main" id="{C0EB80CD-93B0-E61A-8C1C-73A41A497207}"/>
              </a:ext>
            </a:extLst>
          </p:cNvPr>
          <p:cNvSpPr txBox="1"/>
          <p:nvPr/>
        </p:nvSpPr>
        <p:spPr>
          <a:xfrm>
            <a:off x="2495600" y="2189188"/>
            <a:ext cx="5934972" cy="369332"/>
          </a:xfrm>
          <a:prstGeom prst="rect">
            <a:avLst/>
          </a:prstGeom>
          <a:noFill/>
        </p:spPr>
        <p:txBody>
          <a:bodyPr wrap="square">
            <a:spAutoFit/>
          </a:bodyPr>
          <a:lstStyle/>
          <a:p>
            <a:r>
              <a:rPr lang="en-US" b="1" dirty="0"/>
              <a:t>Patents </a:t>
            </a:r>
          </a:p>
        </p:txBody>
      </p:sp>
      <p:sp>
        <p:nvSpPr>
          <p:cNvPr id="19" name="TextBox 18">
            <a:extLst>
              <a:ext uri="{FF2B5EF4-FFF2-40B4-BE49-F238E27FC236}">
                <a16:creationId xmlns="" xmlns:a16="http://schemas.microsoft.com/office/drawing/2014/main" id="{A3E6C4EF-786A-3205-247B-3BECA5CBF1CE}"/>
              </a:ext>
            </a:extLst>
          </p:cNvPr>
          <p:cNvSpPr txBox="1"/>
          <p:nvPr/>
        </p:nvSpPr>
        <p:spPr>
          <a:xfrm>
            <a:off x="1847528" y="5233152"/>
            <a:ext cx="8712968" cy="1477328"/>
          </a:xfrm>
          <a:prstGeom prst="rect">
            <a:avLst/>
          </a:prstGeom>
          <a:noFill/>
        </p:spPr>
        <p:txBody>
          <a:bodyPr wrap="square">
            <a:spAutoFit/>
          </a:bodyPr>
          <a:lstStyle/>
          <a:p>
            <a:r>
              <a:rPr lang="en-US" sz="1000" b="1" dirty="0">
                <a:hlinkClick r:id="rId5"/>
              </a:rPr>
              <a:t>Preoperative Mutational Analysis of Circulating Tumor Cells (CTCs) and Plasma-cfDNA Provides Complementary Information for Early Prediction of Relapse: A Pilot Study in Early-Stage Non-Small Cell Lung Cancer</a:t>
            </a:r>
            <a:r>
              <a:rPr lang="en-US" sz="1000" b="1" dirty="0"/>
              <a:t>, </a:t>
            </a:r>
            <a:r>
              <a:rPr lang="en-US" sz="1000" i="1" dirty="0"/>
              <a:t>Cancers</a:t>
            </a:r>
            <a:r>
              <a:rPr lang="en-US" sz="1000" dirty="0"/>
              <a:t> 2023, </a:t>
            </a:r>
            <a:r>
              <a:rPr lang="en-US" sz="1000" i="1" dirty="0"/>
              <a:t>15</a:t>
            </a:r>
            <a:r>
              <a:rPr lang="en-US" sz="1000" dirty="0"/>
              <a:t>(6), 1877; https://doi.org/10.3390/cancers15061877 </a:t>
            </a:r>
          </a:p>
          <a:p>
            <a:endParaRPr lang="en-US" sz="1000" dirty="0"/>
          </a:p>
          <a:p>
            <a:r>
              <a:rPr lang="en-US" sz="1000" b="1" dirty="0">
                <a:hlinkClick r:id="rId6"/>
              </a:rPr>
              <a:t>Development and Analytical Validation of a 6-Plex Reverse Transcription Droplet Digital PCR Assay for the Absolute Quantification of Prostate Cancer Biomarkers in Circulating Tumor Cells of Patients with Metastatic Castration-Resistant Prostate Cancer</a:t>
            </a:r>
            <a:r>
              <a:rPr lang="en-US" sz="1000" b="1" dirty="0"/>
              <a:t>, </a:t>
            </a:r>
            <a:r>
              <a:rPr lang="en-US" sz="1000" dirty="0"/>
              <a:t> Clin Chem. 2022 Oct 6;68(10):1323-1335. </a:t>
            </a:r>
            <a:r>
              <a:rPr lang="en-US" sz="1000" dirty="0" err="1"/>
              <a:t>doi</a:t>
            </a:r>
            <a:r>
              <a:rPr lang="en-US" sz="1000" dirty="0"/>
              <a:t>: 10.1093/</a:t>
            </a:r>
            <a:r>
              <a:rPr lang="en-US" sz="1000" dirty="0" err="1"/>
              <a:t>clinchem</a:t>
            </a:r>
            <a:r>
              <a:rPr lang="en-US" sz="1000" dirty="0"/>
              <a:t>/hvac12</a:t>
            </a:r>
          </a:p>
          <a:p>
            <a:endParaRPr lang="en-US" sz="1000" dirty="0"/>
          </a:p>
          <a:p>
            <a:r>
              <a:rPr lang="en-US" sz="1000" b="1" dirty="0"/>
              <a:t> </a:t>
            </a:r>
            <a:r>
              <a:rPr lang="en-US" sz="1000" b="1" dirty="0">
                <a:hlinkClick r:id="rId7"/>
              </a:rPr>
              <a:t>Development and Analytical Validation of a One-Step Five-Plex RT-</a:t>
            </a:r>
            <a:r>
              <a:rPr lang="en-US" sz="1000" b="1" dirty="0" err="1">
                <a:hlinkClick r:id="rId7"/>
              </a:rPr>
              <a:t>ddPCR</a:t>
            </a:r>
            <a:r>
              <a:rPr lang="en-US" sz="1000" b="1" dirty="0">
                <a:hlinkClick r:id="rId7"/>
              </a:rPr>
              <a:t> Assay for the Quantification of SARS-CoV-2 Transcripts in Clinical Samples</a:t>
            </a:r>
            <a:r>
              <a:rPr lang="en-US" sz="1000" b="1" dirty="0"/>
              <a:t>, </a:t>
            </a:r>
            <a:r>
              <a:rPr lang="en-US" sz="1000" dirty="0"/>
              <a:t>, Anal Chem. 2022 Sep 13;94(36):12314-12322. </a:t>
            </a:r>
            <a:r>
              <a:rPr lang="en-US" sz="1000" dirty="0" err="1"/>
              <a:t>doi</a:t>
            </a:r>
            <a:r>
              <a:rPr lang="en-US" sz="1000" dirty="0"/>
              <a:t>: 10.1021/acs.analchem.2c00868. </a:t>
            </a:r>
            <a:r>
              <a:rPr lang="en-US" sz="1000" dirty="0" err="1"/>
              <a:t>Epub</a:t>
            </a:r>
            <a:r>
              <a:rPr lang="en-US" sz="1000" dirty="0"/>
              <a:t> 2022 Aug 12. </a:t>
            </a:r>
          </a:p>
        </p:txBody>
      </p:sp>
      <p:sp>
        <p:nvSpPr>
          <p:cNvPr id="20" name="TextBox 19">
            <a:extLst>
              <a:ext uri="{FF2B5EF4-FFF2-40B4-BE49-F238E27FC236}">
                <a16:creationId xmlns="" xmlns:a16="http://schemas.microsoft.com/office/drawing/2014/main" id="{3DC9468E-489C-04FA-9EAF-D152072F277B}"/>
              </a:ext>
            </a:extLst>
          </p:cNvPr>
          <p:cNvSpPr txBox="1"/>
          <p:nvPr/>
        </p:nvSpPr>
        <p:spPr>
          <a:xfrm>
            <a:off x="2279576" y="4863820"/>
            <a:ext cx="5335436" cy="369332"/>
          </a:xfrm>
          <a:prstGeom prst="rect">
            <a:avLst/>
          </a:prstGeom>
          <a:noFill/>
        </p:spPr>
        <p:txBody>
          <a:bodyPr wrap="square">
            <a:spAutoFit/>
          </a:bodyPr>
          <a:lstStyle/>
          <a:p>
            <a:r>
              <a:rPr lang="en-US" b="1" dirty="0"/>
              <a:t>Publications </a:t>
            </a:r>
          </a:p>
        </p:txBody>
      </p:sp>
      <p:pic>
        <p:nvPicPr>
          <p:cNvPr id="23" name="Picture 22">
            <a:extLst>
              <a:ext uri="{FF2B5EF4-FFF2-40B4-BE49-F238E27FC236}">
                <a16:creationId xmlns="" xmlns:a16="http://schemas.microsoft.com/office/drawing/2014/main" id="{C7A30504-DC6F-41E1-D1C3-75D6BFDD44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75011" y="2611486"/>
            <a:ext cx="2282558" cy="1278233"/>
          </a:xfrm>
          <a:prstGeom prst="rect">
            <a:avLst/>
          </a:prstGeom>
        </p:spPr>
      </p:pic>
      <p:sp>
        <p:nvSpPr>
          <p:cNvPr id="24" name="TextBox 23">
            <a:extLst>
              <a:ext uri="{FF2B5EF4-FFF2-40B4-BE49-F238E27FC236}">
                <a16:creationId xmlns="" xmlns:a16="http://schemas.microsoft.com/office/drawing/2014/main" id="{B010B5ED-9D4C-2C5A-DEC8-E693A01FCE15}"/>
              </a:ext>
            </a:extLst>
          </p:cNvPr>
          <p:cNvSpPr txBox="1"/>
          <p:nvPr/>
        </p:nvSpPr>
        <p:spPr>
          <a:xfrm>
            <a:off x="5266647" y="2213750"/>
            <a:ext cx="5934972" cy="369332"/>
          </a:xfrm>
          <a:prstGeom prst="rect">
            <a:avLst/>
          </a:prstGeom>
          <a:noFill/>
        </p:spPr>
        <p:txBody>
          <a:bodyPr wrap="square">
            <a:spAutoFit/>
          </a:bodyPr>
          <a:lstStyle/>
          <a:p>
            <a:r>
              <a:rPr lang="en-US" b="1" dirty="0"/>
              <a:t>Awards </a:t>
            </a:r>
          </a:p>
        </p:txBody>
      </p:sp>
      <p:pic>
        <p:nvPicPr>
          <p:cNvPr id="26" name="Picture 25">
            <a:extLst>
              <a:ext uri="{FF2B5EF4-FFF2-40B4-BE49-F238E27FC236}">
                <a16:creationId xmlns="" xmlns:a16="http://schemas.microsoft.com/office/drawing/2014/main" id="{13E8E1A3-B936-0E58-0FEE-57FB9B633978}"/>
              </a:ext>
            </a:extLst>
          </p:cNvPr>
          <p:cNvPicPr>
            <a:picLocks noChangeAspect="1"/>
          </p:cNvPicPr>
          <p:nvPr/>
        </p:nvPicPr>
        <p:blipFill>
          <a:blip r:embed="rId9"/>
          <a:stretch>
            <a:fillRect/>
          </a:stretch>
        </p:blipFill>
        <p:spPr>
          <a:xfrm>
            <a:off x="7236160" y="2607645"/>
            <a:ext cx="3275856" cy="2343167"/>
          </a:xfrm>
          <a:prstGeom prst="rect">
            <a:avLst/>
          </a:prstGeom>
        </p:spPr>
      </p:pic>
      <p:sp>
        <p:nvSpPr>
          <p:cNvPr id="27" name="TextBox 26">
            <a:extLst>
              <a:ext uri="{FF2B5EF4-FFF2-40B4-BE49-F238E27FC236}">
                <a16:creationId xmlns="" xmlns:a16="http://schemas.microsoft.com/office/drawing/2014/main" id="{02D7568B-75D5-40B8-6DE3-BC331C2D607C}"/>
              </a:ext>
            </a:extLst>
          </p:cNvPr>
          <p:cNvSpPr txBox="1"/>
          <p:nvPr/>
        </p:nvSpPr>
        <p:spPr>
          <a:xfrm>
            <a:off x="7320136" y="2180902"/>
            <a:ext cx="5934972" cy="369332"/>
          </a:xfrm>
          <a:prstGeom prst="rect">
            <a:avLst/>
          </a:prstGeom>
          <a:noFill/>
        </p:spPr>
        <p:txBody>
          <a:bodyPr wrap="square">
            <a:spAutoFit/>
          </a:bodyPr>
          <a:lstStyle/>
          <a:p>
            <a:r>
              <a:rPr lang="en-US" b="1" dirty="0"/>
              <a:t>Cancer Blood Scan Project </a:t>
            </a:r>
          </a:p>
        </p:txBody>
      </p:sp>
    </p:spTree>
    <p:extLst>
      <p:ext uri="{BB962C8B-B14F-4D97-AF65-F5344CB8AC3E}">
        <p14:creationId xmlns:p14="http://schemas.microsoft.com/office/powerpoint/2010/main" val="714587921"/>
      </p:ext>
    </p:extLst>
  </p:cSld>
  <p:clrMapOvr>
    <a:masterClrMapping/>
  </p:clrMapOvr>
  <p:transition>
    <p:pull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24">
            <a:extLst>
              <a:ext uri="{FF2B5EF4-FFF2-40B4-BE49-F238E27FC236}">
                <a16:creationId xmlns="" xmlns:a16="http://schemas.microsoft.com/office/drawing/2014/main" id="{F0B781DE-6BBF-896A-F212-5C5560145A65}"/>
              </a:ext>
            </a:extLst>
          </p:cNvPr>
          <p:cNvSpPr txBox="1">
            <a:spLocks noChangeArrowheads="1"/>
          </p:cNvSpPr>
          <p:nvPr/>
        </p:nvSpPr>
        <p:spPr bwMode="auto">
          <a:xfrm>
            <a:off x="4060826" y="6421439"/>
            <a:ext cx="8137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5938" indent="-515938">
              <a:spcBef>
                <a:spcPct val="20000"/>
              </a:spcBef>
              <a:buChar char="•"/>
              <a:defRPr sz="3200">
                <a:solidFill>
                  <a:schemeClr val="tx1"/>
                </a:solidFill>
                <a:latin typeface="Arial" panose="020B0604020202020204" pitchFamily="34" charset="0"/>
              </a:defRPr>
            </a:lvl1pPr>
            <a:lvl2pPr marL="742950" indent="-4572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endParaRPr lang="en-US" altLang="en-US" sz="2000" b="1">
              <a:solidFill>
                <a:srgbClr val="4784FF"/>
              </a:solidFill>
              <a:latin typeface="Comic Sans MS" panose="030F0702030302020204" pitchFamily="66" charset="0"/>
            </a:endParaRPr>
          </a:p>
        </p:txBody>
      </p:sp>
      <p:pic>
        <p:nvPicPr>
          <p:cNvPr id="4" name="Picture 3">
            <a:extLst>
              <a:ext uri="{FF2B5EF4-FFF2-40B4-BE49-F238E27FC236}">
                <a16:creationId xmlns="" xmlns:a16="http://schemas.microsoft.com/office/drawing/2014/main" id="{E6CE32D9-9F1C-BC21-C579-9998355C89AF}"/>
              </a:ext>
            </a:extLst>
          </p:cNvPr>
          <p:cNvPicPr>
            <a:picLocks noChangeAspect="1"/>
          </p:cNvPicPr>
          <p:nvPr/>
        </p:nvPicPr>
        <p:blipFill>
          <a:blip r:embed="rId3"/>
          <a:stretch>
            <a:fillRect/>
          </a:stretch>
        </p:blipFill>
        <p:spPr>
          <a:xfrm>
            <a:off x="1684561" y="2402902"/>
            <a:ext cx="2376264" cy="4014586"/>
          </a:xfrm>
          <a:prstGeom prst="rect">
            <a:avLst/>
          </a:prstGeom>
        </p:spPr>
      </p:pic>
      <p:sp>
        <p:nvSpPr>
          <p:cNvPr id="5" name="TextBox 4">
            <a:extLst>
              <a:ext uri="{FF2B5EF4-FFF2-40B4-BE49-F238E27FC236}">
                <a16:creationId xmlns="" xmlns:a16="http://schemas.microsoft.com/office/drawing/2014/main" id="{607F91E1-061E-4BF7-8FD9-CDC1CFEF653F}"/>
              </a:ext>
            </a:extLst>
          </p:cNvPr>
          <p:cNvSpPr txBox="1"/>
          <p:nvPr/>
        </p:nvSpPr>
        <p:spPr>
          <a:xfrm>
            <a:off x="2063552" y="28462"/>
            <a:ext cx="8343658" cy="1446550"/>
          </a:xfrm>
          <a:prstGeom prst="rect">
            <a:avLst/>
          </a:prstGeom>
          <a:noFill/>
        </p:spPr>
        <p:txBody>
          <a:bodyPr wrap="square">
            <a:spAutoFit/>
          </a:bodyPr>
          <a:lstStyle/>
          <a:p>
            <a:pPr algn="just"/>
            <a:r>
              <a:rPr lang="en-US" sz="2400" b="1" dirty="0">
                <a:solidFill>
                  <a:srgbClr val="0000CC"/>
                </a:solidFill>
                <a:latin typeface="Comic Sans MS" panose="030F0702030302020204" pitchFamily="66" charset="0"/>
              </a:rPr>
              <a:t>Sensors Lab (http://scholar.uoa.gr/christok)</a:t>
            </a:r>
          </a:p>
          <a:p>
            <a:pPr algn="just"/>
            <a:r>
              <a:rPr lang="en-US" sz="1600" b="1" dirty="0">
                <a:solidFill>
                  <a:srgbClr val="0000CC"/>
                </a:solidFill>
                <a:latin typeface="Comic Sans MS" panose="030F0702030302020204" pitchFamily="66" charset="0"/>
              </a:rPr>
              <a:t>Fabrication of smart sensors and biosensors through microengineering, 3D-printing and other printing technologies.</a:t>
            </a:r>
          </a:p>
          <a:p>
            <a:pPr algn="just"/>
            <a:r>
              <a:rPr lang="en-US" sz="1600" b="1" dirty="0">
                <a:solidFill>
                  <a:srgbClr val="0000CC"/>
                </a:solidFill>
                <a:latin typeface="Comic Sans MS" panose="030F0702030302020204" pitchFamily="66" charset="0"/>
              </a:rPr>
              <a:t>Wearable sensors</a:t>
            </a:r>
          </a:p>
          <a:p>
            <a:pPr algn="just"/>
            <a:r>
              <a:rPr lang="en-US" sz="1600" b="1" dirty="0">
                <a:solidFill>
                  <a:srgbClr val="0000CC"/>
                </a:solidFill>
                <a:latin typeface="Comic Sans MS" panose="030F0702030302020204" pitchFamily="66" charset="0"/>
              </a:rPr>
              <a:t>Paper-based devices</a:t>
            </a:r>
            <a:endParaRPr lang="el-GR" sz="1600" b="1" dirty="0">
              <a:solidFill>
                <a:srgbClr val="0000CC"/>
              </a:solidFill>
              <a:latin typeface="Comic Sans MS" panose="030F0702030302020204" pitchFamily="66" charset="0"/>
            </a:endParaRPr>
          </a:p>
        </p:txBody>
      </p:sp>
      <p:pic>
        <p:nvPicPr>
          <p:cNvPr id="1026" name="Picture 2">
            <a:extLst>
              <a:ext uri="{FF2B5EF4-FFF2-40B4-BE49-F238E27FC236}">
                <a16:creationId xmlns="" xmlns:a16="http://schemas.microsoft.com/office/drawing/2014/main" id="{F2BD3814-EE27-D0F5-2C90-4B1A891C58A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0163" y="2361845"/>
            <a:ext cx="3282435" cy="186114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 xmlns:a16="http://schemas.microsoft.com/office/drawing/2014/main" id="{DA5A27AA-B36C-D37F-D18B-9D104F1C7469}"/>
              </a:ext>
            </a:extLst>
          </p:cNvPr>
          <p:cNvSpPr txBox="1"/>
          <p:nvPr/>
        </p:nvSpPr>
        <p:spPr>
          <a:xfrm>
            <a:off x="4511824" y="1925510"/>
            <a:ext cx="5335436" cy="369332"/>
          </a:xfrm>
          <a:prstGeom prst="rect">
            <a:avLst/>
          </a:prstGeom>
          <a:noFill/>
        </p:spPr>
        <p:txBody>
          <a:bodyPr wrap="square">
            <a:spAutoFit/>
          </a:bodyPr>
          <a:lstStyle/>
          <a:p>
            <a:r>
              <a:rPr lang="en-US" b="1" dirty="0"/>
              <a:t>3D-printed Devices </a:t>
            </a:r>
          </a:p>
        </p:txBody>
      </p:sp>
      <p:pic>
        <p:nvPicPr>
          <p:cNvPr id="14" name="Picture 13">
            <a:extLst>
              <a:ext uri="{FF2B5EF4-FFF2-40B4-BE49-F238E27FC236}">
                <a16:creationId xmlns="" xmlns:a16="http://schemas.microsoft.com/office/drawing/2014/main" id="{C7BF2137-93A3-35B1-4688-1EAB958A87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0217" y="3619670"/>
            <a:ext cx="2174693" cy="1229174"/>
          </a:xfrm>
          <a:prstGeom prst="rect">
            <a:avLst/>
          </a:prstGeom>
        </p:spPr>
      </p:pic>
      <p:sp>
        <p:nvSpPr>
          <p:cNvPr id="15" name="TextBox 14">
            <a:extLst>
              <a:ext uri="{FF2B5EF4-FFF2-40B4-BE49-F238E27FC236}">
                <a16:creationId xmlns="" xmlns:a16="http://schemas.microsoft.com/office/drawing/2014/main" id="{AC2989C9-0F7C-778F-4879-AE6E926CB5CE}"/>
              </a:ext>
            </a:extLst>
          </p:cNvPr>
          <p:cNvSpPr txBox="1"/>
          <p:nvPr/>
        </p:nvSpPr>
        <p:spPr>
          <a:xfrm>
            <a:off x="8057837" y="3282884"/>
            <a:ext cx="5335436" cy="369332"/>
          </a:xfrm>
          <a:prstGeom prst="rect">
            <a:avLst/>
          </a:prstGeom>
          <a:noFill/>
        </p:spPr>
        <p:txBody>
          <a:bodyPr wrap="square">
            <a:spAutoFit/>
          </a:bodyPr>
          <a:lstStyle/>
          <a:p>
            <a:r>
              <a:rPr lang="en-US" b="1" dirty="0"/>
              <a:t>Paper-based devices </a:t>
            </a:r>
          </a:p>
        </p:txBody>
      </p:sp>
      <p:sp>
        <p:nvSpPr>
          <p:cNvPr id="17" name="TextBox 16">
            <a:extLst>
              <a:ext uri="{FF2B5EF4-FFF2-40B4-BE49-F238E27FC236}">
                <a16:creationId xmlns="" xmlns:a16="http://schemas.microsoft.com/office/drawing/2014/main" id="{72FDA5A5-8E6B-C6E8-56B0-BBABC1AC966B}"/>
              </a:ext>
            </a:extLst>
          </p:cNvPr>
          <p:cNvSpPr txBox="1"/>
          <p:nvPr/>
        </p:nvSpPr>
        <p:spPr>
          <a:xfrm>
            <a:off x="4274556" y="4963317"/>
            <a:ext cx="6038490" cy="1754326"/>
          </a:xfrm>
          <a:prstGeom prst="rect">
            <a:avLst/>
          </a:prstGeom>
          <a:noFill/>
        </p:spPr>
        <p:txBody>
          <a:bodyPr wrap="square">
            <a:spAutoFit/>
          </a:bodyPr>
          <a:lstStyle/>
          <a:p>
            <a:r>
              <a:rPr lang="en-US" sz="1200" dirty="0"/>
              <a:t>3D Printed Bioelectronic Microwells", Advanced Functional Materials, 2021, DOI: </a:t>
            </a:r>
            <a:r>
              <a:rPr lang="en-US" sz="1200" dirty="0">
                <a:hlinkClick r:id="rId6"/>
              </a:rPr>
              <a:t>https://doi.org/10.1002/adfm.202102459</a:t>
            </a:r>
            <a:r>
              <a:rPr lang="en-US" sz="1200" b="1" dirty="0"/>
              <a:t/>
            </a:r>
            <a:br>
              <a:rPr lang="en-US" sz="1200" b="1" dirty="0"/>
            </a:br>
            <a:r>
              <a:rPr lang="en-US" sz="1200" b="1" dirty="0"/>
              <a:t/>
            </a:r>
            <a:br>
              <a:rPr lang="en-US" sz="1200" b="1" dirty="0"/>
            </a:br>
            <a:r>
              <a:rPr lang="en-US" sz="1200" dirty="0"/>
              <a:t>"Smartphone-Addressable 3D-Printed Electrochemical Ring for Nonenzymatic Self-Monitoring of Glucose in Human Sweat" </a:t>
            </a:r>
            <a:r>
              <a:rPr lang="en-US" sz="1200" i="1" dirty="0"/>
              <a:t>Analytical Chemistry</a:t>
            </a:r>
            <a:r>
              <a:rPr lang="en-US" sz="1200" dirty="0"/>
              <a:t>, 2021,  93, 7, 3331–3336</a:t>
            </a:r>
          </a:p>
          <a:p>
            <a:endParaRPr lang="en-US" sz="1200" dirty="0"/>
          </a:p>
          <a:p>
            <a:r>
              <a:rPr lang="en-US" sz="1200" dirty="0"/>
              <a:t>“Paper-based microfluidic device with integrated sputtered electrodes for stripping </a:t>
            </a:r>
            <a:r>
              <a:rPr lang="en-US" sz="1200" dirty="0" err="1"/>
              <a:t>voltammetric</a:t>
            </a:r>
            <a:r>
              <a:rPr lang="en-US" sz="1200" dirty="0"/>
              <a:t> determination of DNA via quantum dot labeling”   Analytical Chemistry, 2018, 90, 1092-109</a:t>
            </a:r>
          </a:p>
        </p:txBody>
      </p:sp>
      <p:sp>
        <p:nvSpPr>
          <p:cNvPr id="18" name="TextBox 17">
            <a:extLst>
              <a:ext uri="{FF2B5EF4-FFF2-40B4-BE49-F238E27FC236}">
                <a16:creationId xmlns="" xmlns:a16="http://schemas.microsoft.com/office/drawing/2014/main" id="{2B835961-CAF1-19D0-AA10-CF9A3A6AD06C}"/>
              </a:ext>
            </a:extLst>
          </p:cNvPr>
          <p:cNvSpPr txBox="1"/>
          <p:nvPr/>
        </p:nvSpPr>
        <p:spPr>
          <a:xfrm>
            <a:off x="5735960" y="4593985"/>
            <a:ext cx="5335436" cy="369332"/>
          </a:xfrm>
          <a:prstGeom prst="rect">
            <a:avLst/>
          </a:prstGeom>
          <a:noFill/>
        </p:spPr>
        <p:txBody>
          <a:bodyPr wrap="square">
            <a:spAutoFit/>
          </a:bodyPr>
          <a:lstStyle/>
          <a:p>
            <a:r>
              <a:rPr lang="en-US" b="1" dirty="0"/>
              <a:t>Publications </a:t>
            </a:r>
          </a:p>
        </p:txBody>
      </p:sp>
      <p:sp>
        <p:nvSpPr>
          <p:cNvPr id="20" name="TextBox 19">
            <a:extLst>
              <a:ext uri="{FF2B5EF4-FFF2-40B4-BE49-F238E27FC236}">
                <a16:creationId xmlns="" xmlns:a16="http://schemas.microsoft.com/office/drawing/2014/main" id="{9C156625-35E3-7A77-E031-18A6B944EF63}"/>
              </a:ext>
            </a:extLst>
          </p:cNvPr>
          <p:cNvSpPr txBox="1"/>
          <p:nvPr/>
        </p:nvSpPr>
        <p:spPr>
          <a:xfrm>
            <a:off x="1847528" y="1975138"/>
            <a:ext cx="5934972" cy="369332"/>
          </a:xfrm>
          <a:prstGeom prst="rect">
            <a:avLst/>
          </a:prstGeom>
          <a:noFill/>
        </p:spPr>
        <p:txBody>
          <a:bodyPr wrap="square">
            <a:spAutoFit/>
          </a:bodyPr>
          <a:lstStyle/>
          <a:p>
            <a:r>
              <a:rPr lang="en-US" b="1" dirty="0"/>
              <a:t>Smart sensors </a:t>
            </a:r>
          </a:p>
        </p:txBody>
      </p:sp>
      <p:pic>
        <p:nvPicPr>
          <p:cNvPr id="22" name="Picture 21">
            <a:extLst>
              <a:ext uri="{FF2B5EF4-FFF2-40B4-BE49-F238E27FC236}">
                <a16:creationId xmlns="" xmlns:a16="http://schemas.microsoft.com/office/drawing/2014/main" id="{CFBD1B91-C0A5-1F5C-7332-224626C2076D}"/>
              </a:ext>
            </a:extLst>
          </p:cNvPr>
          <p:cNvPicPr>
            <a:picLocks noChangeAspect="1"/>
          </p:cNvPicPr>
          <p:nvPr/>
        </p:nvPicPr>
        <p:blipFill>
          <a:blip r:embed="rId7"/>
          <a:stretch>
            <a:fillRect/>
          </a:stretch>
        </p:blipFill>
        <p:spPr>
          <a:xfrm>
            <a:off x="7422598" y="1284764"/>
            <a:ext cx="3244699" cy="1547376"/>
          </a:xfrm>
          <a:prstGeom prst="rect">
            <a:avLst/>
          </a:prstGeom>
        </p:spPr>
      </p:pic>
      <p:sp>
        <p:nvSpPr>
          <p:cNvPr id="23" name="TextBox 22">
            <a:extLst>
              <a:ext uri="{FF2B5EF4-FFF2-40B4-BE49-F238E27FC236}">
                <a16:creationId xmlns="" xmlns:a16="http://schemas.microsoft.com/office/drawing/2014/main" id="{EB4EABC9-4AC2-8581-CB52-BFB5714D450A}"/>
              </a:ext>
            </a:extLst>
          </p:cNvPr>
          <p:cNvSpPr txBox="1"/>
          <p:nvPr/>
        </p:nvSpPr>
        <p:spPr>
          <a:xfrm>
            <a:off x="8242633" y="931705"/>
            <a:ext cx="5335436" cy="369332"/>
          </a:xfrm>
          <a:prstGeom prst="rect">
            <a:avLst/>
          </a:prstGeom>
          <a:noFill/>
        </p:spPr>
        <p:txBody>
          <a:bodyPr wrap="square">
            <a:spAutoFit/>
          </a:bodyPr>
          <a:lstStyle/>
          <a:p>
            <a:r>
              <a:rPr lang="en-US" b="1" dirty="0"/>
              <a:t>Projects </a:t>
            </a:r>
          </a:p>
        </p:txBody>
      </p:sp>
    </p:spTree>
    <p:extLst>
      <p:ext uri="{BB962C8B-B14F-4D97-AF65-F5344CB8AC3E}">
        <p14:creationId xmlns:p14="http://schemas.microsoft.com/office/powerpoint/2010/main" val="2722902128"/>
      </p:ext>
    </p:extLst>
  </p:cSld>
  <p:clrMapOvr>
    <a:masterClrMapping/>
  </p:clrMapOvr>
  <p:transition>
    <p:pull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928420F5-9361-E4D9-F03C-7F3B074D3386}"/>
              </a:ext>
            </a:extLst>
          </p:cNvPr>
          <p:cNvSpPr txBox="1"/>
          <p:nvPr/>
        </p:nvSpPr>
        <p:spPr>
          <a:xfrm>
            <a:off x="1667508" y="70494"/>
            <a:ext cx="8568952" cy="2215991"/>
          </a:xfrm>
          <a:prstGeom prst="rect">
            <a:avLst/>
          </a:prstGeom>
          <a:noFill/>
        </p:spPr>
        <p:txBody>
          <a:bodyPr wrap="square">
            <a:spAutoFit/>
          </a:bodyPr>
          <a:lstStyle/>
          <a:p>
            <a:pPr algn="just"/>
            <a:r>
              <a:rPr lang="en-US" sz="2400" b="1" dirty="0">
                <a:solidFill>
                  <a:srgbClr val="0000CC"/>
                </a:solidFill>
                <a:latin typeface="Comic Sans MS" panose="030F0702030302020204" pitchFamily="66" charset="0"/>
              </a:rPr>
              <a:t>Trace Analysis and Mass Spectrometry (</a:t>
            </a:r>
            <a:r>
              <a:rPr lang="en-US" sz="2400" b="1" dirty="0" err="1">
                <a:solidFill>
                  <a:srgbClr val="0000CC"/>
                </a:solidFill>
                <a:latin typeface="Comic Sans MS" panose="030F0702030302020204" pitchFamily="66" charset="0"/>
              </a:rPr>
              <a:t>TrAMS</a:t>
            </a:r>
            <a:r>
              <a:rPr lang="en-US" sz="2400" b="1" dirty="0">
                <a:solidFill>
                  <a:srgbClr val="0000CC"/>
                </a:solidFill>
                <a:latin typeface="Comic Sans MS" panose="030F0702030302020204" pitchFamily="66" charset="0"/>
              </a:rPr>
              <a:t>) Group   (</a:t>
            </a:r>
            <a:r>
              <a:rPr lang="en-US" sz="2400" b="1" dirty="0">
                <a:solidFill>
                  <a:srgbClr val="0000CC"/>
                </a:solidFill>
                <a:latin typeface="Comic Sans MS" panose="030F0702030302020204" pitchFamily="66" charset="0"/>
                <a:hlinkClick r:id="rId2">
                  <a:extLst>
                    <a:ext uri="{A12FA001-AC4F-418D-AE19-62706E023703}">
                      <ahyp:hlinkClr xmlns="" xmlns:ahyp="http://schemas.microsoft.com/office/drawing/2018/hyperlinkcolor" val="tx"/>
                    </a:ext>
                  </a:extLst>
                </a:hlinkClick>
              </a:rPr>
              <a:t>http://trams.chem.uoa.gr/</a:t>
            </a:r>
            <a:r>
              <a:rPr lang="en-US" sz="2400" b="1" dirty="0">
                <a:solidFill>
                  <a:srgbClr val="0000CC"/>
                </a:solidFill>
                <a:latin typeface="Comic Sans MS" panose="030F0702030302020204" pitchFamily="66" charset="0"/>
              </a:rPr>
              <a:t>)</a:t>
            </a:r>
          </a:p>
          <a:p>
            <a:pPr algn="just"/>
            <a:r>
              <a:rPr lang="en-US" b="1" dirty="0" err="1">
                <a:solidFill>
                  <a:srgbClr val="0000CC"/>
                </a:solidFill>
                <a:latin typeface="Comic Sans MS" panose="030F0702030302020204" pitchFamily="66" charset="0"/>
              </a:rPr>
              <a:t>Foodomics</a:t>
            </a:r>
            <a:endParaRPr lang="en-US" b="1" dirty="0">
              <a:solidFill>
                <a:srgbClr val="0000CC"/>
              </a:solidFill>
              <a:latin typeface="Comic Sans MS" panose="030F0702030302020204" pitchFamily="66" charset="0"/>
            </a:endParaRPr>
          </a:p>
          <a:p>
            <a:pPr algn="just"/>
            <a:r>
              <a:rPr lang="en-US" b="1" dirty="0">
                <a:solidFill>
                  <a:srgbClr val="0000CC"/>
                </a:solidFill>
                <a:latin typeface="Comic Sans MS" panose="030F0702030302020204" pitchFamily="66" charset="0"/>
              </a:rPr>
              <a:t>Mass Spectrometry</a:t>
            </a:r>
          </a:p>
          <a:p>
            <a:pPr algn="just"/>
            <a:r>
              <a:rPr lang="en-US" b="1" dirty="0">
                <a:solidFill>
                  <a:srgbClr val="0000CC"/>
                </a:solidFill>
                <a:latin typeface="Comic Sans MS" panose="030F0702030302020204" pitchFamily="66" charset="0"/>
              </a:rPr>
              <a:t>Chemometrics</a:t>
            </a:r>
          </a:p>
          <a:p>
            <a:pPr algn="just"/>
            <a:r>
              <a:rPr lang="en-US" b="1" dirty="0">
                <a:solidFill>
                  <a:srgbClr val="0000CC"/>
                </a:solidFill>
                <a:latin typeface="Comic Sans MS" panose="030F0702030302020204" pitchFamily="66" charset="0"/>
              </a:rPr>
              <a:t>Emerging Contaminants</a:t>
            </a:r>
          </a:p>
          <a:p>
            <a:pPr algn="just"/>
            <a:r>
              <a:rPr lang="en-US" sz="1600" b="1" dirty="0">
                <a:solidFill>
                  <a:srgbClr val="0000CC"/>
                </a:solidFill>
                <a:latin typeface="Comic Sans MS" panose="030F0702030302020204" pitchFamily="66" charset="0"/>
              </a:rPr>
              <a:t>Wastewater-based Epidemiology</a:t>
            </a:r>
            <a:endParaRPr lang="en-US" sz="1600" dirty="0"/>
          </a:p>
        </p:txBody>
      </p:sp>
      <p:sp>
        <p:nvSpPr>
          <p:cNvPr id="6" name="TextBox 5">
            <a:extLst>
              <a:ext uri="{FF2B5EF4-FFF2-40B4-BE49-F238E27FC236}">
                <a16:creationId xmlns="" xmlns:a16="http://schemas.microsoft.com/office/drawing/2014/main" id="{A500E14C-202C-5CB4-9B5C-093E2078EDDD}"/>
              </a:ext>
            </a:extLst>
          </p:cNvPr>
          <p:cNvSpPr txBox="1"/>
          <p:nvPr/>
        </p:nvSpPr>
        <p:spPr>
          <a:xfrm>
            <a:off x="1736739" y="2289510"/>
            <a:ext cx="5934972" cy="369332"/>
          </a:xfrm>
          <a:prstGeom prst="rect">
            <a:avLst/>
          </a:prstGeom>
          <a:noFill/>
        </p:spPr>
        <p:txBody>
          <a:bodyPr wrap="square">
            <a:spAutoFit/>
          </a:bodyPr>
          <a:lstStyle/>
          <a:p>
            <a:r>
              <a:rPr lang="en-US" b="1" dirty="0"/>
              <a:t>Food adulteration </a:t>
            </a:r>
          </a:p>
        </p:txBody>
      </p:sp>
      <p:sp>
        <p:nvSpPr>
          <p:cNvPr id="8" name="TextBox 7">
            <a:extLst>
              <a:ext uri="{FF2B5EF4-FFF2-40B4-BE49-F238E27FC236}">
                <a16:creationId xmlns="" xmlns:a16="http://schemas.microsoft.com/office/drawing/2014/main" id="{9740A292-8C29-D6F7-7C53-677F441989E8}"/>
              </a:ext>
            </a:extLst>
          </p:cNvPr>
          <p:cNvSpPr txBox="1"/>
          <p:nvPr/>
        </p:nvSpPr>
        <p:spPr>
          <a:xfrm>
            <a:off x="1592867" y="2583910"/>
            <a:ext cx="4572000" cy="646331"/>
          </a:xfrm>
          <a:prstGeom prst="rect">
            <a:avLst/>
          </a:prstGeom>
          <a:noFill/>
        </p:spPr>
        <p:txBody>
          <a:bodyPr wrap="square">
            <a:spAutoFit/>
          </a:bodyPr>
          <a:lstStyle/>
          <a:p>
            <a:r>
              <a:rPr lang="en-US" sz="1200" b="1" dirty="0"/>
              <a:t>Powerful tools have been developed for the detection of food adulteration combining metabolomic profiling, metabolomic fingerprinting and chemometrics</a:t>
            </a:r>
            <a:endParaRPr lang="en-US" sz="1200" dirty="0"/>
          </a:p>
        </p:txBody>
      </p:sp>
      <p:pic>
        <p:nvPicPr>
          <p:cNvPr id="12" name="Picture 11">
            <a:extLst>
              <a:ext uri="{FF2B5EF4-FFF2-40B4-BE49-F238E27FC236}">
                <a16:creationId xmlns="" xmlns:a16="http://schemas.microsoft.com/office/drawing/2014/main" id="{0EFEE574-3912-7AC8-192C-E77F24B79C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7512" y="3120439"/>
            <a:ext cx="2874167" cy="2156464"/>
          </a:xfrm>
          <a:prstGeom prst="rect">
            <a:avLst/>
          </a:prstGeom>
        </p:spPr>
      </p:pic>
      <p:pic>
        <p:nvPicPr>
          <p:cNvPr id="14" name="Picture 13">
            <a:extLst>
              <a:ext uri="{FF2B5EF4-FFF2-40B4-BE49-F238E27FC236}">
                <a16:creationId xmlns="" xmlns:a16="http://schemas.microsoft.com/office/drawing/2014/main" id="{02A8E181-F352-55A5-EA59-93959DB15165}"/>
              </a:ext>
            </a:extLst>
          </p:cNvPr>
          <p:cNvPicPr>
            <a:picLocks noChangeAspect="1"/>
          </p:cNvPicPr>
          <p:nvPr/>
        </p:nvPicPr>
        <p:blipFill>
          <a:blip r:embed="rId4"/>
          <a:stretch>
            <a:fillRect/>
          </a:stretch>
        </p:blipFill>
        <p:spPr>
          <a:xfrm>
            <a:off x="4593740" y="3374955"/>
            <a:ext cx="3753417" cy="1892533"/>
          </a:xfrm>
          <a:prstGeom prst="rect">
            <a:avLst/>
          </a:prstGeom>
        </p:spPr>
      </p:pic>
      <p:sp>
        <p:nvSpPr>
          <p:cNvPr id="16" name="TextBox 15">
            <a:extLst>
              <a:ext uri="{FF2B5EF4-FFF2-40B4-BE49-F238E27FC236}">
                <a16:creationId xmlns="" xmlns:a16="http://schemas.microsoft.com/office/drawing/2014/main" id="{24E660CF-E973-A7CE-6331-43321D31E0C8}"/>
              </a:ext>
            </a:extLst>
          </p:cNvPr>
          <p:cNvSpPr txBox="1"/>
          <p:nvPr/>
        </p:nvSpPr>
        <p:spPr>
          <a:xfrm>
            <a:off x="4027542" y="862813"/>
            <a:ext cx="4572000" cy="923330"/>
          </a:xfrm>
          <a:prstGeom prst="rect">
            <a:avLst/>
          </a:prstGeom>
          <a:noFill/>
        </p:spPr>
        <p:txBody>
          <a:bodyPr wrap="square">
            <a:spAutoFit/>
          </a:bodyPr>
          <a:lstStyle/>
          <a:p>
            <a:r>
              <a:rPr lang="en-US" b="1" dirty="0">
                <a:solidFill>
                  <a:srgbClr val="0000CC"/>
                </a:solidFill>
              </a:rPr>
              <a:t>The Laboratory is accredited under EN ISO/IEC 17025 by the Hellenic Accreditation System S.A. </a:t>
            </a:r>
          </a:p>
        </p:txBody>
      </p:sp>
      <p:sp>
        <p:nvSpPr>
          <p:cNvPr id="17" name="TextBox 16">
            <a:extLst>
              <a:ext uri="{FF2B5EF4-FFF2-40B4-BE49-F238E27FC236}">
                <a16:creationId xmlns="" xmlns:a16="http://schemas.microsoft.com/office/drawing/2014/main" id="{62B8A1D4-C922-6219-77DC-91D04B97F5F6}"/>
              </a:ext>
            </a:extLst>
          </p:cNvPr>
          <p:cNvSpPr txBox="1"/>
          <p:nvPr/>
        </p:nvSpPr>
        <p:spPr>
          <a:xfrm>
            <a:off x="5951984" y="3019936"/>
            <a:ext cx="5934972" cy="369332"/>
          </a:xfrm>
          <a:prstGeom prst="rect">
            <a:avLst/>
          </a:prstGeom>
          <a:noFill/>
        </p:spPr>
        <p:txBody>
          <a:bodyPr wrap="square">
            <a:spAutoFit/>
          </a:bodyPr>
          <a:lstStyle/>
          <a:p>
            <a:r>
              <a:rPr lang="en-US" b="1" dirty="0"/>
              <a:t>Projects </a:t>
            </a:r>
          </a:p>
        </p:txBody>
      </p:sp>
      <p:sp>
        <p:nvSpPr>
          <p:cNvPr id="19" name="TextBox 18">
            <a:extLst>
              <a:ext uri="{FF2B5EF4-FFF2-40B4-BE49-F238E27FC236}">
                <a16:creationId xmlns="" xmlns:a16="http://schemas.microsoft.com/office/drawing/2014/main" id="{23BEB70B-16DF-81CA-BD2B-6287509E4708}"/>
              </a:ext>
            </a:extLst>
          </p:cNvPr>
          <p:cNvSpPr txBox="1"/>
          <p:nvPr/>
        </p:nvSpPr>
        <p:spPr>
          <a:xfrm>
            <a:off x="1736375" y="5401455"/>
            <a:ext cx="8856984" cy="1200329"/>
          </a:xfrm>
          <a:prstGeom prst="rect">
            <a:avLst/>
          </a:prstGeom>
          <a:noFill/>
        </p:spPr>
        <p:txBody>
          <a:bodyPr wrap="square">
            <a:spAutoFit/>
          </a:bodyPr>
          <a:lstStyle/>
          <a:p>
            <a:r>
              <a:rPr lang="en-US" sz="1200" dirty="0"/>
              <a:t>First Novel Workflow for </a:t>
            </a:r>
            <a:r>
              <a:rPr lang="en-US" sz="1200" dirty="0" err="1"/>
              <a:t>Semiquantification</a:t>
            </a:r>
            <a:r>
              <a:rPr lang="en-US" sz="1200" dirty="0"/>
              <a:t> of Emerging Contaminants in Environmental Samples Analyzed by Gas Chromatography–Atmospheric Pressure Chemical Ionization–Quadrupole Time of Flight–Mass Spectrometry”, </a:t>
            </a:r>
            <a:r>
              <a:rPr lang="en-US" sz="1200" i="1" dirty="0"/>
              <a:t>Analytical Chemistry</a:t>
            </a:r>
            <a:r>
              <a:rPr lang="en-US" sz="1200" dirty="0"/>
              <a:t>, </a:t>
            </a:r>
            <a:r>
              <a:rPr lang="en-US" sz="1200" b="1" dirty="0"/>
              <a:t>2022</a:t>
            </a:r>
            <a:r>
              <a:rPr lang="en-US" sz="1200" dirty="0"/>
              <a:t>, 94, 27, 9766–9774</a:t>
            </a:r>
          </a:p>
          <a:p>
            <a:r>
              <a:rPr lang="en-US" sz="1200" dirty="0"/>
              <a:t>“ SARS-CoV-2 wastewater surveillance data can predict hospitalizations and ICU admissions” </a:t>
            </a:r>
            <a:r>
              <a:rPr lang="en-US" sz="1200" i="1" dirty="0"/>
              <a:t>Science of the Total Environment</a:t>
            </a:r>
            <a:r>
              <a:rPr lang="en-US" sz="1200" dirty="0"/>
              <a:t>, </a:t>
            </a:r>
            <a:r>
              <a:rPr lang="en-US" sz="1200" b="1" dirty="0"/>
              <a:t>2022</a:t>
            </a:r>
            <a:r>
              <a:rPr lang="en-US" sz="1200" dirty="0"/>
              <a:t>, 804, 150151 (</a:t>
            </a:r>
            <a:r>
              <a:rPr lang="en-US" sz="1200" dirty="0" err="1"/>
              <a:t>doi</a:t>
            </a:r>
            <a:r>
              <a:rPr lang="en-US" sz="1200" dirty="0"/>
              <a:t>: 10.1016/j.scitotenv.2021.150151)</a:t>
            </a:r>
          </a:p>
          <a:p>
            <a:r>
              <a:rPr lang="en-US" sz="1200" dirty="0"/>
              <a:t>“Proteo-metabolomic journey across olive drupe development and maturation”, Food Chemistry</a:t>
            </a:r>
            <a:r>
              <a:rPr lang="en-US" sz="1200" b="1" dirty="0"/>
              <a:t>,</a:t>
            </a:r>
            <a:r>
              <a:rPr lang="en-US" sz="1200" dirty="0"/>
              <a:t> 2021, 363(7):130339 (doi:10.1016/j.foodchem.2021.130339) </a:t>
            </a:r>
          </a:p>
        </p:txBody>
      </p:sp>
      <p:sp>
        <p:nvSpPr>
          <p:cNvPr id="20" name="TextBox 19">
            <a:extLst>
              <a:ext uri="{FF2B5EF4-FFF2-40B4-BE49-F238E27FC236}">
                <a16:creationId xmlns="" xmlns:a16="http://schemas.microsoft.com/office/drawing/2014/main" id="{3A5F4B4C-FFE7-CD82-38F0-EF05EC4C664C}"/>
              </a:ext>
            </a:extLst>
          </p:cNvPr>
          <p:cNvSpPr txBox="1"/>
          <p:nvPr/>
        </p:nvSpPr>
        <p:spPr>
          <a:xfrm>
            <a:off x="1750995" y="5082821"/>
            <a:ext cx="5335436" cy="369332"/>
          </a:xfrm>
          <a:prstGeom prst="rect">
            <a:avLst/>
          </a:prstGeom>
          <a:noFill/>
        </p:spPr>
        <p:txBody>
          <a:bodyPr wrap="square">
            <a:spAutoFit/>
          </a:bodyPr>
          <a:lstStyle/>
          <a:p>
            <a:r>
              <a:rPr lang="en-US" b="1" dirty="0"/>
              <a:t>Publications </a:t>
            </a:r>
          </a:p>
        </p:txBody>
      </p:sp>
      <p:pic>
        <p:nvPicPr>
          <p:cNvPr id="25" name="Picture 24">
            <a:extLst>
              <a:ext uri="{FF2B5EF4-FFF2-40B4-BE49-F238E27FC236}">
                <a16:creationId xmlns="" xmlns:a16="http://schemas.microsoft.com/office/drawing/2014/main" id="{24047DFD-7D02-1571-8DDA-2ECC6CCABC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9219" y="3343199"/>
            <a:ext cx="1296486" cy="1727567"/>
          </a:xfrm>
          <a:prstGeom prst="rect">
            <a:avLst/>
          </a:prstGeom>
        </p:spPr>
      </p:pic>
      <p:sp>
        <p:nvSpPr>
          <p:cNvPr id="27" name="TextBox 26">
            <a:extLst>
              <a:ext uri="{FF2B5EF4-FFF2-40B4-BE49-F238E27FC236}">
                <a16:creationId xmlns="" xmlns:a16="http://schemas.microsoft.com/office/drawing/2014/main" id="{EF6A2F50-1A8E-03E8-382C-F412808F20AD}"/>
              </a:ext>
            </a:extLst>
          </p:cNvPr>
          <p:cNvSpPr txBox="1"/>
          <p:nvPr/>
        </p:nvSpPr>
        <p:spPr>
          <a:xfrm>
            <a:off x="8893167" y="3078944"/>
            <a:ext cx="5180162" cy="276999"/>
          </a:xfrm>
          <a:prstGeom prst="rect">
            <a:avLst/>
          </a:prstGeom>
          <a:noFill/>
        </p:spPr>
        <p:txBody>
          <a:bodyPr wrap="square">
            <a:spAutoFit/>
          </a:bodyPr>
          <a:lstStyle/>
          <a:p>
            <a:r>
              <a:rPr lang="en-US" sz="1200" b="1" dirty="0"/>
              <a:t>GC-APCI-QTOFMS</a:t>
            </a:r>
            <a:endParaRPr lang="en-US" sz="1200" dirty="0"/>
          </a:p>
        </p:txBody>
      </p:sp>
      <p:pic>
        <p:nvPicPr>
          <p:cNvPr id="29" name="Picture 28">
            <a:extLst>
              <a:ext uri="{FF2B5EF4-FFF2-40B4-BE49-F238E27FC236}">
                <a16:creationId xmlns="" xmlns:a16="http://schemas.microsoft.com/office/drawing/2014/main" id="{2AFCB2B5-0E78-48D8-0B09-C7DAD3A653C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3167" y="960714"/>
            <a:ext cx="1325952" cy="1988928"/>
          </a:xfrm>
          <a:prstGeom prst="rect">
            <a:avLst/>
          </a:prstGeom>
        </p:spPr>
      </p:pic>
      <p:sp>
        <p:nvSpPr>
          <p:cNvPr id="30" name="TextBox 29">
            <a:extLst>
              <a:ext uri="{FF2B5EF4-FFF2-40B4-BE49-F238E27FC236}">
                <a16:creationId xmlns="" xmlns:a16="http://schemas.microsoft.com/office/drawing/2014/main" id="{35558C19-4862-ADFD-72F3-4C57178E685F}"/>
              </a:ext>
            </a:extLst>
          </p:cNvPr>
          <p:cNvSpPr txBox="1"/>
          <p:nvPr/>
        </p:nvSpPr>
        <p:spPr>
          <a:xfrm>
            <a:off x="7629038" y="2170281"/>
            <a:ext cx="5180162" cy="276999"/>
          </a:xfrm>
          <a:prstGeom prst="rect">
            <a:avLst/>
          </a:prstGeom>
          <a:noFill/>
        </p:spPr>
        <p:txBody>
          <a:bodyPr wrap="square">
            <a:spAutoFit/>
          </a:bodyPr>
          <a:lstStyle/>
          <a:p>
            <a:r>
              <a:rPr lang="en-US" sz="1200" b="1" dirty="0"/>
              <a:t>MALDI-TOF-MS</a:t>
            </a:r>
            <a:endParaRPr lang="en-US" sz="1200" dirty="0"/>
          </a:p>
        </p:txBody>
      </p:sp>
    </p:spTree>
    <p:extLst>
      <p:ext uri="{BB962C8B-B14F-4D97-AF65-F5344CB8AC3E}">
        <p14:creationId xmlns:p14="http://schemas.microsoft.com/office/powerpoint/2010/main" val="42166799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8 - Ορθογώνιο"/>
          <p:cNvSpPr>
            <a:spLocks noChangeArrowheads="1"/>
          </p:cNvSpPr>
          <p:nvPr/>
        </p:nvSpPr>
        <p:spPr bwMode="auto">
          <a:xfrm>
            <a:off x="2597151" y="1"/>
            <a:ext cx="6555513" cy="954107"/>
          </a:xfrm>
          <a:prstGeom prst="rect">
            <a:avLst/>
          </a:prstGeom>
          <a:noFill/>
          <a:ln w="9525">
            <a:noFill/>
            <a:miter lim="800000"/>
            <a:headEnd/>
            <a:tailEnd/>
          </a:ln>
        </p:spPr>
        <p:txBody>
          <a:bodyPr wrap="none">
            <a:spAutoFit/>
          </a:bodyPr>
          <a:lstStyle/>
          <a:p>
            <a:pPr algn="ctr">
              <a:defRPr/>
            </a:pPr>
            <a:r>
              <a:rPr lang="en-US" sz="2800" dirty="0">
                <a:solidFill>
                  <a:prstClr val="black"/>
                </a:solidFill>
                <a:effectLst>
                  <a:outerShdw blurRad="38100" dist="38100" dir="2700000" algn="tl">
                    <a:srgbClr val="000000">
                      <a:alpha val="43137"/>
                    </a:srgbClr>
                  </a:outerShdw>
                </a:effectLst>
              </a:rPr>
              <a:t>ENVIRONMENTAL CHEMISTRY LABORATORY</a:t>
            </a:r>
          </a:p>
          <a:p>
            <a:pPr algn="ctr">
              <a:defRPr/>
            </a:pPr>
            <a:r>
              <a:rPr lang="en-US" sz="2800" dirty="0">
                <a:solidFill>
                  <a:prstClr val="black"/>
                </a:solidFill>
                <a:effectLst>
                  <a:outerShdw blurRad="38100" dist="38100" dir="2700000" algn="tl">
                    <a:srgbClr val="000000">
                      <a:alpha val="43137"/>
                    </a:srgbClr>
                  </a:outerShdw>
                </a:effectLst>
              </a:rPr>
              <a:t>MAIN RESEARCH FIELDS</a:t>
            </a:r>
          </a:p>
        </p:txBody>
      </p:sp>
      <p:sp>
        <p:nvSpPr>
          <p:cNvPr id="5" name="Rectangle 4"/>
          <p:cNvSpPr>
            <a:spLocks noChangeArrowheads="1"/>
          </p:cNvSpPr>
          <p:nvPr/>
        </p:nvSpPr>
        <p:spPr bwMode="auto">
          <a:xfrm>
            <a:off x="1676400" y="1126040"/>
            <a:ext cx="8839200" cy="3231654"/>
          </a:xfrm>
          <a:prstGeom prst="rect">
            <a:avLst/>
          </a:prstGeom>
          <a:noFill/>
          <a:ln w="9525">
            <a:noFill/>
            <a:miter lim="800000"/>
            <a:headEnd/>
            <a:tailEnd/>
          </a:ln>
        </p:spPr>
        <p:txBody>
          <a:bodyPr>
            <a:spAutoFit/>
          </a:bodyPr>
          <a:lstStyle/>
          <a:p>
            <a:pPr marL="357188" indent="-357188" algn="just">
              <a:buClr>
                <a:srgbClr val="4F81BD"/>
              </a:buClr>
              <a:buFont typeface="Wingdings" pitchFamily="2" charset="2"/>
              <a:buChar char="q"/>
            </a:pPr>
            <a:r>
              <a:rPr lang="en-US" sz="1700" dirty="0">
                <a:solidFill>
                  <a:prstClr val="black"/>
                </a:solidFill>
              </a:rPr>
              <a:t>Chemistry of aquatic systems</a:t>
            </a:r>
            <a:r>
              <a:rPr lang="el-GR" sz="1700" dirty="0">
                <a:solidFill>
                  <a:prstClr val="black"/>
                </a:solidFill>
              </a:rPr>
              <a:t> </a:t>
            </a:r>
            <a:r>
              <a:rPr lang="en-US" sz="1700" dirty="0">
                <a:solidFill>
                  <a:prstClr val="black"/>
                </a:solidFill>
              </a:rPr>
              <a:t>(microenvironments) including marine</a:t>
            </a:r>
            <a:r>
              <a:rPr lang="el-GR" sz="1700" dirty="0">
                <a:solidFill>
                  <a:prstClr val="black"/>
                </a:solidFill>
              </a:rPr>
              <a:t>,</a:t>
            </a:r>
            <a:r>
              <a:rPr lang="en-US" sz="1700" dirty="0">
                <a:solidFill>
                  <a:prstClr val="black"/>
                </a:solidFill>
              </a:rPr>
              <a:t> surface and ground waters and sediments: circulation, chemical behavior and distribution of metals, nutrients and organic pollutants</a:t>
            </a:r>
            <a:endParaRPr lang="el-GR" sz="1700" dirty="0">
              <a:solidFill>
                <a:prstClr val="black"/>
              </a:solidFill>
            </a:endParaRPr>
          </a:p>
          <a:p>
            <a:pPr marL="357188" indent="-357188" algn="just">
              <a:buClr>
                <a:srgbClr val="4F81BD"/>
              </a:buClr>
              <a:buFont typeface="Wingdings" pitchFamily="2" charset="2"/>
              <a:buChar char="q"/>
            </a:pPr>
            <a:r>
              <a:rPr lang="en-US" sz="1700" dirty="0">
                <a:solidFill>
                  <a:prstClr val="black"/>
                </a:solidFill>
              </a:rPr>
              <a:t>Speciation of several elements in natural systems and study of species responsible for their biological activities and impact</a:t>
            </a:r>
          </a:p>
          <a:p>
            <a:pPr marL="357188" indent="-357188" algn="just">
              <a:buClr>
                <a:srgbClr val="4F81BD"/>
              </a:buClr>
              <a:buFont typeface="Wingdings" pitchFamily="2" charset="2"/>
              <a:buChar char="q"/>
            </a:pPr>
            <a:r>
              <a:rPr lang="en-US" sz="1700" dirty="0">
                <a:solidFill>
                  <a:prstClr val="black"/>
                </a:solidFill>
              </a:rPr>
              <a:t>Chemistry of the atmospheric environment, determination of several pollutants in aerosols</a:t>
            </a:r>
            <a:endParaRPr lang="el-GR" sz="1700" dirty="0">
              <a:solidFill>
                <a:prstClr val="black"/>
              </a:solidFill>
            </a:endParaRPr>
          </a:p>
          <a:p>
            <a:pPr marL="357188" indent="-357188" algn="just">
              <a:buClr>
                <a:srgbClr val="4F81BD"/>
              </a:buClr>
              <a:buFont typeface="Wingdings" pitchFamily="2" charset="2"/>
              <a:buChar char="q"/>
            </a:pPr>
            <a:r>
              <a:rPr lang="en-US" sz="1700" dirty="0" err="1">
                <a:solidFill>
                  <a:prstClr val="black"/>
                </a:solidFill>
              </a:rPr>
              <a:t>Ecotoxicological</a:t>
            </a:r>
            <a:r>
              <a:rPr lang="en-US" sz="1700" dirty="0">
                <a:solidFill>
                  <a:prstClr val="black"/>
                </a:solidFill>
              </a:rPr>
              <a:t> studies in aquatic ecosystems and bioaccumulation studies in biota and foodstuffs</a:t>
            </a:r>
            <a:endParaRPr lang="el-GR" sz="1700" dirty="0">
              <a:solidFill>
                <a:prstClr val="black"/>
              </a:solidFill>
            </a:endParaRPr>
          </a:p>
          <a:p>
            <a:pPr marL="357188" indent="-357188" algn="just">
              <a:buClr>
                <a:srgbClr val="4F81BD"/>
              </a:buClr>
              <a:buFont typeface="Wingdings" pitchFamily="2" charset="2"/>
              <a:buChar char="q"/>
            </a:pPr>
            <a:r>
              <a:rPr lang="en-US" sz="1700" dirty="0">
                <a:solidFill>
                  <a:prstClr val="black"/>
                </a:solidFill>
              </a:rPr>
              <a:t>Study of liquid and solid wastes and their impact on the environment, wastes management</a:t>
            </a:r>
            <a:endParaRPr lang="el-GR" sz="1700" dirty="0">
              <a:solidFill>
                <a:prstClr val="black"/>
              </a:solidFill>
            </a:endParaRPr>
          </a:p>
          <a:p>
            <a:pPr marL="357188" indent="-357188" algn="just">
              <a:buClr>
                <a:srgbClr val="4F81BD"/>
              </a:buClr>
              <a:buFont typeface="Wingdings" pitchFamily="2" charset="2"/>
              <a:buChar char="q"/>
            </a:pPr>
            <a:r>
              <a:rPr lang="en-US" sz="1700" dirty="0">
                <a:solidFill>
                  <a:prstClr val="black"/>
                </a:solidFill>
              </a:rPr>
              <a:t>Environmental management of aquatic and marine systems</a:t>
            </a:r>
            <a:endParaRPr lang="el-GR" sz="1700" dirty="0">
              <a:solidFill>
                <a:prstClr val="black"/>
              </a:solidFill>
            </a:endParaRPr>
          </a:p>
          <a:p>
            <a:pPr marL="357188" indent="-357188" algn="just">
              <a:buClr>
                <a:srgbClr val="4F81BD"/>
              </a:buClr>
              <a:buFont typeface="Wingdings" pitchFamily="2" charset="2"/>
              <a:buChar char="q"/>
            </a:pPr>
            <a:r>
              <a:rPr lang="en-US" sz="1700" dirty="0">
                <a:solidFill>
                  <a:prstClr val="black"/>
                </a:solidFill>
              </a:rPr>
              <a:t>Environmental impact and establishment of environmental standards for industrial sectors</a:t>
            </a:r>
          </a:p>
          <a:p>
            <a:pPr marL="357188" indent="-357188" algn="just">
              <a:buClr>
                <a:srgbClr val="4F81BD"/>
              </a:buClr>
              <a:buFont typeface="Wingdings" pitchFamily="2" charset="2"/>
              <a:buChar char="q"/>
            </a:pPr>
            <a:r>
              <a:rPr lang="en-US" sz="1700" dirty="0">
                <a:solidFill>
                  <a:prstClr val="black"/>
                </a:solidFill>
              </a:rPr>
              <a:t>Study</a:t>
            </a:r>
            <a:r>
              <a:rPr lang="el-GR" sz="1700" dirty="0">
                <a:solidFill>
                  <a:prstClr val="black"/>
                </a:solidFill>
              </a:rPr>
              <a:t> / </a:t>
            </a:r>
            <a:r>
              <a:rPr lang="en-US" sz="1700" dirty="0">
                <a:solidFill>
                  <a:prstClr val="black"/>
                </a:solidFill>
              </a:rPr>
              <a:t>accreditation of environmental analytical techniques</a:t>
            </a:r>
          </a:p>
        </p:txBody>
      </p:sp>
      <p:pic>
        <p:nvPicPr>
          <p:cNvPr id="6" name="Picture 18"/>
          <p:cNvPicPr>
            <a:picLocks noChangeAspect="1" noChangeArrowheads="1"/>
          </p:cNvPicPr>
          <p:nvPr/>
        </p:nvPicPr>
        <p:blipFill>
          <a:blip r:embed="rId2">
            <a:lum bright="12000"/>
          </a:blip>
          <a:srcRect/>
          <a:stretch>
            <a:fillRect/>
          </a:stretch>
        </p:blipFill>
        <p:spPr bwMode="auto">
          <a:xfrm>
            <a:off x="1524000" y="5348288"/>
            <a:ext cx="1073150" cy="1509712"/>
          </a:xfrm>
          <a:prstGeom prst="rect">
            <a:avLst/>
          </a:prstGeom>
          <a:noFill/>
          <a:ln w="9525">
            <a:noFill/>
            <a:miter lim="800000"/>
            <a:headEnd/>
            <a:tailEnd/>
          </a:ln>
        </p:spPr>
      </p:pic>
      <p:pic>
        <p:nvPicPr>
          <p:cNvPr id="7" name="Picture 4" descr="posidonia2"/>
          <p:cNvPicPr>
            <a:picLocks noChangeAspect="1" noChangeArrowheads="1"/>
          </p:cNvPicPr>
          <p:nvPr/>
        </p:nvPicPr>
        <p:blipFill>
          <a:blip r:embed="rId3"/>
          <a:srcRect b="1103"/>
          <a:stretch>
            <a:fillRect/>
          </a:stretch>
        </p:blipFill>
        <p:spPr bwMode="auto">
          <a:xfrm>
            <a:off x="2362200" y="4919664"/>
            <a:ext cx="1295400" cy="947737"/>
          </a:xfrm>
          <a:prstGeom prst="rect">
            <a:avLst/>
          </a:prstGeom>
          <a:noFill/>
          <a:ln w="9525">
            <a:noFill/>
            <a:miter lim="800000"/>
            <a:headEnd/>
            <a:tailEnd/>
          </a:ln>
        </p:spPr>
      </p:pic>
      <p:pic>
        <p:nvPicPr>
          <p:cNvPr id="8" name="Picture 14" descr="dscn0745-765149"/>
          <p:cNvPicPr>
            <a:picLocks noChangeAspect="1" noChangeArrowheads="1"/>
          </p:cNvPicPr>
          <p:nvPr/>
        </p:nvPicPr>
        <p:blipFill>
          <a:blip r:embed="rId4"/>
          <a:srcRect/>
          <a:stretch>
            <a:fillRect/>
          </a:stretch>
        </p:blipFill>
        <p:spPr bwMode="auto">
          <a:xfrm>
            <a:off x="8991600" y="5600700"/>
            <a:ext cx="1676400" cy="1257300"/>
          </a:xfrm>
          <a:prstGeom prst="rect">
            <a:avLst/>
          </a:prstGeom>
          <a:noFill/>
          <a:ln w="9525">
            <a:noFill/>
            <a:miter lim="800000"/>
            <a:headEnd/>
            <a:tailEnd/>
          </a:ln>
        </p:spPr>
      </p:pic>
      <p:pic>
        <p:nvPicPr>
          <p:cNvPr id="9" name="Picture 13" descr="steelplant"/>
          <p:cNvPicPr>
            <a:picLocks noChangeAspect="1" noChangeArrowheads="1"/>
          </p:cNvPicPr>
          <p:nvPr/>
        </p:nvPicPr>
        <p:blipFill>
          <a:blip r:embed="rId5"/>
          <a:srcRect/>
          <a:stretch>
            <a:fillRect/>
          </a:stretch>
        </p:blipFill>
        <p:spPr bwMode="auto">
          <a:xfrm>
            <a:off x="5181600" y="4953000"/>
            <a:ext cx="990600" cy="990600"/>
          </a:xfrm>
          <a:prstGeom prst="rect">
            <a:avLst/>
          </a:prstGeom>
          <a:noFill/>
          <a:ln w="9525">
            <a:noFill/>
            <a:miter lim="800000"/>
            <a:headEnd/>
            <a:tailEnd/>
          </a:ln>
        </p:spPr>
      </p:pic>
      <p:pic>
        <p:nvPicPr>
          <p:cNvPr id="10" name="Picture 2" descr="Αποτέλεσμα εικόνας για ιχθυοκαλλιέργειες, φωτο"/>
          <p:cNvPicPr>
            <a:picLocks noChangeAspect="1" noChangeArrowheads="1"/>
          </p:cNvPicPr>
          <p:nvPr/>
        </p:nvPicPr>
        <p:blipFill>
          <a:blip r:embed="rId6"/>
          <a:srcRect/>
          <a:stretch>
            <a:fillRect/>
          </a:stretch>
        </p:blipFill>
        <p:spPr bwMode="auto">
          <a:xfrm>
            <a:off x="3733801" y="5105400"/>
            <a:ext cx="1471613" cy="914400"/>
          </a:xfrm>
          <a:prstGeom prst="rect">
            <a:avLst/>
          </a:prstGeom>
          <a:noFill/>
          <a:ln w="9525">
            <a:noFill/>
            <a:miter lim="800000"/>
            <a:headEnd/>
            <a:tailEnd/>
          </a:ln>
        </p:spPr>
      </p:pic>
      <p:pic>
        <p:nvPicPr>
          <p:cNvPr id="11" name="Picture 1048" descr="C:\Documents and Settings\Manos\My Documents\EFMS2006\PARIS\sparusaurata3.jpg"/>
          <p:cNvPicPr>
            <a:picLocks noChangeAspect="1" noChangeArrowheads="1"/>
          </p:cNvPicPr>
          <p:nvPr/>
        </p:nvPicPr>
        <p:blipFill>
          <a:blip r:embed="rId7"/>
          <a:srcRect l="2611" t="7935" r="3426" b="8859"/>
          <a:stretch>
            <a:fillRect/>
          </a:stretch>
        </p:blipFill>
        <p:spPr bwMode="auto">
          <a:xfrm>
            <a:off x="3810000" y="5029200"/>
            <a:ext cx="414338" cy="304800"/>
          </a:xfrm>
          <a:prstGeom prst="rect">
            <a:avLst/>
          </a:prstGeom>
          <a:noFill/>
          <a:ln w="9525">
            <a:noFill/>
            <a:miter lim="800000"/>
            <a:headEnd/>
            <a:tailEnd/>
          </a:ln>
        </p:spPr>
      </p:pic>
      <p:pic>
        <p:nvPicPr>
          <p:cNvPr id="12" name="Picture 1037" descr="rs_14"/>
          <p:cNvPicPr>
            <a:picLocks noChangeAspect="1" noChangeArrowheads="1"/>
          </p:cNvPicPr>
          <p:nvPr/>
        </p:nvPicPr>
        <p:blipFill>
          <a:blip r:embed="rId8"/>
          <a:srcRect/>
          <a:stretch>
            <a:fillRect/>
          </a:stretch>
        </p:blipFill>
        <p:spPr bwMode="auto">
          <a:xfrm>
            <a:off x="4267200" y="5029200"/>
            <a:ext cx="457200" cy="304800"/>
          </a:xfrm>
          <a:prstGeom prst="rect">
            <a:avLst/>
          </a:prstGeom>
          <a:noFill/>
          <a:ln w="9525">
            <a:noFill/>
            <a:miter lim="800000"/>
            <a:headEnd/>
            <a:tailEnd/>
          </a:ln>
        </p:spPr>
      </p:pic>
      <p:pic>
        <p:nvPicPr>
          <p:cNvPr id="13" name="Picture 1049" descr="C:\Documents and Settings\Manos\My Documents\EFMS2006\PARIS\Dicentrarchus labrax1.jpg"/>
          <p:cNvPicPr>
            <a:picLocks noChangeAspect="1" noChangeArrowheads="1"/>
          </p:cNvPicPr>
          <p:nvPr/>
        </p:nvPicPr>
        <p:blipFill>
          <a:blip r:embed="rId9"/>
          <a:srcRect/>
          <a:stretch>
            <a:fillRect/>
          </a:stretch>
        </p:blipFill>
        <p:spPr bwMode="auto">
          <a:xfrm>
            <a:off x="4724400" y="5029200"/>
            <a:ext cx="431800" cy="304800"/>
          </a:xfrm>
          <a:prstGeom prst="rect">
            <a:avLst/>
          </a:prstGeom>
          <a:noFill/>
          <a:ln w="9525">
            <a:noFill/>
            <a:miter lim="800000"/>
            <a:headEnd/>
            <a:tailEnd/>
          </a:ln>
        </p:spPr>
      </p:pic>
      <p:pic>
        <p:nvPicPr>
          <p:cNvPr id="14" name="Picture 13" descr="Psyttalia2"/>
          <p:cNvPicPr>
            <a:picLocks noChangeAspect="1" noChangeArrowheads="1"/>
          </p:cNvPicPr>
          <p:nvPr/>
        </p:nvPicPr>
        <p:blipFill>
          <a:blip r:embed="rId10"/>
          <a:srcRect/>
          <a:stretch>
            <a:fillRect/>
          </a:stretch>
        </p:blipFill>
        <p:spPr bwMode="auto">
          <a:xfrm>
            <a:off x="5257800" y="5764214"/>
            <a:ext cx="1676400" cy="1125537"/>
          </a:xfrm>
          <a:prstGeom prst="rect">
            <a:avLst/>
          </a:prstGeom>
          <a:noFill/>
          <a:ln w="9525">
            <a:noFill/>
            <a:miter lim="800000"/>
            <a:headEnd/>
            <a:tailEnd/>
          </a:ln>
        </p:spPr>
      </p:pic>
      <p:pic>
        <p:nvPicPr>
          <p:cNvPr id="15" name="Picture 9" descr="FinalPosterConf"/>
          <p:cNvPicPr>
            <a:picLocks noChangeAspect="1" noChangeArrowheads="1"/>
          </p:cNvPicPr>
          <p:nvPr/>
        </p:nvPicPr>
        <p:blipFill>
          <a:blip r:embed="rId11"/>
          <a:srcRect/>
          <a:stretch>
            <a:fillRect/>
          </a:stretch>
        </p:blipFill>
        <p:spPr bwMode="auto">
          <a:xfrm>
            <a:off x="9675814" y="4648200"/>
            <a:ext cx="992187" cy="1322388"/>
          </a:xfrm>
          <a:prstGeom prst="rect">
            <a:avLst/>
          </a:prstGeom>
          <a:noFill/>
          <a:ln w="9525">
            <a:noFill/>
            <a:miter lim="800000"/>
            <a:headEnd/>
            <a:tailEnd/>
          </a:ln>
        </p:spPr>
      </p:pic>
      <p:pic>
        <p:nvPicPr>
          <p:cNvPr id="16" name="Picture 15"/>
          <p:cNvPicPr>
            <a:picLocks noChangeAspect="1" noChangeArrowheads="1"/>
          </p:cNvPicPr>
          <p:nvPr/>
        </p:nvPicPr>
        <p:blipFill>
          <a:blip r:embed="rId12"/>
          <a:srcRect/>
          <a:stretch>
            <a:fillRect/>
          </a:stretch>
        </p:blipFill>
        <p:spPr bwMode="auto">
          <a:xfrm>
            <a:off x="4114800" y="5943601"/>
            <a:ext cx="1143000" cy="950913"/>
          </a:xfrm>
          <a:prstGeom prst="rect">
            <a:avLst/>
          </a:prstGeom>
          <a:noFill/>
          <a:ln w="9525">
            <a:noFill/>
            <a:miter lim="800000"/>
            <a:headEnd/>
            <a:tailEnd/>
          </a:ln>
        </p:spPr>
      </p:pic>
      <p:pic>
        <p:nvPicPr>
          <p:cNvPr id="17" name="Picture 12" descr="Chinadeadfish"/>
          <p:cNvPicPr>
            <a:picLocks noChangeAspect="1" noChangeArrowheads="1"/>
          </p:cNvPicPr>
          <p:nvPr/>
        </p:nvPicPr>
        <p:blipFill>
          <a:blip r:embed="rId13"/>
          <a:srcRect/>
          <a:stretch>
            <a:fillRect/>
          </a:stretch>
        </p:blipFill>
        <p:spPr bwMode="auto">
          <a:xfrm>
            <a:off x="2590800" y="5840414"/>
            <a:ext cx="1524000" cy="1017587"/>
          </a:xfrm>
          <a:prstGeom prst="rect">
            <a:avLst/>
          </a:prstGeom>
          <a:noFill/>
          <a:ln w="9525">
            <a:noFill/>
            <a:miter lim="800000"/>
            <a:headEnd/>
            <a:tailEnd/>
          </a:ln>
        </p:spPr>
      </p:pic>
      <p:grpSp>
        <p:nvGrpSpPr>
          <p:cNvPr id="18" name="Group 16"/>
          <p:cNvGrpSpPr>
            <a:grpSpLocks/>
          </p:cNvGrpSpPr>
          <p:nvPr/>
        </p:nvGrpSpPr>
        <p:grpSpPr bwMode="auto">
          <a:xfrm>
            <a:off x="7010400" y="6400800"/>
            <a:ext cx="1981200" cy="457200"/>
            <a:chOff x="295" y="3612"/>
            <a:chExt cx="3175" cy="708"/>
          </a:xfrm>
        </p:grpSpPr>
        <p:pic>
          <p:nvPicPr>
            <p:cNvPr id="19" name="Picture 12"/>
            <p:cNvPicPr>
              <a:picLocks noChangeAspect="1" noChangeArrowheads="1"/>
            </p:cNvPicPr>
            <p:nvPr/>
          </p:nvPicPr>
          <p:blipFill>
            <a:blip r:embed="rId14"/>
            <a:srcRect/>
            <a:stretch>
              <a:fillRect/>
            </a:stretch>
          </p:blipFill>
          <p:spPr bwMode="auto">
            <a:xfrm>
              <a:off x="295" y="3628"/>
              <a:ext cx="771" cy="692"/>
            </a:xfrm>
            <a:prstGeom prst="rect">
              <a:avLst/>
            </a:prstGeom>
            <a:noFill/>
            <a:ln w="9525">
              <a:noFill/>
              <a:miter lim="800000"/>
              <a:headEnd/>
              <a:tailEnd/>
            </a:ln>
          </p:spPr>
        </p:pic>
        <p:pic>
          <p:nvPicPr>
            <p:cNvPr id="20" name="Picture 11"/>
            <p:cNvPicPr>
              <a:picLocks noChangeAspect="1" noChangeArrowheads="1"/>
            </p:cNvPicPr>
            <p:nvPr/>
          </p:nvPicPr>
          <p:blipFill>
            <a:blip r:embed="rId15"/>
            <a:srcRect/>
            <a:stretch>
              <a:fillRect/>
            </a:stretch>
          </p:blipFill>
          <p:spPr bwMode="auto">
            <a:xfrm>
              <a:off x="1047" y="3612"/>
              <a:ext cx="608" cy="708"/>
            </a:xfrm>
            <a:prstGeom prst="rect">
              <a:avLst/>
            </a:prstGeom>
            <a:noFill/>
            <a:ln w="9525">
              <a:noFill/>
              <a:miter lim="800000"/>
              <a:headEnd/>
              <a:tailEnd/>
            </a:ln>
          </p:spPr>
        </p:pic>
        <p:pic>
          <p:nvPicPr>
            <p:cNvPr id="21" name="Picture 14"/>
            <p:cNvPicPr>
              <a:picLocks noChangeAspect="1" noChangeArrowheads="1"/>
            </p:cNvPicPr>
            <p:nvPr/>
          </p:nvPicPr>
          <p:blipFill>
            <a:blip r:embed="rId16"/>
            <a:srcRect/>
            <a:stretch>
              <a:fillRect/>
            </a:stretch>
          </p:blipFill>
          <p:spPr bwMode="auto">
            <a:xfrm>
              <a:off x="1655" y="3612"/>
              <a:ext cx="726" cy="689"/>
            </a:xfrm>
            <a:prstGeom prst="rect">
              <a:avLst/>
            </a:prstGeom>
            <a:noFill/>
            <a:ln w="9525">
              <a:noFill/>
              <a:miter lim="800000"/>
              <a:headEnd/>
              <a:tailEnd/>
            </a:ln>
          </p:spPr>
        </p:pic>
        <p:pic>
          <p:nvPicPr>
            <p:cNvPr id="22" name="Picture 15"/>
            <p:cNvPicPr>
              <a:picLocks noChangeAspect="1" noChangeArrowheads="1"/>
            </p:cNvPicPr>
            <p:nvPr/>
          </p:nvPicPr>
          <p:blipFill>
            <a:blip r:embed="rId17"/>
            <a:srcRect/>
            <a:stretch>
              <a:fillRect/>
            </a:stretch>
          </p:blipFill>
          <p:spPr bwMode="auto">
            <a:xfrm>
              <a:off x="2381" y="3619"/>
              <a:ext cx="1089" cy="701"/>
            </a:xfrm>
            <a:prstGeom prst="rect">
              <a:avLst/>
            </a:prstGeom>
            <a:noFill/>
            <a:ln w="9525">
              <a:noFill/>
              <a:miter lim="800000"/>
              <a:headEnd/>
              <a:tailEnd/>
            </a:ln>
          </p:spPr>
        </p:pic>
      </p:grpSp>
      <p:pic>
        <p:nvPicPr>
          <p:cNvPr id="23" name="Picture 16"/>
          <p:cNvPicPr>
            <a:picLocks noChangeAspect="1" noChangeArrowheads="1"/>
          </p:cNvPicPr>
          <p:nvPr/>
        </p:nvPicPr>
        <p:blipFill>
          <a:blip r:embed="rId18"/>
          <a:srcRect/>
          <a:stretch>
            <a:fillRect/>
          </a:stretch>
        </p:blipFill>
        <p:spPr bwMode="auto">
          <a:xfrm>
            <a:off x="6934201" y="5410200"/>
            <a:ext cx="1304925" cy="979488"/>
          </a:xfrm>
          <a:prstGeom prst="rect">
            <a:avLst/>
          </a:prstGeom>
          <a:noFill/>
          <a:ln w="9525">
            <a:noFill/>
            <a:miter lim="800000"/>
            <a:headEnd/>
            <a:tailEnd/>
          </a:ln>
        </p:spPr>
      </p:pic>
      <p:pic>
        <p:nvPicPr>
          <p:cNvPr id="24" name="Picture 15"/>
          <p:cNvPicPr>
            <a:picLocks noChangeAspect="1" noChangeArrowheads="1"/>
          </p:cNvPicPr>
          <p:nvPr/>
        </p:nvPicPr>
        <p:blipFill>
          <a:blip r:embed="rId19"/>
          <a:srcRect/>
          <a:stretch>
            <a:fillRect/>
          </a:stretch>
        </p:blipFill>
        <p:spPr bwMode="auto">
          <a:xfrm>
            <a:off x="8235950" y="5791200"/>
            <a:ext cx="755650" cy="609600"/>
          </a:xfrm>
          <a:prstGeom prst="rect">
            <a:avLst/>
          </a:prstGeom>
          <a:noFill/>
          <a:ln w="9525">
            <a:noFill/>
            <a:miter lim="800000"/>
            <a:headEnd/>
            <a:tailEnd/>
          </a:ln>
        </p:spPr>
      </p:pic>
      <p:pic>
        <p:nvPicPr>
          <p:cNvPr id="25" name="Picture 2" descr="https://sites.google.com/site/hxhmeiamou/_/rsrc/1359060523078/about-us/3o-kephalaio/chemikes-antidraseis/aple-antikatastase-1/apli%20antikatastasi%20skitso.jpg"/>
          <p:cNvPicPr>
            <a:picLocks noChangeAspect="1" noChangeArrowheads="1"/>
          </p:cNvPicPr>
          <p:nvPr/>
        </p:nvPicPr>
        <p:blipFill>
          <a:blip r:embed="rId20"/>
          <a:srcRect/>
          <a:stretch>
            <a:fillRect/>
          </a:stretch>
        </p:blipFill>
        <p:spPr bwMode="auto">
          <a:xfrm>
            <a:off x="8305800" y="4838700"/>
            <a:ext cx="1295400" cy="952500"/>
          </a:xfrm>
          <a:prstGeom prst="rect">
            <a:avLst/>
          </a:prstGeom>
          <a:noFill/>
          <a:ln w="9525">
            <a:noFill/>
            <a:miter lim="800000"/>
            <a:headEnd/>
            <a:tailEnd/>
          </a:ln>
        </p:spPr>
      </p:pic>
      <p:pic>
        <p:nvPicPr>
          <p:cNvPr id="26" name="Picture 10"/>
          <p:cNvPicPr>
            <a:picLocks noChangeAspect="1" noChangeArrowheads="1"/>
          </p:cNvPicPr>
          <p:nvPr/>
        </p:nvPicPr>
        <p:blipFill>
          <a:blip r:embed="rId21">
            <a:grayscl/>
          </a:blip>
          <a:srcRect/>
          <a:stretch>
            <a:fillRect/>
          </a:stretch>
        </p:blipFill>
        <p:spPr bwMode="auto">
          <a:xfrm>
            <a:off x="9829801" y="71438"/>
            <a:ext cx="735013" cy="690562"/>
          </a:xfrm>
          <a:prstGeom prst="rect">
            <a:avLst/>
          </a:prstGeom>
          <a:noFill/>
          <a:ln w="9525">
            <a:noFill/>
            <a:miter lim="800000"/>
            <a:headEnd/>
            <a:tailEnd/>
          </a:ln>
        </p:spPr>
      </p:pic>
    </p:spTree>
    <p:extLst>
      <p:ext uri="{BB962C8B-B14F-4D97-AF65-F5344CB8AC3E}">
        <p14:creationId xmlns:p14="http://schemas.microsoft.com/office/powerpoint/2010/main" val="6601672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76400" y="1065530"/>
            <a:ext cx="8839200" cy="1369606"/>
          </a:xfrm>
          <a:prstGeom prst="rect">
            <a:avLst/>
          </a:prstGeom>
        </p:spPr>
        <p:txBody>
          <a:bodyPr>
            <a:spAutoFit/>
          </a:bodyPr>
          <a:lstStyle/>
          <a:p>
            <a:pPr marL="361950" indent="-361950" algn="just">
              <a:buClr>
                <a:schemeClr val="accent1"/>
              </a:buClr>
              <a:buFont typeface="Wingdings" pitchFamily="2" charset="2"/>
              <a:buChar char="q"/>
              <a:defRPr/>
            </a:pPr>
            <a:r>
              <a:rPr lang="en-US" sz="1600" dirty="0">
                <a:latin typeface="Calibri" pitchFamily="34" charset="0"/>
              </a:rPr>
              <a:t>Atmospheric pollution (sources, emissions, monitoring of primary and secondary pollutants in air and particulate phase)</a:t>
            </a:r>
          </a:p>
          <a:p>
            <a:pPr marL="357188" indent="-357188" algn="just">
              <a:buClr>
                <a:schemeClr val="accent1"/>
              </a:buClr>
              <a:buFont typeface="Wingdings" pitchFamily="2" charset="2"/>
              <a:buChar char="q"/>
              <a:defRPr/>
            </a:pPr>
            <a:r>
              <a:rPr lang="en-US" sz="1700" dirty="0">
                <a:latin typeface="Calibri" pitchFamily="34" charset="0"/>
              </a:rPr>
              <a:t>Development of analytical methods for the determination of atmospheric pollutants</a:t>
            </a:r>
          </a:p>
          <a:p>
            <a:pPr marL="357188" indent="-357188" algn="just">
              <a:buClr>
                <a:schemeClr val="accent1"/>
              </a:buClr>
              <a:buFont typeface="Wingdings" pitchFamily="2" charset="2"/>
              <a:buChar char="q"/>
              <a:defRPr/>
            </a:pPr>
            <a:r>
              <a:rPr lang="en-US" sz="1700" dirty="0">
                <a:latin typeface="Calibri" pitchFamily="34" charset="0"/>
              </a:rPr>
              <a:t>Quality assurance of atmospheric pollution measurements</a:t>
            </a:r>
            <a:endParaRPr lang="el-GR" sz="1700" dirty="0"/>
          </a:p>
          <a:p>
            <a:pPr marL="357188" indent="-357188" algn="just">
              <a:buClr>
                <a:schemeClr val="accent1"/>
              </a:buClr>
              <a:buFont typeface="Wingdings" pitchFamily="2" charset="2"/>
              <a:buChar char="q"/>
              <a:defRPr/>
            </a:pPr>
            <a:r>
              <a:rPr lang="en-US" sz="1700" dirty="0">
                <a:latin typeface="Calibri" pitchFamily="34" charset="0"/>
              </a:rPr>
              <a:t>Impact of atmospheric pollution on human health </a:t>
            </a:r>
            <a:r>
              <a:rPr lang="el-GR" sz="1700" dirty="0">
                <a:latin typeface="Calibri" pitchFamily="34" charset="0"/>
              </a:rPr>
              <a:t>(</a:t>
            </a:r>
            <a:r>
              <a:rPr lang="en-US" sz="1700" dirty="0">
                <a:latin typeface="Calibri" pitchFamily="34" charset="0"/>
              </a:rPr>
              <a:t>outdoor environment and indoor air</a:t>
            </a:r>
            <a:r>
              <a:rPr lang="el-GR" sz="1700" dirty="0">
                <a:latin typeface="Calibri" pitchFamily="34" charset="0"/>
              </a:rPr>
              <a:t>)</a:t>
            </a:r>
            <a:endParaRPr lang="en-US" sz="1700" dirty="0">
              <a:latin typeface="Calibri" pitchFamily="34" charset="0"/>
            </a:endParaRPr>
          </a:p>
        </p:txBody>
      </p:sp>
      <p:sp>
        <p:nvSpPr>
          <p:cNvPr id="6" name="3 - Ορθογώνιο"/>
          <p:cNvSpPr>
            <a:spLocks noChangeArrowheads="1"/>
          </p:cNvSpPr>
          <p:nvPr/>
        </p:nvSpPr>
        <p:spPr bwMode="auto">
          <a:xfrm>
            <a:off x="1676400" y="2926081"/>
            <a:ext cx="2743200" cy="2862263"/>
          </a:xfrm>
          <a:prstGeom prst="rect">
            <a:avLst/>
          </a:prstGeom>
          <a:noFill/>
          <a:ln w="9525">
            <a:noFill/>
            <a:miter lim="800000"/>
            <a:headEnd/>
            <a:tailEnd/>
          </a:ln>
        </p:spPr>
        <p:txBody>
          <a:bodyPr>
            <a:spAutoFit/>
          </a:bodyPr>
          <a:lstStyle/>
          <a:p>
            <a:pPr marL="361950" indent="-361950" algn="just">
              <a:buClr>
                <a:schemeClr val="accent1"/>
              </a:buClr>
            </a:pPr>
            <a:r>
              <a:rPr lang="en-US" i="1" dirty="0">
                <a:latin typeface="Calibri" pitchFamily="34" charset="0"/>
              </a:rPr>
              <a:t>Substrate…</a:t>
            </a:r>
          </a:p>
          <a:p>
            <a:pPr marL="361950" indent="-361950" algn="just">
              <a:buClr>
                <a:schemeClr val="accent1"/>
              </a:buClr>
            </a:pPr>
            <a:r>
              <a:rPr lang="en-US" dirty="0">
                <a:latin typeface="Calibri" pitchFamily="34" charset="0"/>
              </a:rPr>
              <a:t>Ambient air</a:t>
            </a:r>
          </a:p>
          <a:p>
            <a:pPr marL="361950" indent="-361950" algn="just">
              <a:buClr>
                <a:schemeClr val="accent1"/>
              </a:buClr>
            </a:pPr>
            <a:r>
              <a:rPr lang="en-US" dirty="0">
                <a:latin typeface="Calibri" pitchFamily="34" charset="0"/>
              </a:rPr>
              <a:t>Indoor air</a:t>
            </a:r>
          </a:p>
          <a:p>
            <a:pPr marL="361950" indent="-361950" algn="just">
              <a:buClr>
                <a:schemeClr val="accent1"/>
              </a:buClr>
            </a:pPr>
            <a:r>
              <a:rPr lang="en-US" dirty="0">
                <a:latin typeface="Calibri" pitchFamily="34" charset="0"/>
              </a:rPr>
              <a:t>Vehicle emissions</a:t>
            </a:r>
          </a:p>
          <a:p>
            <a:pPr marL="361950" indent="-361950" algn="just">
              <a:buClr>
                <a:schemeClr val="accent1"/>
              </a:buClr>
            </a:pPr>
            <a:r>
              <a:rPr lang="en-US" dirty="0">
                <a:latin typeface="Calibri" pitchFamily="34" charset="0"/>
              </a:rPr>
              <a:t>Industrial emissions</a:t>
            </a:r>
          </a:p>
          <a:p>
            <a:pPr marL="361950" indent="-361950" algn="just">
              <a:buClr>
                <a:schemeClr val="accent1"/>
              </a:buClr>
            </a:pPr>
            <a:r>
              <a:rPr lang="en-US" dirty="0">
                <a:latin typeface="Calibri" pitchFamily="34" charset="0"/>
              </a:rPr>
              <a:t>Shipping emissions</a:t>
            </a:r>
          </a:p>
          <a:p>
            <a:pPr marL="361950" indent="-361950" algn="just">
              <a:buClr>
                <a:schemeClr val="accent1"/>
              </a:buClr>
            </a:pPr>
            <a:r>
              <a:rPr lang="en-US" dirty="0">
                <a:latin typeface="Calibri" pitchFamily="34" charset="0"/>
              </a:rPr>
              <a:t>Water</a:t>
            </a:r>
          </a:p>
          <a:p>
            <a:pPr marL="361950" indent="-361950" algn="just">
              <a:buClr>
                <a:schemeClr val="accent1"/>
              </a:buClr>
            </a:pPr>
            <a:r>
              <a:rPr lang="en-US" dirty="0">
                <a:latin typeface="Calibri" pitchFamily="34" charset="0"/>
              </a:rPr>
              <a:t>Human serum</a:t>
            </a:r>
          </a:p>
          <a:p>
            <a:pPr marL="361950" indent="-361950" algn="just">
              <a:buClr>
                <a:schemeClr val="accent1"/>
              </a:buClr>
            </a:pPr>
            <a:r>
              <a:rPr lang="en-US" dirty="0">
                <a:latin typeface="Calibri" pitchFamily="34" charset="0"/>
              </a:rPr>
              <a:t>Human blood</a:t>
            </a:r>
          </a:p>
          <a:p>
            <a:pPr marL="361950" indent="-361950" algn="just">
              <a:buClr>
                <a:schemeClr val="accent1"/>
              </a:buClr>
            </a:pPr>
            <a:endParaRPr lang="el-GR" dirty="0">
              <a:solidFill>
                <a:srgbClr val="FF00FF"/>
              </a:solidFill>
              <a:latin typeface="Calibri" pitchFamily="34" charset="0"/>
            </a:endParaRPr>
          </a:p>
        </p:txBody>
      </p:sp>
      <p:sp>
        <p:nvSpPr>
          <p:cNvPr id="7" name="3 - Ορθογώνιο"/>
          <p:cNvSpPr>
            <a:spLocks noChangeArrowheads="1"/>
          </p:cNvSpPr>
          <p:nvPr/>
        </p:nvSpPr>
        <p:spPr bwMode="auto">
          <a:xfrm>
            <a:off x="5105400" y="2926081"/>
            <a:ext cx="5334000" cy="3139321"/>
          </a:xfrm>
          <a:prstGeom prst="rect">
            <a:avLst/>
          </a:prstGeom>
          <a:noFill/>
          <a:ln w="9525">
            <a:noFill/>
            <a:miter lim="800000"/>
            <a:headEnd/>
            <a:tailEnd/>
          </a:ln>
        </p:spPr>
        <p:txBody>
          <a:bodyPr>
            <a:spAutoFit/>
          </a:bodyPr>
          <a:lstStyle/>
          <a:p>
            <a:pPr algn="just">
              <a:buClr>
                <a:schemeClr val="accent1"/>
              </a:buClr>
            </a:pPr>
            <a:r>
              <a:rPr lang="en-US" i="1" dirty="0">
                <a:latin typeface="Calibri" pitchFamily="34" charset="0"/>
              </a:rPr>
              <a:t>Pollutants……</a:t>
            </a:r>
          </a:p>
          <a:p>
            <a:pPr algn="just">
              <a:buClr>
                <a:schemeClr val="accent1"/>
              </a:buClr>
            </a:pPr>
            <a:r>
              <a:rPr lang="en-US" sz="1500" dirty="0">
                <a:latin typeface="Calibri" pitchFamily="34" charset="0"/>
              </a:rPr>
              <a:t>Volatile Organic Compounds (VOCs)</a:t>
            </a:r>
          </a:p>
          <a:p>
            <a:pPr algn="just">
              <a:buClr>
                <a:schemeClr val="accent1"/>
              </a:buClr>
            </a:pPr>
            <a:r>
              <a:rPr lang="en-US" sz="1500" dirty="0">
                <a:latin typeface="Calibri" pitchFamily="34" charset="0"/>
              </a:rPr>
              <a:t>Metals </a:t>
            </a:r>
            <a:r>
              <a:rPr lang="en-US" sz="1500" dirty="0">
                <a:latin typeface="Calibri" pitchFamily="34" charset="0"/>
                <a:cs typeface="Calibri" pitchFamily="34" charset="0"/>
              </a:rPr>
              <a:t>(</a:t>
            </a:r>
            <a:r>
              <a:rPr lang="en-GB" sz="1500" dirty="0">
                <a:latin typeface="Calibri" pitchFamily="34" charset="0"/>
                <a:cs typeface="Calibri" pitchFamily="34" charset="0"/>
              </a:rPr>
              <a:t>As</a:t>
            </a:r>
            <a:r>
              <a:rPr lang="el-GR" sz="1500" dirty="0">
                <a:latin typeface="Calibri" pitchFamily="34" charset="0"/>
                <a:cs typeface="Calibri" pitchFamily="34" charset="0"/>
              </a:rPr>
              <a:t>, </a:t>
            </a:r>
            <a:r>
              <a:rPr lang="en-GB" sz="1500" dirty="0" err="1">
                <a:latin typeface="Calibri" pitchFamily="34" charset="0"/>
                <a:cs typeface="Calibri" pitchFamily="34" charset="0"/>
              </a:rPr>
              <a:t>Cd</a:t>
            </a:r>
            <a:r>
              <a:rPr lang="el-GR" sz="1500" dirty="0">
                <a:latin typeface="Calibri" pitchFamily="34" charset="0"/>
                <a:cs typeface="Calibri" pitchFamily="34" charset="0"/>
              </a:rPr>
              <a:t>, </a:t>
            </a:r>
            <a:r>
              <a:rPr lang="en-GB" sz="1500" dirty="0">
                <a:latin typeface="Calibri" pitchFamily="34" charset="0"/>
                <a:cs typeface="Calibri" pitchFamily="34" charset="0"/>
              </a:rPr>
              <a:t>Cr</a:t>
            </a:r>
            <a:r>
              <a:rPr lang="el-GR" sz="1500" dirty="0">
                <a:latin typeface="Calibri" pitchFamily="34" charset="0"/>
                <a:cs typeface="Calibri" pitchFamily="34" charset="0"/>
              </a:rPr>
              <a:t>, </a:t>
            </a:r>
            <a:r>
              <a:rPr lang="en-GB" sz="1500" dirty="0">
                <a:latin typeface="Calibri" pitchFamily="34" charset="0"/>
                <a:cs typeface="Calibri" pitchFamily="34" charset="0"/>
              </a:rPr>
              <a:t>Cu</a:t>
            </a:r>
            <a:r>
              <a:rPr lang="el-GR" sz="1500" dirty="0">
                <a:latin typeface="Calibri" pitchFamily="34" charset="0"/>
                <a:cs typeface="Calibri" pitchFamily="34" charset="0"/>
              </a:rPr>
              <a:t>, </a:t>
            </a:r>
            <a:r>
              <a:rPr lang="en-GB" sz="1500" dirty="0">
                <a:latin typeface="Calibri" pitchFamily="34" charset="0"/>
                <a:cs typeface="Calibri" pitchFamily="34" charset="0"/>
              </a:rPr>
              <a:t>Hg</a:t>
            </a:r>
            <a:r>
              <a:rPr lang="el-GR" sz="1500" dirty="0">
                <a:latin typeface="Calibri" pitchFamily="34" charset="0"/>
                <a:cs typeface="Calibri" pitchFamily="34" charset="0"/>
              </a:rPr>
              <a:t>, </a:t>
            </a:r>
            <a:r>
              <a:rPr lang="en-GB" sz="1500" dirty="0">
                <a:latin typeface="Calibri" pitchFamily="34" charset="0"/>
                <a:cs typeface="Calibri" pitchFamily="34" charset="0"/>
              </a:rPr>
              <a:t>Ni</a:t>
            </a:r>
            <a:r>
              <a:rPr lang="el-GR" sz="1500" dirty="0">
                <a:latin typeface="Calibri" pitchFamily="34" charset="0"/>
                <a:cs typeface="Calibri" pitchFamily="34" charset="0"/>
              </a:rPr>
              <a:t>, </a:t>
            </a:r>
            <a:r>
              <a:rPr lang="en-GB" sz="1500" dirty="0" err="1">
                <a:latin typeface="Calibri" pitchFamily="34" charset="0"/>
                <a:cs typeface="Calibri" pitchFamily="34" charset="0"/>
              </a:rPr>
              <a:t>Pb</a:t>
            </a:r>
            <a:r>
              <a:rPr lang="el-GR" sz="1500" dirty="0">
                <a:latin typeface="Calibri" pitchFamily="34" charset="0"/>
                <a:cs typeface="Calibri" pitchFamily="34" charset="0"/>
              </a:rPr>
              <a:t>, </a:t>
            </a:r>
            <a:r>
              <a:rPr lang="en-GB" sz="1500" dirty="0">
                <a:latin typeface="Calibri" pitchFamily="34" charset="0"/>
                <a:cs typeface="Calibri" pitchFamily="34" charset="0"/>
              </a:rPr>
              <a:t>Zn)</a:t>
            </a:r>
            <a:endParaRPr lang="en-US" sz="1500" dirty="0">
              <a:latin typeface="Calibri" pitchFamily="34" charset="0"/>
              <a:cs typeface="Calibri" pitchFamily="34" charset="0"/>
            </a:endParaRPr>
          </a:p>
          <a:p>
            <a:pPr algn="just">
              <a:buClr>
                <a:schemeClr val="accent1"/>
              </a:buClr>
            </a:pPr>
            <a:r>
              <a:rPr lang="en-GB" sz="1500" dirty="0">
                <a:latin typeface="Calibri" pitchFamily="34" charset="0"/>
                <a:cs typeface="Calibri" pitchFamily="34" charset="0"/>
              </a:rPr>
              <a:t>CH</a:t>
            </a:r>
            <a:r>
              <a:rPr lang="el-GR" sz="1500" baseline="-25000" dirty="0">
                <a:latin typeface="Calibri" pitchFamily="34" charset="0"/>
                <a:cs typeface="Calibri" pitchFamily="34" charset="0"/>
              </a:rPr>
              <a:t>4</a:t>
            </a:r>
            <a:r>
              <a:rPr lang="el-GR" sz="1500" dirty="0">
                <a:latin typeface="Calibri" pitchFamily="34" charset="0"/>
                <a:cs typeface="Calibri" pitchFamily="34" charset="0"/>
              </a:rPr>
              <a:t>, </a:t>
            </a:r>
            <a:r>
              <a:rPr lang="en-GB" sz="1500" dirty="0">
                <a:latin typeface="Calibri" pitchFamily="34" charset="0"/>
                <a:cs typeface="Calibri" pitchFamily="34" charset="0"/>
              </a:rPr>
              <a:t>CO</a:t>
            </a:r>
            <a:r>
              <a:rPr lang="el-GR" sz="1500" dirty="0">
                <a:latin typeface="Calibri" pitchFamily="34" charset="0"/>
                <a:cs typeface="Calibri" pitchFamily="34" charset="0"/>
              </a:rPr>
              <a:t>, </a:t>
            </a:r>
            <a:r>
              <a:rPr lang="en-GB" sz="1500" dirty="0">
                <a:latin typeface="Calibri" pitchFamily="34" charset="0"/>
                <a:cs typeface="Calibri" pitchFamily="34" charset="0"/>
              </a:rPr>
              <a:t>CO</a:t>
            </a:r>
            <a:r>
              <a:rPr lang="el-GR" sz="1500" baseline="-25000" dirty="0">
                <a:latin typeface="Calibri" pitchFamily="34" charset="0"/>
                <a:cs typeface="Calibri" pitchFamily="34" charset="0"/>
              </a:rPr>
              <a:t>2</a:t>
            </a:r>
            <a:r>
              <a:rPr lang="el-GR" sz="1500" dirty="0">
                <a:latin typeface="Calibri" pitchFamily="34" charset="0"/>
                <a:cs typeface="Calibri" pitchFamily="34" charset="0"/>
              </a:rPr>
              <a:t>, </a:t>
            </a:r>
            <a:r>
              <a:rPr lang="en-GB" sz="1500" dirty="0">
                <a:latin typeface="Calibri" pitchFamily="34" charset="0"/>
                <a:cs typeface="Calibri" pitchFamily="34" charset="0"/>
              </a:rPr>
              <a:t>HFCs</a:t>
            </a:r>
            <a:r>
              <a:rPr lang="el-GR" sz="1500" dirty="0">
                <a:latin typeface="Calibri" pitchFamily="34" charset="0"/>
                <a:cs typeface="Calibri" pitchFamily="34" charset="0"/>
              </a:rPr>
              <a:t>, </a:t>
            </a:r>
            <a:r>
              <a:rPr lang="en-GB" sz="1500" dirty="0">
                <a:latin typeface="Calibri" pitchFamily="34" charset="0"/>
                <a:cs typeface="Calibri" pitchFamily="34" charset="0"/>
              </a:rPr>
              <a:t>N</a:t>
            </a:r>
            <a:r>
              <a:rPr lang="el-GR" sz="1500" baseline="-25000" dirty="0">
                <a:latin typeface="Calibri" pitchFamily="34" charset="0"/>
                <a:cs typeface="Calibri" pitchFamily="34" charset="0"/>
              </a:rPr>
              <a:t>2</a:t>
            </a:r>
            <a:r>
              <a:rPr lang="en-GB" sz="1500" dirty="0">
                <a:latin typeface="Calibri" pitchFamily="34" charset="0"/>
                <a:cs typeface="Calibri" pitchFamily="34" charset="0"/>
              </a:rPr>
              <a:t>O</a:t>
            </a:r>
            <a:r>
              <a:rPr lang="el-GR" sz="1500" dirty="0">
                <a:latin typeface="Calibri" pitchFamily="34" charset="0"/>
                <a:cs typeface="Calibri" pitchFamily="34" charset="0"/>
              </a:rPr>
              <a:t>, </a:t>
            </a:r>
            <a:r>
              <a:rPr lang="en-GB" sz="1500" dirty="0">
                <a:latin typeface="Calibri" pitchFamily="34" charset="0"/>
                <a:cs typeface="Calibri" pitchFamily="34" charset="0"/>
              </a:rPr>
              <a:t>NH</a:t>
            </a:r>
            <a:r>
              <a:rPr lang="el-GR" sz="1500" baseline="-25000" dirty="0">
                <a:latin typeface="Calibri" pitchFamily="34" charset="0"/>
                <a:cs typeface="Calibri" pitchFamily="34" charset="0"/>
              </a:rPr>
              <a:t>3</a:t>
            </a:r>
            <a:r>
              <a:rPr lang="el-GR" sz="1500" dirty="0">
                <a:latin typeface="Calibri" pitchFamily="34" charset="0"/>
                <a:cs typeface="Calibri" pitchFamily="34" charset="0"/>
              </a:rPr>
              <a:t>, </a:t>
            </a:r>
            <a:r>
              <a:rPr lang="en-GB" sz="1500" dirty="0">
                <a:latin typeface="Calibri" pitchFamily="34" charset="0"/>
                <a:cs typeface="Calibri" pitchFamily="34" charset="0"/>
              </a:rPr>
              <a:t>PFCs</a:t>
            </a:r>
            <a:r>
              <a:rPr lang="el-GR" sz="1500" dirty="0">
                <a:latin typeface="Calibri" pitchFamily="34" charset="0"/>
                <a:cs typeface="Calibri" pitchFamily="34" charset="0"/>
              </a:rPr>
              <a:t>, </a:t>
            </a:r>
            <a:r>
              <a:rPr lang="en-GB" sz="1500" dirty="0">
                <a:latin typeface="Calibri" pitchFamily="34" charset="0"/>
                <a:cs typeface="Calibri" pitchFamily="34" charset="0"/>
              </a:rPr>
              <a:t>SF</a:t>
            </a:r>
            <a:r>
              <a:rPr lang="el-GR" sz="1500" baseline="-25000" dirty="0">
                <a:latin typeface="Calibri" pitchFamily="34" charset="0"/>
                <a:cs typeface="Calibri" pitchFamily="34" charset="0"/>
              </a:rPr>
              <a:t>6</a:t>
            </a:r>
            <a:r>
              <a:rPr lang="el-GR" sz="1500" dirty="0">
                <a:latin typeface="Calibri" pitchFamily="34" charset="0"/>
                <a:cs typeface="Calibri" pitchFamily="34" charset="0"/>
              </a:rPr>
              <a:t>, </a:t>
            </a:r>
            <a:r>
              <a:rPr lang="en-GB" sz="1500" dirty="0">
                <a:latin typeface="Calibri" pitchFamily="34" charset="0"/>
                <a:cs typeface="Calibri" pitchFamily="34" charset="0"/>
              </a:rPr>
              <a:t>S</a:t>
            </a:r>
            <a:r>
              <a:rPr lang="el-GR" sz="1500" dirty="0">
                <a:latin typeface="Calibri" pitchFamily="34" charset="0"/>
                <a:cs typeface="Calibri" pitchFamily="34" charset="0"/>
              </a:rPr>
              <a:t>Ο</a:t>
            </a:r>
            <a:r>
              <a:rPr lang="en-GB" sz="1500" baseline="-25000" dirty="0">
                <a:latin typeface="Calibri" pitchFamily="34" charset="0"/>
                <a:cs typeface="Calibri" pitchFamily="34" charset="0"/>
              </a:rPr>
              <a:t>x</a:t>
            </a:r>
            <a:r>
              <a:rPr lang="el-GR" sz="1500" dirty="0">
                <a:latin typeface="Calibri" pitchFamily="34" charset="0"/>
                <a:cs typeface="Calibri" pitchFamily="34" charset="0"/>
              </a:rPr>
              <a:t>, </a:t>
            </a:r>
            <a:r>
              <a:rPr lang="en-GB" sz="1500" dirty="0">
                <a:latin typeface="Calibri" pitchFamily="34" charset="0"/>
                <a:cs typeface="Calibri" pitchFamily="34" charset="0"/>
              </a:rPr>
              <a:t>N</a:t>
            </a:r>
            <a:r>
              <a:rPr lang="el-GR" sz="1500" dirty="0">
                <a:latin typeface="Calibri" pitchFamily="34" charset="0"/>
                <a:cs typeface="Calibri" pitchFamily="34" charset="0"/>
              </a:rPr>
              <a:t>Ο</a:t>
            </a:r>
            <a:r>
              <a:rPr lang="en-GB" sz="1500" baseline="-25000" dirty="0">
                <a:latin typeface="Calibri" pitchFamily="34" charset="0"/>
                <a:cs typeface="Calibri" pitchFamily="34" charset="0"/>
              </a:rPr>
              <a:t>x</a:t>
            </a:r>
            <a:endParaRPr lang="en-US" sz="1500" dirty="0">
              <a:latin typeface="Calibri" pitchFamily="34" charset="0"/>
              <a:cs typeface="Calibri" pitchFamily="34" charset="0"/>
            </a:endParaRPr>
          </a:p>
          <a:p>
            <a:pPr algn="just">
              <a:buClr>
                <a:schemeClr val="accent1"/>
              </a:buClr>
            </a:pPr>
            <a:r>
              <a:rPr lang="en-US" sz="1500" dirty="0">
                <a:latin typeface="Calibri" pitchFamily="34" charset="0"/>
              </a:rPr>
              <a:t>Carbonyl compounds</a:t>
            </a:r>
          </a:p>
          <a:p>
            <a:pPr algn="just">
              <a:buClr>
                <a:schemeClr val="accent1"/>
              </a:buClr>
            </a:pPr>
            <a:r>
              <a:rPr lang="en-US" sz="1500" dirty="0">
                <a:latin typeface="Calibri" pitchFamily="34" charset="0"/>
              </a:rPr>
              <a:t>Organic and elemental carbon in suspended particles</a:t>
            </a:r>
          </a:p>
          <a:p>
            <a:pPr algn="just">
              <a:buClr>
                <a:schemeClr val="accent1"/>
              </a:buClr>
            </a:pPr>
            <a:r>
              <a:rPr lang="en-US" sz="1500" dirty="0">
                <a:latin typeface="Calibri" pitchFamily="34" charset="0"/>
              </a:rPr>
              <a:t>Polycyclic Aromatic Hydrocarbons (PAHs)</a:t>
            </a:r>
          </a:p>
          <a:p>
            <a:pPr algn="just">
              <a:buClr>
                <a:schemeClr val="accent1"/>
              </a:buClr>
            </a:pPr>
            <a:r>
              <a:rPr lang="en-US" sz="1500" dirty="0">
                <a:latin typeface="Calibri" pitchFamily="34" charset="0"/>
              </a:rPr>
              <a:t>Polychlorinated Biphenyls (PCBs)</a:t>
            </a:r>
          </a:p>
          <a:p>
            <a:pPr algn="just">
              <a:buClr>
                <a:schemeClr val="accent1"/>
              </a:buClr>
            </a:pPr>
            <a:r>
              <a:rPr lang="en-US" sz="1500" dirty="0" err="1">
                <a:latin typeface="Calibri" pitchFamily="34" charset="0"/>
              </a:rPr>
              <a:t>Trihalomethanes</a:t>
            </a:r>
            <a:endParaRPr lang="el-GR" sz="1500" dirty="0">
              <a:latin typeface="Calibri" pitchFamily="34" charset="0"/>
            </a:endParaRPr>
          </a:p>
          <a:p>
            <a:pPr algn="just">
              <a:buClr>
                <a:schemeClr val="accent1"/>
              </a:buClr>
            </a:pPr>
            <a:r>
              <a:rPr lang="en-US" sz="1500" dirty="0" err="1">
                <a:latin typeface="Calibri" pitchFamily="34" charset="0"/>
              </a:rPr>
              <a:t>Chloroacetic</a:t>
            </a:r>
            <a:r>
              <a:rPr lang="en-US" sz="1500" dirty="0">
                <a:latin typeface="Calibri" pitchFamily="34" charset="0"/>
              </a:rPr>
              <a:t> acids</a:t>
            </a:r>
            <a:endParaRPr lang="el-GR" sz="1500" dirty="0">
              <a:latin typeface="Calibri" pitchFamily="34" charset="0"/>
            </a:endParaRPr>
          </a:p>
          <a:p>
            <a:pPr algn="just">
              <a:buClr>
                <a:schemeClr val="accent1"/>
              </a:buClr>
            </a:pPr>
            <a:r>
              <a:rPr lang="en-US" sz="1500" dirty="0">
                <a:latin typeface="Calibri" pitchFamily="34" charset="0"/>
              </a:rPr>
              <a:t>Ions</a:t>
            </a:r>
          </a:p>
          <a:p>
            <a:pPr algn="just">
              <a:buClr>
                <a:schemeClr val="accent1"/>
              </a:buClr>
            </a:pPr>
            <a:r>
              <a:rPr lang="en-US" sz="1500" dirty="0">
                <a:latin typeface="Calibri" pitchFamily="34" charset="0"/>
                <a:cs typeface="Calibri" pitchFamily="34" charset="0"/>
              </a:rPr>
              <a:t>Atmospheric particles</a:t>
            </a:r>
            <a:r>
              <a:rPr lang="en-GB" sz="1500" dirty="0">
                <a:latin typeface="Calibri" pitchFamily="34" charset="0"/>
                <a:cs typeface="Calibri" pitchFamily="34" charset="0"/>
              </a:rPr>
              <a:t> (PM</a:t>
            </a:r>
            <a:r>
              <a:rPr lang="en-GB" sz="1500" baseline="-25000" dirty="0">
                <a:latin typeface="Calibri" pitchFamily="34" charset="0"/>
                <a:cs typeface="Calibri" pitchFamily="34" charset="0"/>
              </a:rPr>
              <a:t>10</a:t>
            </a:r>
            <a:r>
              <a:rPr lang="en-GB" sz="1500" dirty="0">
                <a:latin typeface="Calibri" pitchFamily="34" charset="0"/>
                <a:cs typeface="Calibri" pitchFamily="34" charset="0"/>
              </a:rPr>
              <a:t>, PM</a:t>
            </a:r>
            <a:r>
              <a:rPr lang="en-GB" sz="1500" baseline="-25000" dirty="0">
                <a:latin typeface="Calibri" pitchFamily="34" charset="0"/>
                <a:cs typeface="Calibri" pitchFamily="34" charset="0"/>
              </a:rPr>
              <a:t>2.5</a:t>
            </a:r>
            <a:r>
              <a:rPr lang="en-GB" sz="1500" dirty="0">
                <a:latin typeface="Calibri" pitchFamily="34" charset="0"/>
                <a:cs typeface="Calibri" pitchFamily="34" charset="0"/>
              </a:rPr>
              <a:t>)</a:t>
            </a:r>
          </a:p>
          <a:p>
            <a:pPr algn="just">
              <a:buClr>
                <a:schemeClr val="accent1"/>
              </a:buClr>
            </a:pPr>
            <a:r>
              <a:rPr lang="en-US" sz="1500" dirty="0">
                <a:latin typeface="Calibri" pitchFamily="34" charset="0"/>
                <a:cs typeface="Calibri" pitchFamily="34" charset="0"/>
              </a:rPr>
              <a:t>Metabolites</a:t>
            </a:r>
            <a:endParaRPr lang="el-GR" sz="1500" dirty="0">
              <a:latin typeface="Calibri" pitchFamily="34" charset="0"/>
              <a:cs typeface="Calibri" pitchFamily="34" charset="0"/>
            </a:endParaRPr>
          </a:p>
        </p:txBody>
      </p:sp>
      <p:sp>
        <p:nvSpPr>
          <p:cNvPr id="8" name="Δεξιό βέλος 1"/>
          <p:cNvSpPr/>
          <p:nvPr/>
        </p:nvSpPr>
        <p:spPr>
          <a:xfrm>
            <a:off x="4191000" y="3916680"/>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pic>
        <p:nvPicPr>
          <p:cNvPr id="9" name="Picture 10"/>
          <p:cNvPicPr>
            <a:picLocks noChangeAspect="1" noChangeArrowheads="1"/>
          </p:cNvPicPr>
          <p:nvPr/>
        </p:nvPicPr>
        <p:blipFill>
          <a:blip r:embed="rId2">
            <a:grayscl/>
          </a:blip>
          <a:srcRect/>
          <a:stretch>
            <a:fillRect/>
          </a:stretch>
        </p:blipFill>
        <p:spPr bwMode="auto">
          <a:xfrm>
            <a:off x="9829801" y="71438"/>
            <a:ext cx="735013" cy="690562"/>
          </a:xfrm>
          <a:prstGeom prst="rect">
            <a:avLst/>
          </a:prstGeom>
          <a:noFill/>
          <a:ln w="9525">
            <a:noFill/>
            <a:miter lim="800000"/>
            <a:headEnd/>
            <a:tailEnd/>
          </a:ln>
        </p:spPr>
      </p:pic>
      <p:sp>
        <p:nvSpPr>
          <p:cNvPr id="10" name="8 - Ορθογώνιο"/>
          <p:cNvSpPr>
            <a:spLocks noChangeArrowheads="1"/>
          </p:cNvSpPr>
          <p:nvPr/>
        </p:nvSpPr>
        <p:spPr bwMode="auto">
          <a:xfrm>
            <a:off x="2597151" y="11431"/>
            <a:ext cx="6555513" cy="954107"/>
          </a:xfrm>
          <a:prstGeom prst="rect">
            <a:avLst/>
          </a:prstGeom>
          <a:noFill/>
          <a:ln w="9525">
            <a:noFill/>
            <a:miter lim="800000"/>
            <a:headEnd/>
            <a:tailEnd/>
          </a:ln>
        </p:spPr>
        <p:txBody>
          <a:bodyPr wrap="none">
            <a:spAutoFit/>
          </a:bodyPr>
          <a:lstStyle/>
          <a:p>
            <a:pPr algn="ctr">
              <a:defRPr/>
            </a:pPr>
            <a:r>
              <a:rPr lang="en-US" sz="2800" dirty="0">
                <a:solidFill>
                  <a:prstClr val="black"/>
                </a:solidFill>
                <a:effectLst>
                  <a:outerShdw blurRad="38100" dist="38100" dir="2700000" algn="tl">
                    <a:srgbClr val="000000">
                      <a:alpha val="43137"/>
                    </a:srgbClr>
                  </a:outerShdw>
                </a:effectLst>
              </a:rPr>
              <a:t>ENVIRONMENTAL CHEMISTRY LABORATORY</a:t>
            </a:r>
          </a:p>
          <a:p>
            <a:pPr algn="ctr">
              <a:defRPr/>
            </a:pPr>
            <a:r>
              <a:rPr lang="en-US" sz="2800" dirty="0">
                <a:solidFill>
                  <a:prstClr val="black"/>
                </a:solidFill>
                <a:effectLst>
                  <a:outerShdw blurRad="38100" dist="38100" dir="2700000" algn="tl">
                    <a:srgbClr val="000000">
                      <a:alpha val="43137"/>
                    </a:srgbClr>
                  </a:outerShdw>
                </a:effectLst>
              </a:rPr>
              <a:t>MAIN RESEARCH FIELDS</a:t>
            </a:r>
          </a:p>
        </p:txBody>
      </p:sp>
    </p:spTree>
    <p:extLst>
      <p:ext uri="{BB962C8B-B14F-4D97-AF65-F5344CB8AC3E}">
        <p14:creationId xmlns:p14="http://schemas.microsoft.com/office/powerpoint/2010/main" val="41479332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2238348" y="494342"/>
            <a:ext cx="2157402" cy="1618052"/>
          </a:xfrm>
          <a:prstGeom prst="rect">
            <a:avLst/>
          </a:prstGeom>
          <a:noFill/>
          <a:ln w="9525">
            <a:noFill/>
            <a:miter lim="800000"/>
            <a:headEnd/>
            <a:tailEnd/>
          </a:ln>
        </p:spPr>
      </p:pic>
      <p:pic>
        <p:nvPicPr>
          <p:cNvPr id="5" name="Picture 17"/>
          <p:cNvPicPr>
            <a:picLocks noChangeAspect="1" noChangeArrowheads="1"/>
          </p:cNvPicPr>
          <p:nvPr/>
        </p:nvPicPr>
        <p:blipFill>
          <a:blip r:embed="rId3"/>
          <a:srcRect/>
          <a:stretch>
            <a:fillRect/>
          </a:stretch>
        </p:blipFill>
        <p:spPr bwMode="auto">
          <a:xfrm>
            <a:off x="2423593" y="4809246"/>
            <a:ext cx="3408363" cy="1447800"/>
          </a:xfrm>
          <a:prstGeom prst="rect">
            <a:avLst/>
          </a:prstGeom>
          <a:noFill/>
          <a:ln w="9525">
            <a:noFill/>
            <a:miter lim="800000"/>
            <a:headEnd/>
            <a:tailEnd/>
          </a:ln>
        </p:spPr>
      </p:pic>
      <p:pic>
        <p:nvPicPr>
          <p:cNvPr id="6" name="Picture 11" descr="IMG0065"/>
          <p:cNvPicPr>
            <a:picLocks noChangeAspect="1" noChangeArrowheads="1"/>
          </p:cNvPicPr>
          <p:nvPr/>
        </p:nvPicPr>
        <p:blipFill>
          <a:blip r:embed="rId4"/>
          <a:srcRect/>
          <a:stretch>
            <a:fillRect/>
          </a:stretch>
        </p:blipFill>
        <p:spPr bwMode="auto">
          <a:xfrm>
            <a:off x="3648202" y="2852936"/>
            <a:ext cx="3071813" cy="1411288"/>
          </a:xfrm>
          <a:prstGeom prst="rect">
            <a:avLst/>
          </a:prstGeom>
          <a:noFill/>
          <a:ln w="9525">
            <a:noFill/>
            <a:miter lim="800000"/>
            <a:headEnd/>
            <a:tailEnd/>
          </a:ln>
        </p:spPr>
      </p:pic>
      <p:sp>
        <p:nvSpPr>
          <p:cNvPr id="7" name="10 - Ορθογώνιο"/>
          <p:cNvSpPr>
            <a:spLocks noChangeArrowheads="1"/>
          </p:cNvSpPr>
          <p:nvPr/>
        </p:nvSpPr>
        <p:spPr bwMode="auto">
          <a:xfrm>
            <a:off x="3291011" y="4281697"/>
            <a:ext cx="3586162" cy="584775"/>
          </a:xfrm>
          <a:prstGeom prst="rect">
            <a:avLst/>
          </a:prstGeom>
          <a:noFill/>
          <a:ln w="9525">
            <a:noFill/>
            <a:miter lim="800000"/>
            <a:headEnd/>
            <a:tailEnd/>
          </a:ln>
        </p:spPr>
        <p:txBody>
          <a:bodyPr>
            <a:spAutoFit/>
          </a:bodyPr>
          <a:lstStyle/>
          <a:p>
            <a:pPr algn="ctr"/>
            <a:r>
              <a:rPr lang="en-US" sz="1600" dirty="0">
                <a:solidFill>
                  <a:srgbClr val="0070C0"/>
                </a:solidFill>
                <a:latin typeface="Calibri" pitchFamily="34" charset="0"/>
              </a:rPr>
              <a:t>Flame Atomic Absorption Spectrometer</a:t>
            </a:r>
            <a:endParaRPr lang="el-GR" sz="1600" dirty="0">
              <a:solidFill>
                <a:srgbClr val="0070C0"/>
              </a:solidFill>
              <a:latin typeface="Calibri" pitchFamily="34" charset="0"/>
            </a:endParaRPr>
          </a:p>
          <a:p>
            <a:pPr algn="ctr"/>
            <a:r>
              <a:rPr lang="el-GR" sz="1600" dirty="0">
                <a:solidFill>
                  <a:srgbClr val="0070C0"/>
                </a:solidFill>
                <a:latin typeface="Calibri" pitchFamily="34" charset="0"/>
              </a:rPr>
              <a:t>(</a:t>
            </a:r>
            <a:r>
              <a:rPr lang="en-US" sz="1600" dirty="0">
                <a:solidFill>
                  <a:srgbClr val="0070C0"/>
                </a:solidFill>
                <a:latin typeface="Calibri" pitchFamily="34" charset="0"/>
              </a:rPr>
              <a:t>Varian </a:t>
            </a:r>
            <a:r>
              <a:rPr lang="en-US" sz="1600" dirty="0" err="1">
                <a:solidFill>
                  <a:srgbClr val="0070C0"/>
                </a:solidFill>
                <a:latin typeface="Calibri" pitchFamily="34" charset="0"/>
              </a:rPr>
              <a:t>SpectrAA</a:t>
            </a:r>
            <a:r>
              <a:rPr lang="en-US" sz="1600" dirty="0">
                <a:solidFill>
                  <a:srgbClr val="0070C0"/>
                </a:solidFill>
                <a:latin typeface="Calibri" pitchFamily="34" charset="0"/>
              </a:rPr>
              <a:t> 200)</a:t>
            </a:r>
            <a:endParaRPr lang="el-GR" sz="1600" dirty="0">
              <a:solidFill>
                <a:srgbClr val="0070C0"/>
              </a:solidFill>
              <a:latin typeface="Calibri" pitchFamily="34" charset="0"/>
            </a:endParaRPr>
          </a:p>
        </p:txBody>
      </p:sp>
      <p:sp>
        <p:nvSpPr>
          <p:cNvPr id="8" name="11 - Ορθογώνιο"/>
          <p:cNvSpPr>
            <a:spLocks noChangeArrowheads="1"/>
          </p:cNvSpPr>
          <p:nvPr/>
        </p:nvSpPr>
        <p:spPr bwMode="auto">
          <a:xfrm>
            <a:off x="2414092" y="6309445"/>
            <a:ext cx="3581400" cy="584775"/>
          </a:xfrm>
          <a:prstGeom prst="rect">
            <a:avLst/>
          </a:prstGeom>
          <a:noFill/>
          <a:ln w="9525">
            <a:noFill/>
            <a:miter lim="800000"/>
            <a:headEnd/>
            <a:tailEnd/>
          </a:ln>
        </p:spPr>
        <p:txBody>
          <a:bodyPr>
            <a:spAutoFit/>
          </a:bodyPr>
          <a:lstStyle/>
          <a:p>
            <a:pPr algn="ctr"/>
            <a:r>
              <a:rPr lang="en-US" sz="1600" dirty="0">
                <a:solidFill>
                  <a:srgbClr val="0070C0"/>
                </a:solidFill>
                <a:latin typeface="Calibri" pitchFamily="34" charset="0"/>
              </a:rPr>
              <a:t>Graphite Furnace Atomic Absorption Spectrometer</a:t>
            </a:r>
            <a:r>
              <a:rPr lang="el-GR" sz="1600" dirty="0">
                <a:solidFill>
                  <a:srgbClr val="0070C0"/>
                </a:solidFill>
                <a:latin typeface="Calibri" pitchFamily="34" charset="0"/>
              </a:rPr>
              <a:t> (</a:t>
            </a:r>
            <a:r>
              <a:rPr lang="en-US" sz="1600" dirty="0">
                <a:solidFill>
                  <a:srgbClr val="0070C0"/>
                </a:solidFill>
                <a:latin typeface="Calibri" pitchFamily="34" charset="0"/>
              </a:rPr>
              <a:t>Varian </a:t>
            </a:r>
            <a:r>
              <a:rPr lang="en-US" sz="1600" dirty="0" err="1">
                <a:solidFill>
                  <a:srgbClr val="0070C0"/>
                </a:solidFill>
                <a:latin typeface="Calibri" pitchFamily="34" charset="0"/>
              </a:rPr>
              <a:t>SpectrAA</a:t>
            </a:r>
            <a:r>
              <a:rPr lang="en-US" sz="1600" dirty="0">
                <a:solidFill>
                  <a:srgbClr val="0070C0"/>
                </a:solidFill>
                <a:latin typeface="Calibri" pitchFamily="34" charset="0"/>
              </a:rPr>
              <a:t> </a:t>
            </a:r>
            <a:r>
              <a:rPr lang="el-GR" sz="1600" dirty="0">
                <a:solidFill>
                  <a:srgbClr val="0070C0"/>
                </a:solidFill>
                <a:latin typeface="Calibri" pitchFamily="34" charset="0"/>
              </a:rPr>
              <a:t>640Ζ</a:t>
            </a:r>
            <a:r>
              <a:rPr lang="en-US" sz="1600" dirty="0">
                <a:solidFill>
                  <a:srgbClr val="0070C0"/>
                </a:solidFill>
                <a:latin typeface="Calibri" pitchFamily="34" charset="0"/>
              </a:rPr>
              <a:t>)</a:t>
            </a:r>
            <a:endParaRPr lang="el-GR" sz="1600" dirty="0">
              <a:solidFill>
                <a:srgbClr val="0070C0"/>
              </a:solidFill>
              <a:latin typeface="Calibri" pitchFamily="34" charset="0"/>
            </a:endParaRPr>
          </a:p>
        </p:txBody>
      </p:sp>
      <p:sp>
        <p:nvSpPr>
          <p:cNvPr id="9" name="12 - Ορθογώνιο"/>
          <p:cNvSpPr>
            <a:spLocks noChangeArrowheads="1"/>
          </p:cNvSpPr>
          <p:nvPr/>
        </p:nvSpPr>
        <p:spPr bwMode="auto">
          <a:xfrm>
            <a:off x="1595406" y="2124146"/>
            <a:ext cx="3348030" cy="584775"/>
          </a:xfrm>
          <a:prstGeom prst="rect">
            <a:avLst/>
          </a:prstGeom>
          <a:noFill/>
          <a:ln w="9525">
            <a:noFill/>
            <a:miter lim="800000"/>
            <a:headEnd/>
            <a:tailEnd/>
          </a:ln>
        </p:spPr>
        <p:txBody>
          <a:bodyPr wrap="square">
            <a:spAutoFit/>
          </a:bodyPr>
          <a:lstStyle/>
          <a:p>
            <a:pPr algn="ctr"/>
            <a:r>
              <a:rPr lang="el-GR" sz="1600" dirty="0">
                <a:solidFill>
                  <a:srgbClr val="0070C0"/>
                </a:solidFill>
                <a:latin typeface="Calibri" pitchFamily="34" charset="0"/>
              </a:rPr>
              <a:t>(</a:t>
            </a:r>
            <a:r>
              <a:rPr lang="en-US" sz="1600" dirty="0">
                <a:solidFill>
                  <a:srgbClr val="0070C0"/>
                </a:solidFill>
                <a:latin typeface="Calibri" pitchFamily="34" charset="0"/>
              </a:rPr>
              <a:t>Inductively Coupled Plasma - Mass Spectrometer, Thermo ICAP-Qc)</a:t>
            </a:r>
            <a:endParaRPr lang="el-GR" sz="1600" dirty="0">
              <a:solidFill>
                <a:srgbClr val="0070C0"/>
              </a:solidFill>
              <a:latin typeface="Calibri" pitchFamily="34" charset="0"/>
            </a:endParaRPr>
          </a:p>
        </p:txBody>
      </p:sp>
      <p:pic>
        <p:nvPicPr>
          <p:cNvPr id="10" name="Picture 2" descr="DSC00010"/>
          <p:cNvPicPr>
            <a:picLocks noChangeAspect="1" noChangeArrowheads="1"/>
          </p:cNvPicPr>
          <p:nvPr/>
        </p:nvPicPr>
        <p:blipFill>
          <a:blip r:embed="rId5" cstate="print"/>
          <a:srcRect/>
          <a:stretch>
            <a:fillRect/>
          </a:stretch>
        </p:blipFill>
        <p:spPr bwMode="auto">
          <a:xfrm>
            <a:off x="7924832" y="785794"/>
            <a:ext cx="2351042" cy="1738306"/>
          </a:xfrm>
          <a:prstGeom prst="rect">
            <a:avLst/>
          </a:prstGeom>
          <a:noFill/>
          <a:ln w="9525">
            <a:noFill/>
            <a:miter lim="800000"/>
            <a:headEnd/>
            <a:tailEnd/>
          </a:ln>
        </p:spPr>
      </p:pic>
      <p:sp>
        <p:nvSpPr>
          <p:cNvPr id="11" name="5 - Ορθογώνιο"/>
          <p:cNvSpPr>
            <a:spLocks noChangeArrowheads="1"/>
          </p:cNvSpPr>
          <p:nvPr/>
        </p:nvSpPr>
        <p:spPr bwMode="auto">
          <a:xfrm>
            <a:off x="7710518" y="2558474"/>
            <a:ext cx="2743200" cy="584775"/>
          </a:xfrm>
          <a:prstGeom prst="rect">
            <a:avLst/>
          </a:prstGeom>
          <a:noFill/>
          <a:ln w="9525">
            <a:noFill/>
            <a:miter lim="800000"/>
            <a:headEnd/>
            <a:tailEnd/>
          </a:ln>
        </p:spPr>
        <p:txBody>
          <a:bodyPr>
            <a:spAutoFit/>
          </a:bodyPr>
          <a:lstStyle/>
          <a:p>
            <a:pPr algn="ctr"/>
            <a:r>
              <a:rPr lang="en-US" sz="1600" dirty="0">
                <a:solidFill>
                  <a:srgbClr val="0070C0"/>
                </a:solidFill>
                <a:latin typeface="Calibri" pitchFamily="34" charset="0"/>
              </a:rPr>
              <a:t>Electrochemical </a:t>
            </a:r>
            <a:r>
              <a:rPr lang="en-US" sz="1600" dirty="0" err="1">
                <a:solidFill>
                  <a:srgbClr val="0070C0"/>
                </a:solidFill>
                <a:latin typeface="Calibri" pitchFamily="34" charset="0"/>
              </a:rPr>
              <a:t>Analyser</a:t>
            </a:r>
            <a:r>
              <a:rPr lang="el-GR" sz="1600" dirty="0">
                <a:solidFill>
                  <a:srgbClr val="0070C0"/>
                </a:solidFill>
                <a:latin typeface="Calibri" pitchFamily="34" charset="0"/>
              </a:rPr>
              <a:t> </a:t>
            </a:r>
            <a:r>
              <a:rPr lang="en-US" sz="1600" dirty="0">
                <a:solidFill>
                  <a:srgbClr val="0070C0"/>
                </a:solidFill>
                <a:latin typeface="Calibri" pitchFamily="34" charset="0"/>
              </a:rPr>
              <a:t>(</a:t>
            </a:r>
            <a:r>
              <a:rPr lang="en-US" sz="1600" dirty="0" err="1">
                <a:solidFill>
                  <a:srgbClr val="0070C0"/>
                </a:solidFill>
                <a:latin typeface="Calibri" pitchFamily="34" charset="0"/>
              </a:rPr>
              <a:t>Ecochemie</a:t>
            </a:r>
            <a:r>
              <a:rPr lang="en-US" sz="1600" dirty="0">
                <a:solidFill>
                  <a:srgbClr val="0070C0"/>
                </a:solidFill>
                <a:latin typeface="Calibri" pitchFamily="34" charset="0"/>
              </a:rPr>
              <a:t>)</a:t>
            </a:r>
            <a:endParaRPr lang="el-GR" sz="1600" dirty="0">
              <a:solidFill>
                <a:srgbClr val="0070C0"/>
              </a:solidFill>
              <a:latin typeface="Calibri" pitchFamily="34" charset="0"/>
            </a:endParaRPr>
          </a:p>
        </p:txBody>
      </p:sp>
      <p:sp>
        <p:nvSpPr>
          <p:cNvPr id="12" name="8 - Ορθογώνιο"/>
          <p:cNvSpPr>
            <a:spLocks noChangeArrowheads="1"/>
          </p:cNvSpPr>
          <p:nvPr/>
        </p:nvSpPr>
        <p:spPr bwMode="auto">
          <a:xfrm>
            <a:off x="2783633" y="-59101"/>
            <a:ext cx="6555513" cy="523220"/>
          </a:xfrm>
          <a:prstGeom prst="rect">
            <a:avLst/>
          </a:prstGeom>
          <a:noFill/>
          <a:ln w="9525">
            <a:noFill/>
            <a:miter lim="800000"/>
            <a:headEnd/>
            <a:tailEnd/>
          </a:ln>
        </p:spPr>
        <p:txBody>
          <a:bodyPr wrap="none">
            <a:spAutoFit/>
          </a:bodyPr>
          <a:lstStyle/>
          <a:p>
            <a:pPr algn="ctr">
              <a:defRPr/>
            </a:pPr>
            <a:r>
              <a:rPr lang="en-US" sz="2800" dirty="0">
                <a:effectLst>
                  <a:outerShdw blurRad="38100" dist="38100" dir="2700000" algn="tl">
                    <a:srgbClr val="000000">
                      <a:alpha val="43137"/>
                    </a:srgbClr>
                  </a:outerShdw>
                </a:effectLst>
                <a:latin typeface="Calibri" pitchFamily="34" charset="0"/>
              </a:rPr>
              <a:t>ENVIRONMENTAL CHEMISTRY LABORATORY</a:t>
            </a:r>
          </a:p>
        </p:txBody>
      </p:sp>
      <p:pic>
        <p:nvPicPr>
          <p:cNvPr id="14" name="Picture 2"/>
          <p:cNvPicPr>
            <a:picLocks noChangeAspect="1" noChangeArrowheads="1"/>
          </p:cNvPicPr>
          <p:nvPr/>
        </p:nvPicPr>
        <p:blipFill>
          <a:blip r:embed="rId6" cstate="print"/>
          <a:srcRect/>
          <a:stretch>
            <a:fillRect/>
          </a:stretch>
        </p:blipFill>
        <p:spPr bwMode="auto">
          <a:xfrm>
            <a:off x="1775520" y="2852937"/>
            <a:ext cx="1785966" cy="1338891"/>
          </a:xfrm>
          <a:prstGeom prst="rect">
            <a:avLst/>
          </a:prstGeom>
          <a:noFill/>
          <a:ln w="9525">
            <a:noFill/>
            <a:miter lim="800000"/>
            <a:headEnd/>
            <a:tailEnd/>
          </a:ln>
        </p:spPr>
      </p:pic>
      <p:sp>
        <p:nvSpPr>
          <p:cNvPr id="15" name="5 - Ορθογώνιο"/>
          <p:cNvSpPr>
            <a:spLocks noChangeArrowheads="1"/>
          </p:cNvSpPr>
          <p:nvPr/>
        </p:nvSpPr>
        <p:spPr bwMode="auto">
          <a:xfrm>
            <a:off x="1985614" y="4159187"/>
            <a:ext cx="1476389" cy="338554"/>
          </a:xfrm>
          <a:prstGeom prst="rect">
            <a:avLst/>
          </a:prstGeom>
          <a:noFill/>
          <a:ln w="9525">
            <a:noFill/>
            <a:miter lim="800000"/>
            <a:headEnd/>
            <a:tailEnd/>
          </a:ln>
        </p:spPr>
        <p:txBody>
          <a:bodyPr wrap="square">
            <a:spAutoFit/>
          </a:bodyPr>
          <a:lstStyle/>
          <a:p>
            <a:pPr algn="ctr"/>
            <a:r>
              <a:rPr lang="en-US" sz="1600" dirty="0">
                <a:solidFill>
                  <a:srgbClr val="0070C0"/>
                </a:solidFill>
                <a:latin typeface="Calibri" pitchFamily="34" charset="0"/>
              </a:rPr>
              <a:t>Clean room</a:t>
            </a:r>
            <a:endParaRPr lang="el-GR" sz="1600" dirty="0">
              <a:solidFill>
                <a:srgbClr val="0070C0"/>
              </a:solidFill>
              <a:latin typeface="Calibri" pitchFamily="34" charset="0"/>
            </a:endParaRPr>
          </a:p>
        </p:txBody>
      </p:sp>
      <p:pic>
        <p:nvPicPr>
          <p:cNvPr id="16" name="Picture 10"/>
          <p:cNvPicPr>
            <a:picLocks noChangeAspect="1" noChangeArrowheads="1"/>
          </p:cNvPicPr>
          <p:nvPr/>
        </p:nvPicPr>
        <p:blipFill>
          <a:blip r:embed="rId7">
            <a:grayscl/>
          </a:blip>
          <a:srcRect/>
          <a:stretch>
            <a:fillRect/>
          </a:stretch>
        </p:blipFill>
        <p:spPr bwMode="auto">
          <a:xfrm>
            <a:off x="9829801" y="71438"/>
            <a:ext cx="735013" cy="690562"/>
          </a:xfrm>
          <a:prstGeom prst="rect">
            <a:avLst/>
          </a:prstGeom>
          <a:noFill/>
          <a:ln w="9525">
            <a:noFill/>
            <a:miter lim="800000"/>
            <a:headEnd/>
            <a:tailEnd/>
          </a:ln>
        </p:spPr>
      </p:pic>
      <p:pic>
        <p:nvPicPr>
          <p:cNvPr id="17" name="Picture 7"/>
          <p:cNvPicPr>
            <a:picLocks noChangeAspect="1" noChangeArrowheads="1"/>
          </p:cNvPicPr>
          <p:nvPr/>
        </p:nvPicPr>
        <p:blipFill>
          <a:blip r:embed="rId8"/>
          <a:srcRect/>
          <a:stretch>
            <a:fillRect/>
          </a:stretch>
        </p:blipFill>
        <p:spPr bwMode="auto">
          <a:xfrm>
            <a:off x="4637118" y="404664"/>
            <a:ext cx="3073400" cy="1828800"/>
          </a:xfrm>
          <a:prstGeom prst="rect">
            <a:avLst/>
          </a:prstGeom>
          <a:noFill/>
          <a:ln w="9525">
            <a:noFill/>
            <a:miter lim="800000"/>
            <a:headEnd/>
            <a:tailEnd/>
          </a:ln>
        </p:spPr>
      </p:pic>
      <p:sp>
        <p:nvSpPr>
          <p:cNvPr id="18" name="7 - Ορθογώνιο"/>
          <p:cNvSpPr>
            <a:spLocks noChangeArrowheads="1"/>
          </p:cNvSpPr>
          <p:nvPr/>
        </p:nvSpPr>
        <p:spPr bwMode="auto">
          <a:xfrm>
            <a:off x="4560918" y="2258864"/>
            <a:ext cx="3124200" cy="584200"/>
          </a:xfrm>
          <a:prstGeom prst="rect">
            <a:avLst/>
          </a:prstGeom>
          <a:noFill/>
          <a:ln w="9525">
            <a:noFill/>
            <a:miter lim="800000"/>
            <a:headEnd/>
            <a:tailEnd/>
          </a:ln>
        </p:spPr>
        <p:txBody>
          <a:bodyPr>
            <a:spAutoFit/>
          </a:bodyPr>
          <a:lstStyle/>
          <a:p>
            <a:pPr algn="ctr"/>
            <a:r>
              <a:rPr lang="en-US" sz="1600">
                <a:solidFill>
                  <a:srgbClr val="0070C0"/>
                </a:solidFill>
                <a:latin typeface="Calibri" pitchFamily="34" charset="0"/>
              </a:rPr>
              <a:t>GC-ToFMS</a:t>
            </a:r>
          </a:p>
          <a:p>
            <a:pPr algn="ctr"/>
            <a:r>
              <a:rPr lang="en-GB" sz="1600">
                <a:solidFill>
                  <a:srgbClr val="0070C0"/>
                </a:solidFill>
                <a:latin typeface="Calibri" pitchFamily="34" charset="0"/>
              </a:rPr>
              <a:t>(</a:t>
            </a:r>
            <a:r>
              <a:rPr lang="en-US" sz="1600">
                <a:solidFill>
                  <a:srgbClr val="0070C0"/>
                </a:solidFill>
                <a:latin typeface="Calibri" pitchFamily="34" charset="0"/>
              </a:rPr>
              <a:t>GCT Premier</a:t>
            </a:r>
            <a:r>
              <a:rPr lang="el-GR" sz="1600">
                <a:solidFill>
                  <a:srgbClr val="0070C0"/>
                </a:solidFill>
                <a:latin typeface="Calibri" pitchFamily="34" charset="0"/>
              </a:rPr>
              <a:t>, </a:t>
            </a:r>
            <a:r>
              <a:rPr lang="en-US" sz="1600">
                <a:solidFill>
                  <a:srgbClr val="0070C0"/>
                </a:solidFill>
                <a:latin typeface="Calibri" pitchFamily="34" charset="0"/>
              </a:rPr>
              <a:t>Waters</a:t>
            </a:r>
            <a:r>
              <a:rPr lang="en-GB" sz="1600">
                <a:solidFill>
                  <a:srgbClr val="0070C0"/>
                </a:solidFill>
                <a:latin typeface="Calibri" pitchFamily="34" charset="0"/>
              </a:rPr>
              <a:t>)</a:t>
            </a:r>
            <a:endParaRPr lang="el-GR" sz="1600">
              <a:solidFill>
                <a:srgbClr val="0070C0"/>
              </a:solidFill>
              <a:latin typeface="Calibri" pitchFamily="34" charset="0"/>
            </a:endParaRPr>
          </a:p>
        </p:txBody>
      </p:sp>
      <p:pic>
        <p:nvPicPr>
          <p:cNvPr id="19" name="Picture 10"/>
          <p:cNvPicPr>
            <a:picLocks noChangeAspect="1" noChangeArrowheads="1"/>
          </p:cNvPicPr>
          <p:nvPr/>
        </p:nvPicPr>
        <p:blipFill>
          <a:blip r:embed="rId9"/>
          <a:srcRect/>
          <a:stretch>
            <a:fillRect/>
          </a:stretch>
        </p:blipFill>
        <p:spPr bwMode="auto">
          <a:xfrm>
            <a:off x="6819499" y="3506688"/>
            <a:ext cx="3387725" cy="1905000"/>
          </a:xfrm>
          <a:prstGeom prst="rect">
            <a:avLst/>
          </a:prstGeom>
          <a:noFill/>
          <a:ln w="9525">
            <a:noFill/>
            <a:miter lim="800000"/>
            <a:headEnd/>
            <a:tailEnd/>
          </a:ln>
        </p:spPr>
      </p:pic>
      <p:sp>
        <p:nvSpPr>
          <p:cNvPr id="20" name="7 - Ορθογώνιο"/>
          <p:cNvSpPr>
            <a:spLocks noChangeArrowheads="1"/>
          </p:cNvSpPr>
          <p:nvPr/>
        </p:nvSpPr>
        <p:spPr bwMode="auto">
          <a:xfrm>
            <a:off x="7006823" y="5437088"/>
            <a:ext cx="3124200" cy="584200"/>
          </a:xfrm>
          <a:prstGeom prst="rect">
            <a:avLst/>
          </a:prstGeom>
          <a:noFill/>
          <a:ln w="9525">
            <a:noFill/>
            <a:miter lim="800000"/>
            <a:headEnd/>
            <a:tailEnd/>
          </a:ln>
        </p:spPr>
        <p:txBody>
          <a:bodyPr>
            <a:spAutoFit/>
          </a:bodyPr>
          <a:lstStyle/>
          <a:p>
            <a:pPr algn="ctr"/>
            <a:r>
              <a:rPr lang="en-US" sz="1600">
                <a:solidFill>
                  <a:srgbClr val="0070C0"/>
                </a:solidFill>
                <a:latin typeface="Calibri" pitchFamily="34" charset="0"/>
              </a:rPr>
              <a:t>GC-MS</a:t>
            </a:r>
          </a:p>
          <a:p>
            <a:pPr algn="ctr"/>
            <a:r>
              <a:rPr lang="en-GB" sz="1600">
                <a:solidFill>
                  <a:srgbClr val="0070C0"/>
                </a:solidFill>
                <a:latin typeface="Calibri" pitchFamily="34" charset="0"/>
              </a:rPr>
              <a:t>(</a:t>
            </a:r>
            <a:r>
              <a:rPr lang="en-US" sz="1600">
                <a:solidFill>
                  <a:srgbClr val="0070C0"/>
                </a:solidFill>
                <a:latin typeface="Calibri" pitchFamily="34" charset="0"/>
              </a:rPr>
              <a:t>6890/5973</a:t>
            </a:r>
            <a:r>
              <a:rPr lang="el-GR" sz="1600">
                <a:solidFill>
                  <a:srgbClr val="0070C0"/>
                </a:solidFill>
                <a:latin typeface="Calibri" pitchFamily="34" charset="0"/>
              </a:rPr>
              <a:t>, </a:t>
            </a:r>
            <a:r>
              <a:rPr lang="en-US" sz="1600">
                <a:solidFill>
                  <a:srgbClr val="0070C0"/>
                </a:solidFill>
                <a:latin typeface="Calibri" pitchFamily="34" charset="0"/>
              </a:rPr>
              <a:t>Agilent</a:t>
            </a:r>
            <a:r>
              <a:rPr lang="en-GB" sz="1600">
                <a:solidFill>
                  <a:srgbClr val="0070C0"/>
                </a:solidFill>
                <a:latin typeface="Calibri" pitchFamily="34" charset="0"/>
              </a:rPr>
              <a:t>)</a:t>
            </a:r>
            <a:endParaRPr lang="el-GR" sz="1600">
              <a:solidFill>
                <a:srgbClr val="0070C0"/>
              </a:solidFill>
              <a:latin typeface="Calibri" pitchFamily="34" charset="0"/>
            </a:endParaRPr>
          </a:p>
        </p:txBody>
      </p:sp>
    </p:spTree>
    <p:extLst>
      <p:ext uri="{BB962C8B-B14F-4D97-AF65-F5344CB8AC3E}">
        <p14:creationId xmlns:p14="http://schemas.microsoft.com/office/powerpoint/2010/main" val="23905139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2852" y="216539"/>
            <a:ext cx="3779520" cy="880741"/>
          </a:xfrm>
        </p:spPr>
        <p:txBody>
          <a:bodyPr>
            <a:normAutofit/>
          </a:bodyPr>
          <a:lstStyle/>
          <a:p>
            <a:r>
              <a:rPr lang="en-US" dirty="0" smtClean="0"/>
              <a:t>Surface Science</a:t>
            </a:r>
            <a:endParaRPr lang="en-US" dirty="0"/>
          </a:p>
        </p:txBody>
      </p:sp>
      <p:pic>
        <p:nvPicPr>
          <p:cNvPr id="4" name="Θέση περιεχομένου 3"/>
          <p:cNvPicPr>
            <a:picLocks noGrp="1" noChangeAspect="1"/>
          </p:cNvPicPr>
          <p:nvPr>
            <p:ph idx="1"/>
          </p:nvPr>
        </p:nvPicPr>
        <p:blipFill>
          <a:blip r:embed="rId2"/>
          <a:stretch>
            <a:fillRect/>
          </a:stretch>
        </p:blipFill>
        <p:spPr>
          <a:xfrm>
            <a:off x="857251" y="2571750"/>
            <a:ext cx="3645601" cy="4119562"/>
          </a:xfrm>
          <a:prstGeom prst="rect">
            <a:avLst/>
          </a:prstGeom>
        </p:spPr>
      </p:pic>
      <p:pic>
        <p:nvPicPr>
          <p:cNvPr id="5" name="Εικόνα 4"/>
          <p:cNvPicPr>
            <a:picLocks noChangeAspect="1"/>
          </p:cNvPicPr>
          <p:nvPr/>
        </p:nvPicPr>
        <p:blipFill>
          <a:blip r:embed="rId3"/>
          <a:stretch>
            <a:fillRect/>
          </a:stretch>
        </p:blipFill>
        <p:spPr>
          <a:xfrm>
            <a:off x="5851319" y="2571750"/>
            <a:ext cx="4695601" cy="2965767"/>
          </a:xfrm>
          <a:prstGeom prst="rect">
            <a:avLst/>
          </a:prstGeom>
        </p:spPr>
      </p:pic>
      <p:sp>
        <p:nvSpPr>
          <p:cNvPr id="6" name="TextBox 5"/>
          <p:cNvSpPr txBox="1"/>
          <p:nvPr/>
        </p:nvSpPr>
        <p:spPr>
          <a:xfrm>
            <a:off x="959280" y="1002090"/>
            <a:ext cx="4892039" cy="1569660"/>
          </a:xfrm>
          <a:prstGeom prst="rect">
            <a:avLst/>
          </a:prstGeom>
          <a:noFill/>
        </p:spPr>
        <p:txBody>
          <a:bodyPr wrap="square" rtlCol="0">
            <a:spAutoFit/>
          </a:bodyPr>
          <a:lstStyle/>
          <a:p>
            <a:r>
              <a:rPr lang="en-US" sz="3200" dirty="0" smtClean="0"/>
              <a:t>Electrical &amp; </a:t>
            </a:r>
            <a:r>
              <a:rPr lang="en-US" sz="3200" dirty="0"/>
              <a:t>spectroscopic study of spontaneously charged films</a:t>
            </a:r>
          </a:p>
        </p:txBody>
      </p:sp>
      <p:sp>
        <p:nvSpPr>
          <p:cNvPr id="7" name="TextBox 6"/>
          <p:cNvSpPr txBox="1"/>
          <p:nvPr/>
        </p:nvSpPr>
        <p:spPr>
          <a:xfrm>
            <a:off x="6240781" y="1097280"/>
            <a:ext cx="5326380" cy="1077218"/>
          </a:xfrm>
          <a:prstGeom prst="rect">
            <a:avLst/>
          </a:prstGeom>
          <a:noFill/>
        </p:spPr>
        <p:txBody>
          <a:bodyPr wrap="square" rtlCol="0">
            <a:spAutoFit/>
          </a:bodyPr>
          <a:lstStyle/>
          <a:p>
            <a:r>
              <a:rPr lang="en-US" sz="3200" dirty="0" smtClean="0"/>
              <a:t>STM studies of molecular constructs</a:t>
            </a:r>
            <a:endParaRPr lang="en-US" sz="3200" dirty="0"/>
          </a:p>
        </p:txBody>
      </p:sp>
      <p:sp>
        <p:nvSpPr>
          <p:cNvPr id="8" name="TextBox 7"/>
          <p:cNvSpPr txBox="1"/>
          <p:nvPr/>
        </p:nvSpPr>
        <p:spPr>
          <a:xfrm>
            <a:off x="5326380" y="5943600"/>
            <a:ext cx="5863591" cy="523220"/>
          </a:xfrm>
          <a:prstGeom prst="rect">
            <a:avLst/>
          </a:prstGeom>
          <a:noFill/>
        </p:spPr>
        <p:txBody>
          <a:bodyPr wrap="square" rtlCol="0">
            <a:spAutoFit/>
          </a:bodyPr>
          <a:lstStyle/>
          <a:p>
            <a:r>
              <a:rPr lang="en-US" sz="2800" dirty="0"/>
              <a:t>Ru </a:t>
            </a:r>
            <a:r>
              <a:rPr lang="en-US" sz="2800" dirty="0" err="1"/>
              <a:t>tetraphenyl</a:t>
            </a:r>
            <a:r>
              <a:rPr lang="en-US" sz="2800" dirty="0"/>
              <a:t> porphyrin </a:t>
            </a:r>
            <a:r>
              <a:rPr lang="en-US" sz="2800" dirty="0" smtClean="0"/>
              <a:t>on </a:t>
            </a:r>
            <a:r>
              <a:rPr lang="en-US" sz="2800" dirty="0"/>
              <a:t>Ag(111)</a:t>
            </a:r>
          </a:p>
        </p:txBody>
      </p:sp>
    </p:spTree>
    <p:extLst>
      <p:ext uri="{BB962C8B-B14F-4D97-AF65-F5344CB8AC3E}">
        <p14:creationId xmlns:p14="http://schemas.microsoft.com/office/powerpoint/2010/main" val="7092568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06115" y="320040"/>
            <a:ext cx="5779770" cy="514350"/>
          </a:xfrm>
        </p:spPr>
        <p:txBody>
          <a:bodyPr>
            <a:normAutofit fontScale="90000"/>
          </a:bodyPr>
          <a:lstStyle/>
          <a:p>
            <a:pPr algn="ctr"/>
            <a:r>
              <a:rPr lang="en-US" dirty="0" smtClean="0"/>
              <a:t>Computational studies</a:t>
            </a:r>
            <a:endParaRPr lang="en-US" dirty="0"/>
          </a:p>
        </p:txBody>
      </p:sp>
      <p:sp>
        <p:nvSpPr>
          <p:cNvPr id="3" name="Θέση περιεχομένου 2"/>
          <p:cNvSpPr>
            <a:spLocks noGrp="1"/>
          </p:cNvSpPr>
          <p:nvPr>
            <p:ph idx="1"/>
          </p:nvPr>
        </p:nvSpPr>
        <p:spPr>
          <a:xfrm>
            <a:off x="838200" y="834390"/>
            <a:ext cx="10515600" cy="1694815"/>
          </a:xfrm>
        </p:spPr>
        <p:txBody>
          <a:bodyPr/>
          <a:lstStyle/>
          <a:p>
            <a:r>
              <a:rPr lang="en-US" dirty="0" smtClean="0"/>
              <a:t>High precision calculations on (unusual) small molecules</a:t>
            </a:r>
          </a:p>
          <a:p>
            <a:r>
              <a:rPr lang="en-US" dirty="0" smtClean="0"/>
              <a:t>Structure, energetics and reaction paths in complex systems</a:t>
            </a:r>
          </a:p>
          <a:p>
            <a:r>
              <a:rPr lang="en-US" dirty="0" smtClean="0"/>
              <a:t>Molecular dynamics simulations with charged species</a:t>
            </a:r>
            <a:endParaRPr lang="en-US" dirty="0"/>
          </a:p>
        </p:txBody>
      </p:sp>
      <p:pic>
        <p:nvPicPr>
          <p:cNvPr id="4" name="Εικόνα 3" descr="52388062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8043" y="3198654"/>
            <a:ext cx="2855913" cy="16097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6" descr="https://pubs.acs.org/na101/home/literatum/publisher/achs/journals/content/jamsef1/2016/jamsef1.2016.27.issue-9/s13361-016-1427-8/20210320/images/medium/js8b05348_0007.gif"/>
          <p:cNvPicPr/>
          <p:nvPr/>
        </p:nvPicPr>
        <p:blipFill>
          <a:blip r:embed="rId3">
            <a:extLst>
              <a:ext uri="{28A0092B-C50C-407E-A947-70E740481C1C}">
                <a14:useLocalDpi xmlns:a14="http://schemas.microsoft.com/office/drawing/2010/main" val="0"/>
              </a:ext>
            </a:extLst>
          </a:blip>
          <a:srcRect/>
          <a:stretch>
            <a:fillRect/>
          </a:stretch>
        </p:blipFill>
        <p:spPr bwMode="auto">
          <a:xfrm>
            <a:off x="8477249" y="3043555"/>
            <a:ext cx="2408556" cy="2499678"/>
          </a:xfrm>
          <a:prstGeom prst="rect">
            <a:avLst/>
          </a:prstGeom>
          <a:noFill/>
          <a:ln>
            <a:noFill/>
          </a:ln>
        </p:spPr>
      </p:pic>
      <p:sp>
        <p:nvSpPr>
          <p:cNvPr id="6" name="TextBox 5"/>
          <p:cNvSpPr txBox="1"/>
          <p:nvPr/>
        </p:nvSpPr>
        <p:spPr>
          <a:xfrm>
            <a:off x="845820" y="3314700"/>
            <a:ext cx="2868930" cy="1384995"/>
          </a:xfrm>
          <a:prstGeom prst="rect">
            <a:avLst/>
          </a:prstGeom>
          <a:noFill/>
        </p:spPr>
        <p:txBody>
          <a:bodyPr wrap="square" rtlCol="0">
            <a:spAutoFit/>
          </a:bodyPr>
          <a:lstStyle/>
          <a:p>
            <a:r>
              <a:rPr lang="en-US" sz="2800" dirty="0"/>
              <a:t>N</a:t>
            </a:r>
            <a:r>
              <a:rPr lang="en-US" sz="2800" baseline="-25000" dirty="0"/>
              <a:t>2</a:t>
            </a:r>
            <a:r>
              <a:rPr lang="en-US" sz="2800" dirty="0"/>
              <a:t>X</a:t>
            </a:r>
            <a:r>
              <a:rPr lang="en-US" sz="2800" baseline="30000" dirty="0" smtClean="0"/>
              <a:t>+</a:t>
            </a:r>
            <a:r>
              <a:rPr lang="en-US" sz="2800" dirty="0" smtClean="0"/>
              <a:t>, X </a:t>
            </a:r>
            <a:r>
              <a:rPr lang="en-US" sz="2800" dirty="0"/>
              <a:t>= F, Cl, Br, </a:t>
            </a:r>
            <a:r>
              <a:rPr lang="en-US" sz="2800" dirty="0" smtClean="0"/>
              <a:t>I</a:t>
            </a:r>
          </a:p>
          <a:p>
            <a:endParaRPr lang="en-US" sz="2800" dirty="0" smtClean="0"/>
          </a:p>
          <a:p>
            <a:r>
              <a:rPr lang="en-US" sz="2800" dirty="0"/>
              <a:t>Be</a:t>
            </a:r>
            <a:r>
              <a:rPr lang="en-US" sz="2800" baseline="-25000" dirty="0"/>
              <a:t>2</a:t>
            </a:r>
            <a:r>
              <a:rPr lang="en-US" sz="2800" baseline="30000" dirty="0"/>
              <a:t>+</a:t>
            </a:r>
            <a:r>
              <a:rPr lang="en-US" sz="2800" dirty="0"/>
              <a:t>, Be</a:t>
            </a:r>
            <a:r>
              <a:rPr lang="en-US" sz="2800" baseline="-25000" dirty="0"/>
              <a:t>2</a:t>
            </a:r>
            <a:r>
              <a:rPr lang="en-US" sz="2800" dirty="0"/>
              <a:t>, Be</a:t>
            </a:r>
            <a:r>
              <a:rPr lang="en-US" sz="2800" baseline="-25000" dirty="0"/>
              <a:t>2</a:t>
            </a:r>
            <a:r>
              <a:rPr lang="en-US" sz="2800" baseline="30000" dirty="0"/>
              <a:t>-</a:t>
            </a:r>
            <a:endParaRPr lang="en-US" sz="2800" dirty="0"/>
          </a:p>
        </p:txBody>
      </p:sp>
    </p:spTree>
    <p:extLst>
      <p:ext uri="{BB962C8B-B14F-4D97-AF65-F5344CB8AC3E}">
        <p14:creationId xmlns:p14="http://schemas.microsoft.com/office/powerpoint/2010/main" val="406397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dirty="0" smtClean="0"/>
              <a:t>Nuclear reactions: Experiments and modelling</a:t>
            </a:r>
            <a:endParaRPr lang="en-US" dirty="0"/>
          </a:p>
        </p:txBody>
      </p:sp>
      <p:sp>
        <p:nvSpPr>
          <p:cNvPr id="3" name="Θέση περιεχομένου 2"/>
          <p:cNvSpPr>
            <a:spLocks noGrp="1"/>
          </p:cNvSpPr>
          <p:nvPr>
            <p:ph idx="1"/>
          </p:nvPr>
        </p:nvSpPr>
        <p:spPr>
          <a:xfrm>
            <a:off x="5280660" y="1825625"/>
            <a:ext cx="6073140" cy="3557905"/>
          </a:xfrm>
        </p:spPr>
        <p:txBody>
          <a:bodyPr>
            <a:normAutofit/>
          </a:bodyPr>
          <a:lstStyle/>
          <a:p>
            <a:r>
              <a:rPr lang="en-US" dirty="0" smtClean="0"/>
              <a:t>N. </a:t>
            </a:r>
            <a:r>
              <a:rPr lang="en-US" dirty="0" err="1" smtClean="0"/>
              <a:t>Vonta</a:t>
            </a:r>
            <a:r>
              <a:rPr lang="en-US" dirty="0" smtClean="0"/>
              <a:t>, G. A. </a:t>
            </a:r>
            <a:r>
              <a:rPr lang="en-US" dirty="0" err="1" smtClean="0"/>
              <a:t>Souliotis</a:t>
            </a:r>
            <a:r>
              <a:rPr lang="en-US" b="1" dirty="0" smtClean="0"/>
              <a:t>,</a:t>
            </a:r>
            <a:r>
              <a:rPr lang="en-US" dirty="0" smtClean="0"/>
              <a:t> M. </a:t>
            </a:r>
            <a:r>
              <a:rPr lang="en-US" dirty="0" err="1" smtClean="0"/>
              <a:t>Veselsky</a:t>
            </a:r>
            <a:r>
              <a:rPr lang="en-US" dirty="0" smtClean="0"/>
              <a:t>, and A. </a:t>
            </a:r>
            <a:r>
              <a:rPr lang="en-US" dirty="0" err="1" smtClean="0"/>
              <a:t>Bonasera</a:t>
            </a:r>
            <a:r>
              <a:rPr lang="en-US" dirty="0" smtClean="0"/>
              <a:t>. “</a:t>
            </a:r>
            <a:r>
              <a:rPr lang="en-US" dirty="0"/>
              <a:t>Microscopic dynamical description of proton-induced fission with the constrained molecular dynamics model”, </a:t>
            </a:r>
            <a:r>
              <a:rPr lang="en-US" i="1" dirty="0">
                <a:hlinkClick r:id="rId2"/>
              </a:rPr>
              <a:t>Phys. Rev. C</a:t>
            </a:r>
            <a:r>
              <a:rPr lang="en-US" dirty="0">
                <a:hlinkClick r:id="rId2"/>
              </a:rPr>
              <a:t> </a:t>
            </a:r>
            <a:r>
              <a:rPr lang="en-US" b="1" dirty="0">
                <a:hlinkClick r:id="rId2"/>
              </a:rPr>
              <a:t>92</a:t>
            </a:r>
            <a:r>
              <a:rPr lang="en-US" dirty="0">
                <a:hlinkClick r:id="rId2"/>
              </a:rPr>
              <a:t>, 024616 (2015</a:t>
            </a:r>
            <a:r>
              <a:rPr lang="en-US" dirty="0" smtClean="0">
                <a:hlinkClick r:id="rId2"/>
              </a:rPr>
              <a:t>)</a:t>
            </a:r>
            <a:r>
              <a:rPr lang="en-US" dirty="0" smtClean="0"/>
              <a:t>.</a:t>
            </a:r>
          </a:p>
          <a:p>
            <a:r>
              <a:rPr lang="en-US" dirty="0" smtClean="0"/>
              <a:t>N</a:t>
            </a:r>
            <a:r>
              <a:rPr lang="en-US" dirty="0"/>
              <a:t>. </a:t>
            </a:r>
            <a:r>
              <a:rPr lang="en-US" dirty="0" err="1"/>
              <a:t>Vonta</a:t>
            </a:r>
            <a:r>
              <a:rPr lang="en-US" dirty="0"/>
              <a:t>, G.A. </a:t>
            </a:r>
            <a:r>
              <a:rPr lang="en-US" dirty="0" err="1"/>
              <a:t>Souliotis</a:t>
            </a:r>
            <a:r>
              <a:rPr lang="en-US" dirty="0"/>
              <a:t>, et al; </a:t>
            </a:r>
            <a:r>
              <a:rPr lang="en-US" i="1" dirty="0">
                <a:hlinkClick r:id="rId3"/>
              </a:rPr>
              <a:t>Phys. Rev. C</a:t>
            </a:r>
            <a:r>
              <a:rPr lang="en-US" dirty="0">
                <a:hlinkClick r:id="rId3"/>
              </a:rPr>
              <a:t> </a:t>
            </a:r>
            <a:r>
              <a:rPr lang="en-US" b="1" dirty="0">
                <a:hlinkClick r:id="rId3"/>
              </a:rPr>
              <a:t>94</a:t>
            </a:r>
            <a:r>
              <a:rPr lang="en-US" dirty="0">
                <a:hlinkClick r:id="rId3"/>
              </a:rPr>
              <a:t>, 064611 (2016)</a:t>
            </a:r>
            <a:r>
              <a:rPr lang="en-US" dirty="0"/>
              <a:t>.</a:t>
            </a:r>
          </a:p>
        </p:txBody>
      </p:sp>
      <p:pic>
        <p:nvPicPr>
          <p:cNvPr id="4" name="Εικόνα 3" descr="e60f5d7efb"/>
          <p:cNvPicPr/>
          <p:nvPr/>
        </p:nvPicPr>
        <p:blipFill>
          <a:blip r:embed="rId4">
            <a:extLst>
              <a:ext uri="{28A0092B-C50C-407E-A947-70E740481C1C}">
                <a14:useLocalDpi xmlns:a14="http://schemas.microsoft.com/office/drawing/2010/main" val="0"/>
              </a:ext>
            </a:extLst>
          </a:blip>
          <a:srcRect/>
          <a:stretch>
            <a:fillRect/>
          </a:stretch>
        </p:blipFill>
        <p:spPr bwMode="auto">
          <a:xfrm>
            <a:off x="223556" y="2126432"/>
            <a:ext cx="5057104" cy="3787641"/>
          </a:xfrm>
          <a:prstGeom prst="rect">
            <a:avLst/>
          </a:prstGeom>
          <a:noFill/>
          <a:ln>
            <a:noFill/>
          </a:ln>
        </p:spPr>
      </p:pic>
    </p:spTree>
    <p:extLst>
      <p:ext uri="{BB962C8B-B14F-4D97-AF65-F5344CB8AC3E}">
        <p14:creationId xmlns:p14="http://schemas.microsoft.com/office/powerpoint/2010/main" val="2443963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0569" y="946038"/>
            <a:ext cx="2097905" cy="2786207"/>
          </a:xfrm>
          <a:prstGeom prst="rect">
            <a:avLst/>
          </a:prstGeom>
        </p:spPr>
      </p:pic>
      <p:pic>
        <p:nvPicPr>
          <p:cNvPr id="6" name="Picture 5"/>
          <p:cNvPicPr>
            <a:picLocks noChangeAspect="1"/>
          </p:cNvPicPr>
          <p:nvPr/>
        </p:nvPicPr>
        <p:blipFill>
          <a:blip r:embed="rId3"/>
          <a:stretch>
            <a:fillRect/>
          </a:stretch>
        </p:blipFill>
        <p:spPr>
          <a:xfrm>
            <a:off x="2543221" y="946037"/>
            <a:ext cx="2164004" cy="2786207"/>
          </a:xfrm>
          <a:prstGeom prst="rect">
            <a:avLst/>
          </a:prstGeom>
        </p:spPr>
      </p:pic>
      <p:pic>
        <p:nvPicPr>
          <p:cNvPr id="7" name="Picture 6"/>
          <p:cNvPicPr>
            <a:picLocks noChangeAspect="1"/>
          </p:cNvPicPr>
          <p:nvPr/>
        </p:nvPicPr>
        <p:blipFill>
          <a:blip r:embed="rId4"/>
          <a:stretch>
            <a:fillRect/>
          </a:stretch>
        </p:blipFill>
        <p:spPr>
          <a:xfrm>
            <a:off x="4794898" y="1009681"/>
            <a:ext cx="2169852" cy="2722563"/>
          </a:xfrm>
          <a:prstGeom prst="rect">
            <a:avLst/>
          </a:prstGeom>
        </p:spPr>
      </p:pic>
      <p:pic>
        <p:nvPicPr>
          <p:cNvPr id="8" name="Picture 7"/>
          <p:cNvPicPr>
            <a:picLocks noChangeAspect="1"/>
          </p:cNvPicPr>
          <p:nvPr/>
        </p:nvPicPr>
        <p:blipFill>
          <a:blip r:embed="rId5"/>
          <a:stretch>
            <a:fillRect/>
          </a:stretch>
        </p:blipFill>
        <p:spPr>
          <a:xfrm>
            <a:off x="7231167" y="1025618"/>
            <a:ext cx="1980629" cy="2706626"/>
          </a:xfrm>
          <a:prstGeom prst="rect">
            <a:avLst/>
          </a:prstGeom>
        </p:spPr>
      </p:pic>
      <p:pic>
        <p:nvPicPr>
          <p:cNvPr id="3" name="Picture 2"/>
          <p:cNvPicPr>
            <a:picLocks noChangeAspect="1"/>
          </p:cNvPicPr>
          <p:nvPr/>
        </p:nvPicPr>
        <p:blipFill>
          <a:blip r:embed="rId6"/>
          <a:stretch>
            <a:fillRect/>
          </a:stretch>
        </p:blipFill>
        <p:spPr>
          <a:xfrm>
            <a:off x="-28969" y="3886157"/>
            <a:ext cx="2095217" cy="2736007"/>
          </a:xfrm>
          <a:prstGeom prst="rect">
            <a:avLst/>
          </a:prstGeom>
        </p:spPr>
      </p:pic>
      <p:pic>
        <p:nvPicPr>
          <p:cNvPr id="9" name="Picture 8"/>
          <p:cNvPicPr>
            <a:picLocks noChangeAspect="1"/>
          </p:cNvPicPr>
          <p:nvPr/>
        </p:nvPicPr>
        <p:blipFill>
          <a:blip r:embed="rId7"/>
          <a:stretch>
            <a:fillRect/>
          </a:stretch>
        </p:blipFill>
        <p:spPr>
          <a:xfrm>
            <a:off x="2543221" y="3935852"/>
            <a:ext cx="2036078" cy="2764130"/>
          </a:xfrm>
          <a:prstGeom prst="rect">
            <a:avLst/>
          </a:prstGeom>
        </p:spPr>
      </p:pic>
      <p:pic>
        <p:nvPicPr>
          <p:cNvPr id="10" name="Picture 9"/>
          <p:cNvPicPr>
            <a:picLocks noChangeAspect="1"/>
          </p:cNvPicPr>
          <p:nvPr/>
        </p:nvPicPr>
        <p:blipFill>
          <a:blip r:embed="rId8"/>
          <a:stretch>
            <a:fillRect/>
          </a:stretch>
        </p:blipFill>
        <p:spPr>
          <a:xfrm>
            <a:off x="4707225" y="3881389"/>
            <a:ext cx="2257525" cy="2976611"/>
          </a:xfrm>
          <a:prstGeom prst="rect">
            <a:avLst/>
          </a:prstGeom>
        </p:spPr>
      </p:pic>
      <p:pic>
        <p:nvPicPr>
          <p:cNvPr id="11" name="Picture 10"/>
          <p:cNvPicPr>
            <a:picLocks noChangeAspect="1"/>
          </p:cNvPicPr>
          <p:nvPr/>
        </p:nvPicPr>
        <p:blipFill>
          <a:blip r:embed="rId9"/>
          <a:stretch>
            <a:fillRect/>
          </a:stretch>
        </p:blipFill>
        <p:spPr>
          <a:xfrm>
            <a:off x="7220276" y="3890204"/>
            <a:ext cx="1980629" cy="2809778"/>
          </a:xfrm>
          <a:prstGeom prst="rect">
            <a:avLst/>
          </a:prstGeom>
        </p:spPr>
      </p:pic>
      <p:pic>
        <p:nvPicPr>
          <p:cNvPr id="12" name="Picture 11"/>
          <p:cNvPicPr/>
          <p:nvPr/>
        </p:nvPicPr>
        <p:blipFill>
          <a:blip r:embed="rId10">
            <a:extLst>
              <a:ext uri="{28A0092B-C50C-407E-A947-70E740481C1C}">
                <a14:useLocalDpi xmlns:a14="http://schemas.microsoft.com/office/drawing/2010/main" val="0"/>
              </a:ext>
            </a:extLst>
          </a:blip>
          <a:srcRect/>
          <a:stretch>
            <a:fillRect/>
          </a:stretch>
        </p:blipFill>
        <p:spPr bwMode="auto">
          <a:xfrm>
            <a:off x="9732005" y="4079992"/>
            <a:ext cx="2224597" cy="2542172"/>
          </a:xfrm>
          <a:prstGeom prst="rect">
            <a:avLst/>
          </a:prstGeom>
          <a:noFill/>
          <a:ln>
            <a:noFill/>
          </a:ln>
          <a:extLst/>
        </p:spPr>
      </p:pic>
      <p:sp>
        <p:nvSpPr>
          <p:cNvPr id="13" name="TextBox 12"/>
          <p:cNvSpPr txBox="1"/>
          <p:nvPr/>
        </p:nvSpPr>
        <p:spPr>
          <a:xfrm>
            <a:off x="3303175" y="36661"/>
            <a:ext cx="5153297" cy="830997"/>
          </a:xfrm>
          <a:prstGeom prst="rect">
            <a:avLst/>
          </a:prstGeom>
          <a:noFill/>
        </p:spPr>
        <p:txBody>
          <a:bodyPr wrap="square" rtlCol="0">
            <a:spAutoFit/>
          </a:bodyPr>
          <a:lstStyle/>
          <a:p>
            <a:pPr algn="ctr"/>
            <a:r>
              <a:rPr lang="en-US" sz="4800" dirty="0" smtClean="0">
                <a:effectLst>
                  <a:outerShdw blurRad="38100" dist="38100" dir="2700000" algn="tl">
                    <a:srgbClr val="000000">
                      <a:alpha val="43137"/>
                    </a:srgbClr>
                  </a:outerShdw>
                </a:effectLst>
              </a:rPr>
              <a:t>Journal Covers</a:t>
            </a:r>
            <a:endParaRPr lang="el-GR" sz="4800" dirty="0">
              <a:effectLst>
                <a:outerShdw blurRad="38100" dist="38100" dir="2700000" algn="tl">
                  <a:srgbClr val="000000">
                    <a:alpha val="43137"/>
                  </a:srgbClr>
                </a:outerShdw>
              </a:effectLst>
            </a:endParaRPr>
          </a:p>
        </p:txBody>
      </p:sp>
      <p:pic>
        <p:nvPicPr>
          <p:cNvPr id="14" name="Εικόνα 13"/>
          <p:cNvPicPr>
            <a:picLocks noChangeAspect="1"/>
          </p:cNvPicPr>
          <p:nvPr/>
        </p:nvPicPr>
        <p:blipFill>
          <a:blip r:embed="rId11"/>
          <a:stretch>
            <a:fillRect/>
          </a:stretch>
        </p:blipFill>
        <p:spPr>
          <a:xfrm>
            <a:off x="9732005" y="946037"/>
            <a:ext cx="2217288" cy="2786207"/>
          </a:xfrm>
          <a:prstGeom prst="rect">
            <a:avLst/>
          </a:prstGeom>
        </p:spPr>
      </p:pic>
    </p:spTree>
    <p:extLst>
      <p:ext uri="{BB962C8B-B14F-4D97-AF65-F5344CB8AC3E}">
        <p14:creationId xmlns:p14="http://schemas.microsoft.com/office/powerpoint/2010/main" val="34601929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Image result for D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545" y="484478"/>
            <a:ext cx="5267455" cy="256233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012467" y="1091466"/>
            <a:ext cx="7868501" cy="2862322"/>
          </a:xfrm>
          <a:prstGeom prst="rect">
            <a:avLst/>
          </a:prstGeom>
          <a:noFill/>
        </p:spPr>
        <p:txBody>
          <a:bodyPr wrap="none" lIns="91440" tIns="45720" rIns="91440" bIns="45720">
            <a:spAutoFit/>
          </a:bodyPr>
          <a:lstStyle/>
          <a:p>
            <a:pPr algn="ctr"/>
            <a:r>
              <a:rPr lang="en-US" sz="6000" b="1" cap="none" spc="0" dirty="0" smtClean="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CHEMISTRY IS OUR LIFE </a:t>
            </a:r>
          </a:p>
          <a:p>
            <a:pPr algn="ctr"/>
            <a:r>
              <a:rPr lang="en-US" sz="6000" b="1" cap="none" spc="0" dirty="0" smtClean="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AND OUR FUTURE</a:t>
            </a:r>
            <a:endParaRPr lang="el-GR" sz="6000" b="1" cap="none" spc="0" dirty="0" smtClean="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endParaRPr>
          </a:p>
          <a:p>
            <a:pPr algn="ctr"/>
            <a:r>
              <a:rPr lang="en-US" sz="6000" b="1" dirty="0" smtClean="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rPr>
              <a:t> </a:t>
            </a:r>
            <a:endParaRPr lang="en-US" sz="6000" b="1" cap="none" spc="0" dirty="0">
              <a:ln w="9525">
                <a:solidFill>
                  <a:schemeClr val="bg1"/>
                </a:solidFill>
                <a:prstDash val="solid"/>
              </a:ln>
              <a:solidFill>
                <a:srgbClr val="0070C0"/>
              </a:solidFill>
              <a:effectLst>
                <a:outerShdw blurRad="12700" dist="38100" dir="2700000" algn="tl" rotWithShape="0">
                  <a:schemeClr val="accent5">
                    <a:lumMod val="60000"/>
                    <a:lumOff val="40000"/>
                  </a:schemeClr>
                </a:outerShdw>
              </a:effectLst>
            </a:endParaRPr>
          </a:p>
        </p:txBody>
      </p:sp>
      <p:pic>
        <p:nvPicPr>
          <p:cNvPr id="12292" name="Picture 4" descr="Image result for ÏÎ·Î¼ÎµÎ¯Î± ÎºÎ±Î¹ Î¶ÏÎ®"/>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575" y="1061298"/>
            <a:ext cx="1380331" cy="918741"/>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Image result for D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427245" flipH="1">
            <a:off x="5685267" y="3000289"/>
            <a:ext cx="586177" cy="2283545"/>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descr="Image result for ÏÎ¿ÏÏ"/>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998092" flipH="1">
            <a:off x="9778603" y="5267888"/>
            <a:ext cx="2119477" cy="1192206"/>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Image result for ÏÎ»Î±ÏÏÎ¹ÎºÎ¬"/>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38342" y="2967498"/>
            <a:ext cx="1353658" cy="1353658"/>
          </a:xfrm>
          <a:prstGeom prst="rect">
            <a:avLst/>
          </a:prstGeom>
          <a:noFill/>
          <a:extLst>
            <a:ext uri="{909E8E84-426E-40DD-AFC4-6F175D3DCCD1}">
              <a14:hiddenFill xmlns:a14="http://schemas.microsoft.com/office/drawing/2010/main">
                <a:solidFill>
                  <a:srgbClr val="FFFFFF"/>
                </a:solidFill>
              </a14:hiddenFill>
            </a:ext>
          </a:extLst>
        </p:spPr>
      </p:pic>
      <p:pic>
        <p:nvPicPr>
          <p:cNvPr id="12304" name="Picture 16" descr="Image result for ÏÎ¿Î»ÏÏÏÎ¿ÏÏÎ»Î­Î½Î¹Î¿ ÏÎ·Î¼Î¹ÎºÏÏ ÏÏÏÎ¿Ï"/>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8869601">
            <a:off x="8527737" y="4754264"/>
            <a:ext cx="2604801" cy="1198208"/>
          </a:xfrm>
          <a:prstGeom prst="rect">
            <a:avLst/>
          </a:prstGeom>
          <a:noFill/>
          <a:extLst>
            <a:ext uri="{909E8E84-426E-40DD-AFC4-6F175D3DCCD1}">
              <a14:hiddenFill xmlns:a14="http://schemas.microsoft.com/office/drawing/2010/main">
                <a:solidFill>
                  <a:srgbClr val="FFFFFF"/>
                </a:solidFill>
              </a14:hiddenFill>
            </a:ext>
          </a:extLst>
        </p:spPr>
      </p:pic>
      <p:pic>
        <p:nvPicPr>
          <p:cNvPr id="12306" name="Picture 18" descr="Related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34" y="2383266"/>
            <a:ext cx="2928743" cy="1758796"/>
          </a:xfrm>
          <a:prstGeom prst="rect">
            <a:avLst/>
          </a:prstGeom>
          <a:noFill/>
          <a:extLst>
            <a:ext uri="{909E8E84-426E-40DD-AFC4-6F175D3DCCD1}">
              <a14:hiddenFill xmlns:a14="http://schemas.microsoft.com/office/drawing/2010/main">
                <a:solidFill>
                  <a:srgbClr val="FFFFFF"/>
                </a:solidFill>
              </a14:hiddenFill>
            </a:ext>
          </a:extLst>
        </p:spPr>
      </p:pic>
      <p:pic>
        <p:nvPicPr>
          <p:cNvPr id="12308" name="Picture 20" descr="Related ima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36269" y="4381"/>
            <a:ext cx="1072914" cy="1072914"/>
          </a:xfrm>
          <a:prstGeom prst="rect">
            <a:avLst/>
          </a:prstGeom>
          <a:noFill/>
          <a:extLst>
            <a:ext uri="{909E8E84-426E-40DD-AFC4-6F175D3DCCD1}">
              <a14:hiddenFill xmlns:a14="http://schemas.microsoft.com/office/drawing/2010/main">
                <a:solidFill>
                  <a:srgbClr val="FFFFFF"/>
                </a:solidFill>
              </a14:hiddenFill>
            </a:ext>
          </a:extLst>
        </p:spPr>
      </p:pic>
      <p:pic>
        <p:nvPicPr>
          <p:cNvPr id="12312" name="Picture 24" descr="Image result for ÏÎ·Î¼Î¹ÎºÎ¬ Î¼ÏÏÎ¹Î± ÏÎ¬ÏÎ¼Î±ÎºÎ±"/>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21806" y="5874750"/>
            <a:ext cx="2067562" cy="939801"/>
          </a:xfrm>
          <a:prstGeom prst="rect">
            <a:avLst/>
          </a:prstGeom>
          <a:noFill/>
          <a:extLst>
            <a:ext uri="{909E8E84-426E-40DD-AFC4-6F175D3DCCD1}">
              <a14:hiddenFill xmlns:a14="http://schemas.microsoft.com/office/drawing/2010/main">
                <a:solidFill>
                  <a:srgbClr val="FFFFFF"/>
                </a:solidFill>
              </a14:hiddenFill>
            </a:ext>
          </a:extLst>
        </p:spPr>
      </p:pic>
      <p:pic>
        <p:nvPicPr>
          <p:cNvPr id="12314" name="Picture 26" descr="Image result for ÏÎ·Î¼Î¹ÎºÎ¬ Î¼ÏÏÎ¹Î± ÏÎ¬ÏÎ¼Î±ÎºÎ±"/>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0800000">
            <a:off x="2336269" y="5792159"/>
            <a:ext cx="1854622" cy="1037331"/>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8" descr="Image result for Î½Î±Î½Î¿ÏÎµÏÎ½Î¿Î»Î¿Î³Î¯Î±"/>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12318" name="Picture 30" descr="Image result for Î½Î±Î½Î¿ÏÎµÏÎ½Î¿Î»Î¿Î³Î¯Î±"/>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54260" y="3482356"/>
            <a:ext cx="1144753" cy="915802"/>
          </a:xfrm>
          <a:prstGeom prst="rect">
            <a:avLst/>
          </a:prstGeom>
          <a:noFill/>
          <a:extLst>
            <a:ext uri="{909E8E84-426E-40DD-AFC4-6F175D3DCCD1}">
              <a14:hiddenFill xmlns:a14="http://schemas.microsoft.com/office/drawing/2010/main">
                <a:solidFill>
                  <a:srgbClr val="FFFFFF"/>
                </a:solidFill>
              </a14:hiddenFill>
            </a:ext>
          </a:extLst>
        </p:spPr>
      </p:pic>
      <p:pic>
        <p:nvPicPr>
          <p:cNvPr id="12320" name="Picture 32" descr="Image result for Î½Î±Î½Î¿ÏÎµÏÎ½Î¿Î»Î¿Î³Î¯Î±"/>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315238" y="3500737"/>
            <a:ext cx="1640438" cy="1184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0398" y="4135644"/>
            <a:ext cx="2180694" cy="2585323"/>
          </a:xfrm>
          <a:prstGeom prst="rect">
            <a:avLst/>
          </a:prstGeom>
          <a:noFill/>
        </p:spPr>
        <p:txBody>
          <a:bodyPr wrap="square" rtlCol="0">
            <a:spAutoFit/>
          </a:bodyPr>
          <a:lstStyle/>
          <a:p>
            <a:r>
              <a:rPr lang="en-US" u="sng" dirty="0" smtClean="0"/>
              <a:t>Acknowledgements</a:t>
            </a:r>
          </a:p>
          <a:p>
            <a:r>
              <a:rPr lang="en-US" dirty="0" smtClean="0"/>
              <a:t>T. </a:t>
            </a:r>
            <a:r>
              <a:rPr lang="en-US" dirty="0" err="1" smtClean="0"/>
              <a:t>Mavromoustakos</a:t>
            </a:r>
            <a:endParaRPr lang="en-US" dirty="0"/>
          </a:p>
          <a:p>
            <a:r>
              <a:rPr lang="en-US" dirty="0" smtClean="0"/>
              <a:t>C.A. </a:t>
            </a:r>
            <a:r>
              <a:rPr lang="en-US" dirty="0" err="1" smtClean="0"/>
              <a:t>Mitsopoulou</a:t>
            </a:r>
            <a:endParaRPr lang="en-US" dirty="0" smtClean="0"/>
          </a:p>
          <a:p>
            <a:r>
              <a:rPr lang="en-US" dirty="0" smtClean="0"/>
              <a:t>A. </a:t>
            </a:r>
            <a:r>
              <a:rPr lang="en-US" dirty="0" err="1" smtClean="0"/>
              <a:t>Economou</a:t>
            </a:r>
            <a:endParaRPr lang="en-US" dirty="0" smtClean="0"/>
          </a:p>
          <a:p>
            <a:r>
              <a:rPr lang="en-US" dirty="0" smtClean="0"/>
              <a:t>H. </a:t>
            </a:r>
            <a:r>
              <a:rPr lang="en-US" dirty="0" err="1" smtClean="0"/>
              <a:t>Proestos</a:t>
            </a:r>
            <a:endParaRPr lang="en-US" dirty="0" smtClean="0"/>
          </a:p>
          <a:p>
            <a:r>
              <a:rPr lang="en-US" dirty="0" smtClean="0"/>
              <a:t>A. </a:t>
            </a:r>
            <a:r>
              <a:rPr lang="en-US" dirty="0" err="1" smtClean="0"/>
              <a:t>Koutselos</a:t>
            </a:r>
            <a:endParaRPr lang="en-US" dirty="0" smtClean="0"/>
          </a:p>
          <a:p>
            <a:r>
              <a:rPr lang="en-US" dirty="0" smtClean="0"/>
              <a:t>E. </a:t>
            </a:r>
            <a:r>
              <a:rPr lang="en-US" dirty="0" err="1" smtClean="0"/>
              <a:t>Stratikos</a:t>
            </a:r>
            <a:endParaRPr lang="en-US" dirty="0" smtClean="0"/>
          </a:p>
          <a:p>
            <a:r>
              <a:rPr lang="en-US" dirty="0" smtClean="0"/>
              <a:t>E. </a:t>
            </a:r>
            <a:r>
              <a:rPr lang="en-US" dirty="0" err="1" smtClean="0"/>
              <a:t>Iatrou</a:t>
            </a:r>
            <a:endParaRPr lang="en-US" dirty="0" smtClean="0"/>
          </a:p>
          <a:p>
            <a:r>
              <a:rPr lang="en-US" dirty="0" smtClean="0"/>
              <a:t>E. </a:t>
            </a:r>
            <a:r>
              <a:rPr lang="en-US" dirty="0" err="1" smtClean="0"/>
              <a:t>Bakeas</a:t>
            </a:r>
            <a:endParaRPr lang="en-US" dirty="0"/>
          </a:p>
        </p:txBody>
      </p:sp>
    </p:spTree>
    <p:extLst>
      <p:ext uri="{BB962C8B-B14F-4D97-AF65-F5344CB8AC3E}">
        <p14:creationId xmlns:p14="http://schemas.microsoft.com/office/powerpoint/2010/main" val="34973563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2355</TotalTime>
  <Words>2883</Words>
  <Application>Microsoft Office PowerPoint</Application>
  <PresentationFormat>Ευρεία οθόνη</PresentationFormat>
  <Paragraphs>390</Paragraphs>
  <Slides>33</Slides>
  <Notes>4</Notes>
  <HiddenSlides>0</HiddenSlides>
  <MMClips>0</MMClips>
  <ScaleCrop>false</ScaleCrop>
  <HeadingPairs>
    <vt:vector size="8" baseType="variant">
      <vt:variant>
        <vt:lpstr>Γραμματοσειρές που χρησιμοποιούνται</vt:lpstr>
      </vt:variant>
      <vt:variant>
        <vt:i4>15</vt:i4>
      </vt:variant>
      <vt:variant>
        <vt:lpstr>Θέμα</vt:lpstr>
      </vt:variant>
      <vt:variant>
        <vt:i4>6</vt:i4>
      </vt:variant>
      <vt:variant>
        <vt:lpstr>Ενσωματωμένοι διακομιστές OLE</vt:lpstr>
      </vt:variant>
      <vt:variant>
        <vt:i4>1</vt:i4>
      </vt:variant>
      <vt:variant>
        <vt:lpstr>Τίτλοι διαφανειών</vt:lpstr>
      </vt:variant>
      <vt:variant>
        <vt:i4>33</vt:i4>
      </vt:variant>
    </vt:vector>
  </HeadingPairs>
  <TitlesOfParts>
    <vt:vector size="55" baseType="lpstr">
      <vt:lpstr>SimSun</vt:lpstr>
      <vt:lpstr>AdvOT2c8ce45a</vt:lpstr>
      <vt:lpstr>AdvOT9b12cd41</vt:lpstr>
      <vt:lpstr>Arial</vt:lpstr>
      <vt:lpstr>Calibri</vt:lpstr>
      <vt:lpstr>Calibri Light</vt:lpstr>
      <vt:lpstr>Comic Sans MS</vt:lpstr>
      <vt:lpstr>Courier New</vt:lpstr>
      <vt:lpstr>Open Sans</vt:lpstr>
      <vt:lpstr>Source Sans Pro</vt:lpstr>
      <vt:lpstr>Symbol</vt:lpstr>
      <vt:lpstr>Tahoma</vt:lpstr>
      <vt:lpstr>Times New Roman</vt:lpstr>
      <vt:lpstr>Verdana</vt:lpstr>
      <vt:lpstr>Wingdings</vt:lpstr>
      <vt:lpstr>Office Theme</vt:lpstr>
      <vt:lpstr>Θέμα του Office</vt:lpstr>
      <vt:lpstr>Default Design</vt:lpstr>
      <vt:lpstr>1_Office Theme</vt:lpstr>
      <vt:lpstr>2_Office Theme</vt:lpstr>
      <vt:lpstr>3_Office Theme</vt:lpstr>
      <vt:lpstr>CS ChemDraw Drawing</vt:lpstr>
      <vt:lpstr>Παρουσίαση του PowerPoint</vt:lpstr>
      <vt:lpstr>Chemistry @ NKUA in numbers</vt:lpstr>
      <vt:lpstr>Παρουσίαση του PowerPoint</vt:lpstr>
      <vt:lpstr>Παρουσίαση του PowerPoint</vt:lpstr>
      <vt:lpstr>Παρουσίαση του PowerPoint</vt:lpstr>
      <vt:lpstr>Παρουσίαση του PowerPoint</vt:lpstr>
      <vt:lpstr>Current international Food Chemistry projects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Margarita Chatzichristidi’s Group Research &amp; Scientific Interests </vt:lpstr>
      <vt:lpstr>Inorganic Chemistry Laboratory</vt:lpstr>
      <vt:lpstr>-Biomimetic evolution of hydrogen from water  by electrocatalysis and photocatalysis. -Design of catalysts with non-innocent ligands and low-cost, highly abundant, and environmentally friendly metal ions.  -Synthesis of nanomaterials (semiconductors, quantum dots, npsTiO2 etc)  acting as photosensitizers/photocatalysts -DFT calculations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Surface Science</vt:lpstr>
      <vt:lpstr>Computational studies</vt:lpstr>
      <vt:lpstr>Nuclear reactions: Experiments and modelling</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ONR Global visit 8/5/2023</dc:title>
  <dc:creator>User</dc:creator>
  <cp:lastModifiedBy>tsekouras</cp:lastModifiedBy>
  <cp:revision>265</cp:revision>
  <dcterms:created xsi:type="dcterms:W3CDTF">2018-03-18T08:18:45Z</dcterms:created>
  <dcterms:modified xsi:type="dcterms:W3CDTF">2023-05-08T12:41:56Z</dcterms:modified>
</cp:coreProperties>
</file>